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440" r:id="rId14"/>
    <p:sldId id="441" r:id="rId15"/>
    <p:sldId id="442" r:id="rId16"/>
    <p:sldId id="443" r:id="rId17"/>
    <p:sldId id="444" r:id="rId18"/>
    <p:sldId id="445" r:id="rId19"/>
    <p:sldId id="446" r:id="rId20"/>
    <p:sldId id="447" r:id="rId21"/>
    <p:sldId id="448" r:id="rId22"/>
    <p:sldId id="449" r:id="rId23"/>
    <p:sldId id="450" r:id="rId24"/>
    <p:sldId id="451" r:id="rId25"/>
    <p:sldId id="452" r:id="rId26"/>
    <p:sldId id="453" r:id="rId27"/>
    <p:sldId id="454" r:id="rId28"/>
    <p:sldId id="455" r:id="rId29"/>
    <p:sldId id="456" r:id="rId30"/>
    <p:sldId id="457" r:id="rId31"/>
    <p:sldId id="458" r:id="rId32"/>
    <p:sldId id="459" r:id="rId33"/>
    <p:sldId id="460" r:id="rId34"/>
    <p:sldId id="461" r:id="rId35"/>
    <p:sldId id="462" r:id="rId36"/>
    <p:sldId id="463" r:id="rId37"/>
    <p:sldId id="269" r:id="rId38"/>
    <p:sldId id="270" r:id="rId39"/>
    <p:sldId id="271" r:id="rId40"/>
    <p:sldId id="272" r:id="rId41"/>
    <p:sldId id="273" r:id="rId42"/>
    <p:sldId id="274" r:id="rId43"/>
    <p:sldId id="275" r:id="rId44"/>
    <p:sldId id="276" r:id="rId45"/>
    <p:sldId id="277" r:id="rId46"/>
    <p:sldId id="278" r:id="rId47"/>
    <p:sldId id="279" r:id="rId48"/>
    <p:sldId id="280" r:id="rId49"/>
    <p:sldId id="281" r:id="rId50"/>
    <p:sldId id="282" r:id="rId51"/>
    <p:sldId id="283" r:id="rId52"/>
    <p:sldId id="284" r:id="rId53"/>
    <p:sldId id="285" r:id="rId54"/>
    <p:sldId id="286" r:id="rId55"/>
    <p:sldId id="287" r:id="rId56"/>
    <p:sldId id="288" r:id="rId57"/>
    <p:sldId id="289" r:id="rId58"/>
    <p:sldId id="290" r:id="rId59"/>
    <p:sldId id="291" r:id="rId60"/>
    <p:sldId id="292" r:id="rId61"/>
    <p:sldId id="293" r:id="rId62"/>
    <p:sldId id="294" r:id="rId63"/>
    <p:sldId id="295" r:id="rId64"/>
    <p:sldId id="296" r:id="rId65"/>
    <p:sldId id="297" r:id="rId66"/>
    <p:sldId id="298" r:id="rId67"/>
    <p:sldId id="299" r:id="rId68"/>
    <p:sldId id="300" r:id="rId69"/>
    <p:sldId id="301" r:id="rId70"/>
    <p:sldId id="302" r:id="rId71"/>
    <p:sldId id="303" r:id="rId72"/>
    <p:sldId id="304" r:id="rId73"/>
    <p:sldId id="305" r:id="rId74"/>
    <p:sldId id="306" r:id="rId75"/>
    <p:sldId id="313" r:id="rId76"/>
    <p:sldId id="314" r:id="rId77"/>
    <p:sldId id="315" r:id="rId78"/>
    <p:sldId id="316" r:id="rId79"/>
    <p:sldId id="317" r:id="rId80"/>
    <p:sldId id="318" r:id="rId81"/>
    <p:sldId id="319" r:id="rId82"/>
    <p:sldId id="320" r:id="rId83"/>
    <p:sldId id="321" r:id="rId84"/>
    <p:sldId id="322" r:id="rId85"/>
    <p:sldId id="323" r:id="rId86"/>
    <p:sldId id="324" r:id="rId87"/>
    <p:sldId id="325" r:id="rId88"/>
    <p:sldId id="326" r:id="rId89"/>
    <p:sldId id="327" r:id="rId90"/>
    <p:sldId id="328" r:id="rId91"/>
    <p:sldId id="329" r:id="rId92"/>
    <p:sldId id="330" r:id="rId93"/>
    <p:sldId id="331" r:id="rId94"/>
    <p:sldId id="332" r:id="rId95"/>
    <p:sldId id="333" r:id="rId96"/>
    <p:sldId id="334" r:id="rId97"/>
    <p:sldId id="335" r:id="rId98"/>
    <p:sldId id="336" r:id="rId99"/>
    <p:sldId id="337" r:id="rId100"/>
    <p:sldId id="338" r:id="rId101"/>
    <p:sldId id="339" r:id="rId102"/>
    <p:sldId id="340" r:id="rId103"/>
    <p:sldId id="341" r:id="rId104"/>
    <p:sldId id="342" r:id="rId105"/>
    <p:sldId id="343" r:id="rId106"/>
    <p:sldId id="344" r:id="rId107"/>
    <p:sldId id="345" r:id="rId108"/>
    <p:sldId id="346" r:id="rId109"/>
    <p:sldId id="347" r:id="rId110"/>
    <p:sldId id="348" r:id="rId111"/>
    <p:sldId id="349" r:id="rId112"/>
    <p:sldId id="350" r:id="rId113"/>
    <p:sldId id="351" r:id="rId114"/>
    <p:sldId id="352" r:id="rId115"/>
    <p:sldId id="353" r:id="rId116"/>
    <p:sldId id="354" r:id="rId117"/>
    <p:sldId id="355" r:id="rId118"/>
    <p:sldId id="356" r:id="rId119"/>
    <p:sldId id="357" r:id="rId120"/>
    <p:sldId id="358" r:id="rId121"/>
    <p:sldId id="359" r:id="rId122"/>
    <p:sldId id="360" r:id="rId123"/>
    <p:sldId id="361" r:id="rId124"/>
    <p:sldId id="362" r:id="rId125"/>
    <p:sldId id="363" r:id="rId126"/>
    <p:sldId id="364" r:id="rId127"/>
    <p:sldId id="365" r:id="rId128"/>
    <p:sldId id="366" r:id="rId129"/>
    <p:sldId id="367" r:id="rId130"/>
    <p:sldId id="368" r:id="rId131"/>
    <p:sldId id="369" r:id="rId132"/>
    <p:sldId id="370" r:id="rId133"/>
    <p:sldId id="371" r:id="rId134"/>
    <p:sldId id="372" r:id="rId135"/>
    <p:sldId id="373" r:id="rId136"/>
    <p:sldId id="374" r:id="rId137"/>
    <p:sldId id="375" r:id="rId138"/>
    <p:sldId id="376" r:id="rId139"/>
    <p:sldId id="377" r:id="rId140"/>
    <p:sldId id="378" r:id="rId141"/>
    <p:sldId id="379" r:id="rId142"/>
    <p:sldId id="380" r:id="rId143"/>
    <p:sldId id="381" r:id="rId144"/>
    <p:sldId id="382" r:id="rId145"/>
    <p:sldId id="383" r:id="rId146"/>
    <p:sldId id="384" r:id="rId147"/>
    <p:sldId id="385" r:id="rId148"/>
    <p:sldId id="386" r:id="rId149"/>
    <p:sldId id="387" r:id="rId150"/>
    <p:sldId id="388" r:id="rId151"/>
    <p:sldId id="389" r:id="rId152"/>
    <p:sldId id="390" r:id="rId153"/>
    <p:sldId id="391" r:id="rId154"/>
    <p:sldId id="392" r:id="rId155"/>
    <p:sldId id="393" r:id="rId156"/>
    <p:sldId id="394" r:id="rId157"/>
    <p:sldId id="395" r:id="rId158"/>
    <p:sldId id="396" r:id="rId159"/>
    <p:sldId id="397" r:id="rId160"/>
    <p:sldId id="398" r:id="rId161"/>
    <p:sldId id="399" r:id="rId162"/>
    <p:sldId id="400" r:id="rId163"/>
    <p:sldId id="401" r:id="rId164"/>
    <p:sldId id="402" r:id="rId165"/>
    <p:sldId id="403" r:id="rId166"/>
    <p:sldId id="404" r:id="rId167"/>
    <p:sldId id="405" r:id="rId168"/>
    <p:sldId id="406" r:id="rId169"/>
    <p:sldId id="407" r:id="rId170"/>
    <p:sldId id="408" r:id="rId171"/>
    <p:sldId id="409" r:id="rId172"/>
    <p:sldId id="410" r:id="rId173"/>
    <p:sldId id="411" r:id="rId174"/>
    <p:sldId id="412" r:id="rId175"/>
    <p:sldId id="413" r:id="rId176"/>
    <p:sldId id="414" r:id="rId177"/>
    <p:sldId id="415" r:id="rId178"/>
    <p:sldId id="416" r:id="rId179"/>
    <p:sldId id="417" r:id="rId180"/>
    <p:sldId id="418" r:id="rId181"/>
    <p:sldId id="419" r:id="rId182"/>
    <p:sldId id="420" r:id="rId183"/>
    <p:sldId id="421" r:id="rId184"/>
    <p:sldId id="422" r:id="rId185"/>
    <p:sldId id="423" r:id="rId186"/>
    <p:sldId id="424" r:id="rId187"/>
    <p:sldId id="425" r:id="rId188"/>
    <p:sldId id="426" r:id="rId189"/>
    <p:sldId id="427" r:id="rId190"/>
    <p:sldId id="428" r:id="rId191"/>
    <p:sldId id="429" r:id="rId192"/>
    <p:sldId id="430" r:id="rId193"/>
    <p:sldId id="431" r:id="rId194"/>
    <p:sldId id="432" r:id="rId195"/>
    <p:sldId id="433" r:id="rId196"/>
    <p:sldId id="434" r:id="rId197"/>
    <p:sldId id="435" r:id="rId198"/>
    <p:sldId id="436" r:id="rId199"/>
    <p:sldId id="437" r:id="rId200"/>
    <p:sldId id="438" r:id="rId201"/>
    <p:sldId id="439" r:id="rId202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816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8768" y="2022473"/>
            <a:ext cx="4945380" cy="3716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51828" y="2061717"/>
            <a:ext cx="4898390" cy="39820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7/14/2022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7/14/2022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7/14/2022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66569" y="1666113"/>
            <a:ext cx="7658861" cy="2305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6939" y="1706841"/>
            <a:ext cx="9234170" cy="20720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://gb.archive.ubuntu.com/ubuntu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oinformatics.babraham.ac.uk/" TargetMode="External"/><Relationship Id="rId2" Type="http://schemas.openxmlformats.org/officeDocument/2006/relationships/hyperlink" Target="http://www.bioinformatics.babraham.ac.uk/projects/fastqc/fastqc_v0.11.7.zip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jhu.edu/~langmea)" TargetMode="External"/><Relationship Id="rId2" Type="http://schemas.openxmlformats.org/officeDocument/2006/relationships/hyperlink" Target="mailto:(langmea@cs.jhu.edu" TargetMode="Externa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ioinformatics.babraham.ac.uk/projects/bismark/bismark_v0.20.0.tar.gz" TargetMode="Externa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hyperlink" Target="https://bioconda.github.io/" TargetMode="Externa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hyperlink" Target="https://conda.io/miniconda.html" TargetMode="Externa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ylabs.io/singularity/" TargetMode="External"/><Relationship Id="rId2" Type="http://schemas.openxmlformats.org/officeDocument/2006/relationships/hyperlink" Target="https://www.docker.com/" TargetMode="Externa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hyperlink" Target="https://singularity-hub.org/" TargetMode="External"/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ylabs/singularity/releases" TargetMode="Externa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jp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" TargetMode="Externa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mailto:username@address.from.ec2" TargetMode="Externa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jpg"/><Relationship Id="rId10" Type="http://schemas.openxmlformats.org/officeDocument/2006/relationships/image" Target="../media/image39.png"/><Relationship Id="rId4" Type="http://schemas.openxmlformats.org/officeDocument/2006/relationships/image" Target="../media/image33.jp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://wishart.biology.ualberta.ca/cgview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7" Type="http://schemas.openxmlformats.org/officeDocument/2006/relationships/image" Target="../media/image56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jpg"/><Relationship Id="rId5" Type="http://schemas.openxmlformats.org/officeDocument/2006/relationships/image" Target="../media/image54.png"/><Relationship Id="rId4" Type="http://schemas.openxmlformats.org/officeDocument/2006/relationships/image" Target="../media/image53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jpg"/><Relationship Id="rId2" Type="http://schemas.openxmlformats.org/officeDocument/2006/relationships/hyperlink" Target="https://mobaxterm.mobatek.net/download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jpg"/><Relationship Id="rId5" Type="http://schemas.openxmlformats.org/officeDocument/2006/relationships/image" Target="../media/image59.jpg"/><Relationship Id="rId10" Type="http://schemas.openxmlformats.org/officeDocument/2006/relationships/image" Target="../media/image64.png"/><Relationship Id="rId4" Type="http://schemas.openxmlformats.org/officeDocument/2006/relationships/image" Target="../media/image58.jpg"/><Relationship Id="rId9" Type="http://schemas.openxmlformats.org/officeDocument/2006/relationships/image" Target="../media/image63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jpg"/><Relationship Id="rId5" Type="http://schemas.openxmlformats.org/officeDocument/2006/relationships/image" Target="../media/image65.jpg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9678" y="2048371"/>
            <a:ext cx="5151120" cy="2379980"/>
          </a:xfrm>
          <a:prstGeom prst="rect">
            <a:avLst/>
          </a:prstGeom>
        </p:spPr>
        <p:txBody>
          <a:bodyPr vert="horz" wrap="square" lIns="0" tIns="45339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3570"/>
              </a:spcBef>
            </a:pPr>
            <a:r>
              <a:rPr dirty="0"/>
              <a:t>Linux</a:t>
            </a:r>
            <a:r>
              <a:rPr spc="-35" dirty="0"/>
              <a:t> </a:t>
            </a:r>
            <a:r>
              <a:rPr spc="-20" dirty="0"/>
              <a:t>Bootcamp</a:t>
            </a:r>
          </a:p>
          <a:p>
            <a:pPr marL="12700" marR="5080" algn="ctr">
              <a:lnSpc>
                <a:spcPct val="125000"/>
              </a:lnSpc>
              <a:spcBef>
                <a:spcPts val="665"/>
              </a:spcBef>
            </a:pPr>
            <a:r>
              <a:rPr sz="2400" dirty="0">
                <a:latin typeface="Calibri"/>
                <a:cs typeface="Calibri"/>
              </a:rPr>
              <a:t>An </a:t>
            </a:r>
            <a:r>
              <a:rPr sz="2400" spc="-10" dirty="0">
                <a:latin typeface="Calibri"/>
                <a:cs typeface="Calibri"/>
              </a:rPr>
              <a:t>introduction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Linux </a:t>
            </a:r>
            <a:r>
              <a:rPr sz="2400" spc="-15" dirty="0">
                <a:latin typeface="Calibri"/>
                <a:cs typeface="Calibri"/>
              </a:rPr>
              <a:t>environment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v2018-11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4027" y="5468232"/>
            <a:ext cx="3877056" cy="12173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91309" y="3355374"/>
            <a:ext cx="2938858" cy="350262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83261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Linux</a:t>
            </a:r>
            <a:r>
              <a:rPr sz="4400" spc="-5" dirty="0"/>
              <a:t> </a:t>
            </a:r>
            <a:r>
              <a:rPr sz="4400" spc="-10" dirty="0"/>
              <a:t>comes</a:t>
            </a:r>
            <a:r>
              <a:rPr sz="4400" dirty="0"/>
              <a:t> in</a:t>
            </a:r>
            <a:r>
              <a:rPr sz="4400" spc="5" dirty="0"/>
              <a:t> </a:t>
            </a:r>
            <a:r>
              <a:rPr sz="4400" spc="-35" dirty="0"/>
              <a:t>different</a:t>
            </a:r>
            <a:r>
              <a:rPr sz="4400" spc="-10" dirty="0"/>
              <a:t> </a:t>
            </a:r>
            <a:r>
              <a:rPr sz="4400" spc="-5" dirty="0"/>
              <a:t>distributions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56565"/>
            <a:ext cx="8868410" cy="206438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They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vary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4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Their</a:t>
            </a:r>
            <a:r>
              <a:rPr sz="2400" dirty="0">
                <a:latin typeface="Calibri"/>
                <a:cs typeface="Calibri"/>
              </a:rPr>
              <a:t> choice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(non-core)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software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19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Their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support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packages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way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software</a:t>
            </a:r>
            <a:r>
              <a:rPr sz="2400" dirty="0">
                <a:latin typeface="Calibri"/>
                <a:cs typeface="Calibri"/>
              </a:rPr>
              <a:t> is </a:t>
            </a:r>
            <a:r>
              <a:rPr sz="2400" spc="-10" dirty="0">
                <a:latin typeface="Calibri"/>
                <a:cs typeface="Calibri"/>
              </a:rPr>
              <a:t>installed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example)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00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How</a:t>
            </a:r>
            <a:r>
              <a:rPr sz="2400" dirty="0">
                <a:latin typeface="Calibri"/>
                <a:cs typeface="Calibri"/>
              </a:rPr>
              <a:t> much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non-core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software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they</a:t>
            </a:r>
            <a:r>
              <a:rPr sz="2400" spc="-10" dirty="0">
                <a:latin typeface="Calibri"/>
                <a:cs typeface="Calibri"/>
              </a:rPr>
              <a:t> provide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20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Their frequency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update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0" dirty="0">
                <a:latin typeface="Calibri"/>
                <a:cs typeface="Calibri"/>
              </a:rPr>
              <a:t> length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support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1904" y="4002022"/>
            <a:ext cx="5532120" cy="2808732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60325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35" dirty="0"/>
              <a:t>Different </a:t>
            </a:r>
            <a:r>
              <a:rPr sz="4400" dirty="0"/>
              <a:t>types</a:t>
            </a:r>
            <a:r>
              <a:rPr sz="4400" spc="-15" dirty="0"/>
              <a:t> </a:t>
            </a:r>
            <a:r>
              <a:rPr sz="4400" dirty="0"/>
              <a:t>of</a:t>
            </a:r>
            <a:r>
              <a:rPr sz="4400" spc="-10" dirty="0"/>
              <a:t> software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56565"/>
            <a:ext cx="7746365" cy="375348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latin typeface="Calibri"/>
                <a:cs typeface="Calibri"/>
              </a:rPr>
              <a:t>Software</a:t>
            </a:r>
            <a:r>
              <a:rPr sz="2800" spc="-10" dirty="0">
                <a:latin typeface="Calibri"/>
                <a:cs typeface="Calibri"/>
              </a:rPr>
              <a:t> comes in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different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types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4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5" dirty="0">
                <a:latin typeface="Calibri"/>
                <a:cs typeface="Calibri"/>
              </a:rPr>
              <a:t>Interpreted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scripts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19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Pre-compiled </a:t>
            </a:r>
            <a:r>
              <a:rPr sz="2400" spc="-5" dirty="0">
                <a:latin typeface="Calibri"/>
                <a:cs typeface="Calibri"/>
              </a:rPr>
              <a:t>binary</a:t>
            </a:r>
            <a:r>
              <a:rPr sz="2400" spc="-15" dirty="0">
                <a:latin typeface="Calibri"/>
                <a:cs typeface="Calibri"/>
              </a:rPr>
              <a:t> software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00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Source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code</a:t>
            </a:r>
            <a:r>
              <a:rPr sz="2400" spc="-5" dirty="0">
                <a:latin typeface="Calibri"/>
                <a:cs typeface="Calibri"/>
              </a:rPr>
              <a:t> requiring</a:t>
            </a:r>
            <a:r>
              <a:rPr sz="2400" spc="-10" dirty="0">
                <a:latin typeface="Calibri"/>
                <a:cs typeface="Calibri"/>
              </a:rPr>
              <a:t> compilation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305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latin typeface="Calibri"/>
                <a:cs typeface="Calibri"/>
              </a:rPr>
              <a:t>Software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comes </a:t>
            </a:r>
            <a:r>
              <a:rPr sz="2800" spc="-20" dirty="0">
                <a:latin typeface="Calibri"/>
                <a:cs typeface="Calibri"/>
              </a:rPr>
              <a:t>from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different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sources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44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Distributed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your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operating </a:t>
            </a:r>
            <a:r>
              <a:rPr sz="2400" spc="-25" dirty="0">
                <a:latin typeface="Calibri"/>
                <a:cs typeface="Calibri"/>
              </a:rPr>
              <a:t>system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Distributed by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some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other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software</a:t>
            </a:r>
            <a:r>
              <a:rPr sz="2400" spc="-5" dirty="0">
                <a:latin typeface="Calibri"/>
                <a:cs typeface="Calibri"/>
              </a:rPr>
              <a:t> management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system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04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Downloaded </a:t>
            </a:r>
            <a:r>
              <a:rPr sz="2400" spc="-15" dirty="0">
                <a:latin typeface="Calibri"/>
                <a:cs typeface="Calibri"/>
              </a:rPr>
              <a:t>from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specific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site</a:t>
            </a:r>
            <a:r>
              <a:rPr sz="2400" spc="-5" dirty="0">
                <a:latin typeface="Calibri"/>
                <a:cs typeface="Calibri"/>
              </a:rPr>
              <a:t> 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internet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64090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5" dirty="0"/>
              <a:t>Users,</a:t>
            </a:r>
            <a:r>
              <a:rPr sz="4400" spc="-10" dirty="0"/>
              <a:t> </a:t>
            </a:r>
            <a:r>
              <a:rPr sz="4400" spc="-20" dirty="0"/>
              <a:t>roles</a:t>
            </a:r>
            <a:r>
              <a:rPr sz="4400" spc="-15" dirty="0"/>
              <a:t> </a:t>
            </a:r>
            <a:r>
              <a:rPr sz="4400" dirty="0"/>
              <a:t>and</a:t>
            </a:r>
            <a:r>
              <a:rPr sz="4400" spc="-10" dirty="0"/>
              <a:t> </a:t>
            </a:r>
            <a:r>
              <a:rPr sz="4400" dirty="0"/>
              <a:t>permissions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06841"/>
            <a:ext cx="9632315" cy="245618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latin typeface="Calibri"/>
                <a:cs typeface="Calibri"/>
              </a:rPr>
              <a:t>Software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can</a:t>
            </a:r>
            <a:r>
              <a:rPr sz="2800" spc="-5" dirty="0">
                <a:latin typeface="Calibri"/>
                <a:cs typeface="Calibri"/>
              </a:rPr>
              <a:t> be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installed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just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5" dirty="0">
                <a:latin typeface="Calibri"/>
                <a:cs typeface="Calibri"/>
              </a:rPr>
              <a:t> an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individual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user</a:t>
            </a:r>
            <a:endParaRPr sz="2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latin typeface="Calibri"/>
                <a:cs typeface="Calibri"/>
              </a:rPr>
              <a:t>Most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software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installed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way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which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allows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all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users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run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it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4150">
              <a:latin typeface="Calibri"/>
              <a:cs typeface="Calibri"/>
            </a:endParaRPr>
          </a:p>
          <a:p>
            <a:pPr marL="241300" marR="481965" indent="-229235">
              <a:lnSpc>
                <a:spcPts val="3020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75" dirty="0">
                <a:latin typeface="Calibri"/>
                <a:cs typeface="Calibri"/>
              </a:rPr>
              <a:t>You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need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understand</a:t>
            </a:r>
            <a:r>
              <a:rPr sz="2800" spc="7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users,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roles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permissions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install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software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35648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5" dirty="0"/>
              <a:t>Users</a:t>
            </a:r>
            <a:r>
              <a:rPr sz="4400" spc="-35" dirty="0"/>
              <a:t> </a:t>
            </a:r>
            <a:r>
              <a:rPr sz="4400" dirty="0"/>
              <a:t>and</a:t>
            </a:r>
            <a:r>
              <a:rPr sz="4400" spc="-35" dirty="0"/>
              <a:t> </a:t>
            </a:r>
            <a:r>
              <a:rPr sz="4400" spc="-25" dirty="0"/>
              <a:t>Roles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93189"/>
            <a:ext cx="10347960" cy="324040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9235">
              <a:lnSpc>
                <a:spcPts val="3030"/>
              </a:lnSpc>
              <a:spcBef>
                <a:spcPts val="47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20" dirty="0">
                <a:latin typeface="Calibri"/>
                <a:cs typeface="Calibri"/>
              </a:rPr>
              <a:t>For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security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privacy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most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users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run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with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restricted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privileges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most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time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19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They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can</a:t>
            </a:r>
            <a:r>
              <a:rPr sz="2400" spc="-5" dirty="0">
                <a:latin typeface="Calibri"/>
                <a:cs typeface="Calibri"/>
              </a:rPr>
              <a:t> only </a:t>
            </a:r>
            <a:r>
              <a:rPr sz="2400" spc="-10" dirty="0">
                <a:latin typeface="Calibri"/>
                <a:cs typeface="Calibri"/>
              </a:rPr>
              <a:t>read</a:t>
            </a:r>
            <a:r>
              <a:rPr sz="2400" spc="-5" dirty="0">
                <a:latin typeface="Calibri"/>
                <a:cs typeface="Calibri"/>
              </a:rPr>
              <a:t> some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parts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file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system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(eg: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other </a:t>
            </a:r>
            <a:r>
              <a:rPr sz="2400" spc="-10" dirty="0">
                <a:latin typeface="Calibri"/>
                <a:cs typeface="Calibri"/>
              </a:rPr>
              <a:t>users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 </a:t>
            </a:r>
            <a:r>
              <a:rPr sz="2400" spc="-20" dirty="0">
                <a:latin typeface="Calibri"/>
                <a:cs typeface="Calibri"/>
              </a:rPr>
              <a:t>for)</a:t>
            </a:r>
            <a:endParaRPr sz="2400">
              <a:latin typeface="Calibri"/>
              <a:cs typeface="Calibri"/>
            </a:endParaRPr>
          </a:p>
          <a:p>
            <a:pPr marL="698500" marR="793115" lvl="1" indent="-228600">
              <a:lnSpc>
                <a:spcPts val="2590"/>
              </a:lnSpc>
              <a:spcBef>
                <a:spcPts val="540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They can </a:t>
            </a:r>
            <a:r>
              <a:rPr sz="2400" spc="-5" dirty="0">
                <a:latin typeface="Calibri"/>
                <a:cs typeface="Calibri"/>
              </a:rPr>
              <a:t>only write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some parts of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file </a:t>
            </a:r>
            <a:r>
              <a:rPr sz="2400" spc="-25" dirty="0">
                <a:latin typeface="Calibri"/>
                <a:cs typeface="Calibri"/>
              </a:rPr>
              <a:t>system </a:t>
            </a:r>
            <a:r>
              <a:rPr sz="2400" spc="5" dirty="0">
                <a:latin typeface="Calibri"/>
                <a:cs typeface="Calibri"/>
              </a:rPr>
              <a:t>(eg: </a:t>
            </a:r>
            <a:r>
              <a:rPr sz="2400" spc="-5" dirty="0">
                <a:latin typeface="Calibri"/>
                <a:cs typeface="Calibri"/>
              </a:rPr>
              <a:t>can’t </a:t>
            </a:r>
            <a:r>
              <a:rPr sz="2400" spc="-10" dirty="0">
                <a:latin typeface="Calibri"/>
                <a:cs typeface="Calibri"/>
              </a:rPr>
              <a:t>overwrite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important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programs)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3300">
              <a:latin typeface="Calibri"/>
              <a:cs typeface="Calibri"/>
            </a:endParaRPr>
          </a:p>
          <a:p>
            <a:pPr marL="241300" marR="397510" indent="-229235">
              <a:lnSpc>
                <a:spcPts val="3030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dirty="0">
                <a:latin typeface="Calibri"/>
                <a:cs typeface="Calibri"/>
              </a:rPr>
              <a:t>‘root’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user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account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which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has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full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privileges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system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used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administrative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purposes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51441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Using</a:t>
            </a:r>
            <a:r>
              <a:rPr sz="4400" spc="-15" dirty="0"/>
              <a:t> </a:t>
            </a:r>
            <a:r>
              <a:rPr sz="4400" dirty="0"/>
              <a:t>the</a:t>
            </a:r>
            <a:r>
              <a:rPr sz="4400" spc="-15" dirty="0"/>
              <a:t> </a:t>
            </a:r>
            <a:r>
              <a:rPr sz="4400" spc="-20" dirty="0"/>
              <a:t>root</a:t>
            </a:r>
            <a:r>
              <a:rPr sz="4400" spc="-10" dirty="0"/>
              <a:t> </a:t>
            </a:r>
            <a:r>
              <a:rPr sz="4400" spc="-15" dirty="0"/>
              <a:t>account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65757"/>
            <a:ext cx="10015855" cy="435419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41300" marR="90805" indent="-229235">
              <a:lnSpc>
                <a:spcPts val="2500"/>
              </a:lnSpc>
              <a:spcBef>
                <a:spcPts val="705"/>
              </a:spcBef>
              <a:buFont typeface="Arial MT"/>
              <a:buChar char="•"/>
              <a:tabLst>
                <a:tab pos="241935" algn="l"/>
              </a:tabLst>
            </a:pPr>
            <a:r>
              <a:rPr sz="2600" spc="-5" dirty="0">
                <a:latin typeface="Calibri"/>
                <a:cs typeface="Calibri"/>
              </a:rPr>
              <a:t>Log</a:t>
            </a:r>
            <a:r>
              <a:rPr sz="2600" dirty="0">
                <a:latin typeface="Calibri"/>
                <a:cs typeface="Calibri"/>
              </a:rPr>
              <a:t> in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as</a:t>
            </a:r>
            <a:r>
              <a:rPr sz="2600" spc="-15" dirty="0">
                <a:latin typeface="Calibri"/>
                <a:cs typeface="Calibri"/>
              </a:rPr>
              <a:t> root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– </a:t>
            </a:r>
            <a:r>
              <a:rPr sz="2600" spc="-10" dirty="0">
                <a:latin typeface="Calibri"/>
                <a:cs typeface="Calibri"/>
              </a:rPr>
              <a:t>requires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knowledge </a:t>
            </a:r>
            <a:r>
              <a:rPr sz="2600" dirty="0">
                <a:latin typeface="Calibri"/>
                <a:cs typeface="Calibri"/>
              </a:rPr>
              <a:t>of the</a:t>
            </a:r>
            <a:r>
              <a:rPr sz="2600" spc="-10" dirty="0">
                <a:latin typeface="Calibri"/>
                <a:cs typeface="Calibri"/>
              </a:rPr>
              <a:t> root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account </a:t>
            </a:r>
            <a:r>
              <a:rPr sz="2600" spc="-10" dirty="0">
                <a:latin typeface="Calibri"/>
                <a:cs typeface="Calibri"/>
              </a:rPr>
              <a:t>password.</a:t>
            </a:r>
            <a:r>
              <a:rPr sz="2600" spc="-5" dirty="0">
                <a:latin typeface="Calibri"/>
                <a:cs typeface="Calibri"/>
              </a:rPr>
              <a:t> Quite </a:t>
            </a:r>
            <a:r>
              <a:rPr sz="2600" spc="-57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dangerous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as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everything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runs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with </a:t>
            </a:r>
            <a:r>
              <a:rPr sz="2600" spc="-5" dirty="0">
                <a:latin typeface="Calibri"/>
                <a:cs typeface="Calibri"/>
              </a:rPr>
              <a:t>full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privileges.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 MT"/>
              <a:buChar char="•"/>
            </a:pPr>
            <a:endParaRPr sz="3650">
              <a:latin typeface="Calibri"/>
              <a:cs typeface="Calibri"/>
            </a:endParaRPr>
          </a:p>
          <a:p>
            <a:pPr marL="241300" marR="361315" indent="-229235">
              <a:lnSpc>
                <a:spcPts val="2510"/>
              </a:lnSpc>
              <a:buFont typeface="Arial MT"/>
              <a:buChar char="•"/>
              <a:tabLst>
                <a:tab pos="241935" algn="l"/>
              </a:tabLst>
            </a:pPr>
            <a:r>
              <a:rPr sz="2600" dirty="0">
                <a:latin typeface="Calibri"/>
                <a:cs typeface="Calibri"/>
              </a:rPr>
              <a:t>Use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ourier New"/>
                <a:cs typeface="Courier New"/>
              </a:rPr>
              <a:t>su</a:t>
            </a:r>
            <a:r>
              <a:rPr sz="2600" spc="-960" dirty="0">
                <a:latin typeface="Courier New"/>
                <a:cs typeface="Courier New"/>
              </a:rPr>
              <a:t> </a:t>
            </a:r>
            <a:r>
              <a:rPr sz="2600" spc="-10" dirty="0">
                <a:latin typeface="Calibri"/>
                <a:cs typeface="Calibri"/>
              </a:rPr>
              <a:t>to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move</a:t>
            </a:r>
            <a:r>
              <a:rPr sz="2600" spc="-10" dirty="0">
                <a:latin typeface="Calibri"/>
                <a:cs typeface="Calibri"/>
              </a:rPr>
              <a:t> from </a:t>
            </a:r>
            <a:r>
              <a:rPr sz="2600" dirty="0">
                <a:latin typeface="Calibri"/>
                <a:cs typeface="Calibri"/>
              </a:rPr>
              <a:t>a </a:t>
            </a:r>
            <a:r>
              <a:rPr sz="2600" spc="-5" dirty="0">
                <a:latin typeface="Calibri"/>
                <a:cs typeface="Calibri"/>
              </a:rPr>
              <a:t>user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account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to</a:t>
            </a:r>
            <a:r>
              <a:rPr sz="2600" dirty="0">
                <a:latin typeface="Calibri"/>
                <a:cs typeface="Calibri"/>
              </a:rPr>
              <a:t> the</a:t>
            </a:r>
            <a:r>
              <a:rPr sz="2600" spc="-15" dirty="0">
                <a:latin typeface="Calibri"/>
                <a:cs typeface="Calibri"/>
              </a:rPr>
              <a:t> root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account.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Can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be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done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within a </a:t>
            </a:r>
            <a:r>
              <a:rPr sz="2600" spc="-5" dirty="0">
                <a:latin typeface="Calibri"/>
                <a:cs typeface="Calibri"/>
              </a:rPr>
              <a:t>session,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but still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requires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root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account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password.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3650">
              <a:latin typeface="Calibri"/>
              <a:cs typeface="Calibri"/>
            </a:endParaRPr>
          </a:p>
          <a:p>
            <a:pPr marL="241300" marR="5080" indent="-229235" algn="just">
              <a:lnSpc>
                <a:spcPct val="80200"/>
              </a:lnSpc>
              <a:buFont typeface="Arial MT"/>
              <a:buChar char="•"/>
              <a:tabLst>
                <a:tab pos="241935" algn="l"/>
              </a:tabLst>
            </a:pPr>
            <a:r>
              <a:rPr sz="2600" dirty="0">
                <a:latin typeface="Calibri"/>
                <a:cs typeface="Calibri"/>
              </a:rPr>
              <a:t>Use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ourier New"/>
                <a:cs typeface="Courier New"/>
              </a:rPr>
              <a:t>sudo</a:t>
            </a:r>
            <a:r>
              <a:rPr sz="2600" spc="-960" dirty="0">
                <a:latin typeface="Courier New"/>
                <a:cs typeface="Courier New"/>
              </a:rPr>
              <a:t> </a:t>
            </a:r>
            <a:r>
              <a:rPr sz="2600" spc="-10" dirty="0">
                <a:latin typeface="Calibri"/>
                <a:cs typeface="Calibri"/>
              </a:rPr>
              <a:t>to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selectively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run</a:t>
            </a:r>
            <a:r>
              <a:rPr sz="2600" spc="-5" dirty="0">
                <a:latin typeface="Calibri"/>
                <a:cs typeface="Calibri"/>
              </a:rPr>
              <a:t> some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commands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as</a:t>
            </a:r>
            <a:r>
              <a:rPr sz="2600" spc="-10" dirty="0">
                <a:latin typeface="Calibri"/>
                <a:cs typeface="Calibri"/>
              </a:rPr>
              <a:t> root.</a:t>
            </a:r>
            <a:r>
              <a:rPr sz="2600" spc="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Can</a:t>
            </a:r>
            <a:r>
              <a:rPr sz="2600" spc="-10" dirty="0">
                <a:latin typeface="Calibri"/>
                <a:cs typeface="Calibri"/>
              </a:rPr>
              <a:t> restrict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which 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commands </a:t>
            </a:r>
            <a:r>
              <a:rPr sz="2600" spc="-10" dirty="0">
                <a:latin typeface="Calibri"/>
                <a:cs typeface="Calibri"/>
              </a:rPr>
              <a:t>can </a:t>
            </a:r>
            <a:r>
              <a:rPr sz="2600" spc="-5" dirty="0">
                <a:latin typeface="Calibri"/>
                <a:cs typeface="Calibri"/>
              </a:rPr>
              <a:t>be </a:t>
            </a:r>
            <a:r>
              <a:rPr sz="2600" dirty="0">
                <a:latin typeface="Calibri"/>
                <a:cs typeface="Calibri"/>
              </a:rPr>
              <a:t>run and </a:t>
            </a:r>
            <a:r>
              <a:rPr sz="2600" spc="-5" dirty="0">
                <a:latin typeface="Calibri"/>
                <a:cs typeface="Calibri"/>
              </a:rPr>
              <a:t>log </a:t>
            </a:r>
            <a:r>
              <a:rPr sz="2600" dirty="0">
                <a:latin typeface="Calibri"/>
                <a:cs typeface="Calibri"/>
              </a:rPr>
              <a:t>them.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Can use </a:t>
            </a:r>
            <a:r>
              <a:rPr sz="2600" dirty="0">
                <a:latin typeface="Calibri"/>
                <a:cs typeface="Calibri"/>
              </a:rPr>
              <a:t>the </a:t>
            </a:r>
            <a:r>
              <a:rPr sz="2600" spc="-15" dirty="0">
                <a:latin typeface="Calibri"/>
                <a:cs typeface="Calibri"/>
              </a:rPr>
              <a:t>users </a:t>
            </a:r>
            <a:r>
              <a:rPr sz="2600" spc="-5" dirty="0">
                <a:latin typeface="Calibri"/>
                <a:cs typeface="Calibri"/>
              </a:rPr>
              <a:t>own </a:t>
            </a:r>
            <a:r>
              <a:rPr sz="2600" spc="-15" dirty="0">
                <a:latin typeface="Calibri"/>
                <a:cs typeface="Calibri"/>
              </a:rPr>
              <a:t>password to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authenticate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 MT"/>
              <a:buChar char="•"/>
            </a:pPr>
            <a:endParaRPr sz="315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buFont typeface="Arial MT"/>
              <a:buChar char="•"/>
              <a:tabLst>
                <a:tab pos="241935" algn="l"/>
              </a:tabLst>
            </a:pPr>
            <a:r>
              <a:rPr sz="2600" dirty="0">
                <a:latin typeface="Calibri"/>
                <a:cs typeface="Calibri"/>
              </a:rPr>
              <a:t>Running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programs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with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ourier New"/>
                <a:cs typeface="Courier New"/>
              </a:rPr>
              <a:t>suid</a:t>
            </a:r>
            <a:r>
              <a:rPr sz="2600" spc="-965" dirty="0">
                <a:latin typeface="Courier New"/>
                <a:cs typeface="Courier New"/>
              </a:rPr>
              <a:t> </a:t>
            </a:r>
            <a:r>
              <a:rPr sz="2600" dirty="0">
                <a:latin typeface="Calibri"/>
                <a:cs typeface="Calibri"/>
              </a:rPr>
              <a:t>or </a:t>
            </a:r>
            <a:r>
              <a:rPr sz="2600" dirty="0">
                <a:latin typeface="Courier New"/>
                <a:cs typeface="Courier New"/>
              </a:rPr>
              <a:t>sgid</a:t>
            </a:r>
            <a:r>
              <a:rPr sz="2600" spc="-965" dirty="0">
                <a:latin typeface="Courier New"/>
                <a:cs typeface="Courier New"/>
              </a:rPr>
              <a:t> </a:t>
            </a:r>
            <a:r>
              <a:rPr sz="2600" spc="-5" dirty="0">
                <a:latin typeface="Calibri"/>
                <a:cs typeface="Calibri"/>
              </a:rPr>
              <a:t>permissions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set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on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them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61271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File</a:t>
            </a:r>
            <a:r>
              <a:rPr sz="4400" spc="-10" dirty="0"/>
              <a:t> </a:t>
            </a:r>
            <a:r>
              <a:rPr sz="4400" dirty="0"/>
              <a:t>/</a:t>
            </a:r>
            <a:r>
              <a:rPr sz="4400" spc="-15" dirty="0"/>
              <a:t> </a:t>
            </a:r>
            <a:r>
              <a:rPr sz="4400" spc="-10" dirty="0"/>
              <a:t>Directory </a:t>
            </a:r>
            <a:r>
              <a:rPr sz="4400" spc="-15" dirty="0"/>
              <a:t>Permissions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93189"/>
            <a:ext cx="9702165" cy="4100829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9235">
              <a:lnSpc>
                <a:spcPts val="3030"/>
              </a:lnSpc>
              <a:spcBef>
                <a:spcPts val="475"/>
              </a:spcBef>
              <a:buFont typeface="Arial MT"/>
              <a:buChar char="•"/>
              <a:tabLst>
                <a:tab pos="241935" algn="l"/>
                <a:tab pos="8050530" algn="l"/>
              </a:tabLst>
            </a:pPr>
            <a:r>
              <a:rPr sz="2800" spc="-20" dirty="0">
                <a:latin typeface="Calibri"/>
                <a:cs typeface="Calibri"/>
              </a:rPr>
              <a:t>Every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file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directory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has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number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permissions.	</a:t>
            </a:r>
            <a:r>
              <a:rPr sz="2800" spc="-15" dirty="0">
                <a:latin typeface="Calibri"/>
                <a:cs typeface="Calibri"/>
              </a:rPr>
              <a:t>There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3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types</a:t>
            </a:r>
            <a:endParaRPr sz="2800">
              <a:latin typeface="Calibri"/>
              <a:cs typeface="Calibri"/>
            </a:endParaRPr>
          </a:p>
          <a:p>
            <a:pPr marL="927100" lvl="1" indent="-457834">
              <a:lnSpc>
                <a:spcPct val="100000"/>
              </a:lnSpc>
              <a:spcBef>
                <a:spcPts val="195"/>
              </a:spcBef>
              <a:buAutoNum type="arabicPeriod"/>
              <a:tabLst>
                <a:tab pos="927100" algn="l"/>
                <a:tab pos="927735" algn="l"/>
              </a:tabLst>
            </a:pPr>
            <a:r>
              <a:rPr sz="2400" spc="-10" dirty="0">
                <a:latin typeface="Calibri"/>
                <a:cs typeface="Calibri"/>
              </a:rPr>
              <a:t>Read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permission</a:t>
            </a:r>
            <a:endParaRPr sz="2400">
              <a:latin typeface="Calibri"/>
              <a:cs typeface="Calibri"/>
            </a:endParaRPr>
          </a:p>
          <a:p>
            <a:pPr marL="927100" lvl="1" indent="-457834">
              <a:lnSpc>
                <a:spcPct val="100000"/>
              </a:lnSpc>
              <a:spcBef>
                <a:spcPts val="215"/>
              </a:spcBef>
              <a:buAutoNum type="arabicPeriod"/>
              <a:tabLst>
                <a:tab pos="927100" algn="l"/>
                <a:tab pos="927735" algn="l"/>
              </a:tabLst>
            </a:pPr>
            <a:r>
              <a:rPr sz="2400" spc="-20" dirty="0">
                <a:latin typeface="Calibri"/>
                <a:cs typeface="Calibri"/>
              </a:rPr>
              <a:t>Write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permission</a:t>
            </a:r>
            <a:endParaRPr sz="2400">
              <a:latin typeface="Calibri"/>
              <a:cs typeface="Calibri"/>
            </a:endParaRPr>
          </a:p>
          <a:p>
            <a:pPr marL="927100" lvl="1" indent="-457834">
              <a:lnSpc>
                <a:spcPct val="100000"/>
              </a:lnSpc>
              <a:spcBef>
                <a:spcPts val="204"/>
              </a:spcBef>
              <a:buAutoNum type="arabicPeriod"/>
              <a:tabLst>
                <a:tab pos="927100" algn="l"/>
                <a:tab pos="927735" algn="l"/>
              </a:tabLst>
            </a:pPr>
            <a:r>
              <a:rPr sz="2400" spc="-15" dirty="0">
                <a:latin typeface="Calibri"/>
                <a:cs typeface="Calibri"/>
              </a:rPr>
              <a:t>Execute </a:t>
            </a:r>
            <a:r>
              <a:rPr sz="2400" spc="-5" dirty="0">
                <a:latin typeface="Calibri"/>
                <a:cs typeface="Calibri"/>
              </a:rPr>
              <a:t>permission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(list </a:t>
            </a:r>
            <a:r>
              <a:rPr sz="2400" spc="-5" dirty="0">
                <a:latin typeface="Calibri"/>
                <a:cs typeface="Calibri"/>
              </a:rPr>
              <a:t>permission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directory)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Calibri"/>
              <a:buAutoNum type="arabicPeriod"/>
            </a:pPr>
            <a:endParaRPr sz="305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permissions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apply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3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classes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0" dirty="0">
                <a:latin typeface="Calibri"/>
                <a:cs typeface="Calibri"/>
              </a:rPr>
              <a:t>user</a:t>
            </a:r>
            <a:endParaRPr sz="2800">
              <a:latin typeface="Calibri"/>
              <a:cs typeface="Calibri"/>
            </a:endParaRPr>
          </a:p>
          <a:p>
            <a:pPr marL="927100" lvl="1" indent="-457834">
              <a:lnSpc>
                <a:spcPct val="100000"/>
              </a:lnSpc>
              <a:spcBef>
                <a:spcPts val="245"/>
              </a:spcBef>
              <a:buAutoNum type="arabicPeriod"/>
              <a:tabLst>
                <a:tab pos="927100" algn="l"/>
                <a:tab pos="927735" algn="l"/>
              </a:tabLst>
            </a:pPr>
            <a:r>
              <a:rPr sz="2400" spc="-5" dirty="0">
                <a:latin typeface="Calibri"/>
                <a:cs typeface="Calibri"/>
              </a:rPr>
              <a:t>The owner 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file/directory</a:t>
            </a:r>
            <a:endParaRPr sz="2400">
              <a:latin typeface="Calibri"/>
              <a:cs typeface="Calibri"/>
            </a:endParaRPr>
          </a:p>
          <a:p>
            <a:pPr marL="927100" lvl="1" indent="-457834">
              <a:lnSpc>
                <a:spcPct val="100000"/>
              </a:lnSpc>
              <a:spcBef>
                <a:spcPts val="219"/>
              </a:spcBef>
              <a:buAutoNum type="arabicPeriod"/>
              <a:tabLst>
                <a:tab pos="927100" algn="l"/>
                <a:tab pos="927735" algn="l"/>
              </a:tabLst>
            </a:pP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members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file/directories </a:t>
            </a:r>
            <a:r>
              <a:rPr sz="2400" spc="-15" dirty="0">
                <a:latin typeface="Calibri"/>
                <a:cs typeface="Calibri"/>
              </a:rPr>
              <a:t>group</a:t>
            </a:r>
            <a:endParaRPr sz="2400">
              <a:latin typeface="Calibri"/>
              <a:cs typeface="Calibri"/>
            </a:endParaRPr>
          </a:p>
          <a:p>
            <a:pPr marL="927100" lvl="1" indent="-457834">
              <a:lnSpc>
                <a:spcPct val="100000"/>
              </a:lnSpc>
              <a:spcBef>
                <a:spcPts val="200"/>
              </a:spcBef>
              <a:buAutoNum type="arabicPeriod"/>
              <a:tabLst>
                <a:tab pos="927100" algn="l"/>
                <a:tab pos="927735" algn="l"/>
              </a:tabLst>
            </a:pPr>
            <a:r>
              <a:rPr sz="2400" spc="-15" dirty="0">
                <a:latin typeface="Calibri"/>
                <a:cs typeface="Calibri"/>
              </a:rPr>
              <a:t>Everyone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else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61271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File</a:t>
            </a:r>
            <a:r>
              <a:rPr sz="4400" spc="-10" dirty="0"/>
              <a:t> </a:t>
            </a:r>
            <a:r>
              <a:rPr sz="4400" dirty="0"/>
              <a:t>/</a:t>
            </a:r>
            <a:r>
              <a:rPr sz="4400" spc="-15" dirty="0"/>
              <a:t> </a:t>
            </a:r>
            <a:r>
              <a:rPr sz="4400" spc="-10" dirty="0"/>
              <a:t>Directory </a:t>
            </a:r>
            <a:r>
              <a:rPr sz="4400" spc="-15" dirty="0"/>
              <a:t>Permissions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1777110" y="2121154"/>
            <a:ext cx="10928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ourier New"/>
                <a:cs typeface="Courier New"/>
              </a:rPr>
              <a:t>$</a:t>
            </a:r>
            <a:r>
              <a:rPr sz="2000" spc="-45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ls</a:t>
            </a:r>
            <a:r>
              <a:rPr sz="2000" spc="-4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-l</a:t>
            </a:r>
            <a:endParaRPr sz="2000">
              <a:latin typeface="Courier New"/>
              <a:cs typeface="Courier New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758060" y="2481279"/>
          <a:ext cx="8297545" cy="21177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2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32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02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40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88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9373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96745">
                <a:tc>
                  <a:txBody>
                    <a:bodyPr/>
                    <a:lstStyle/>
                    <a:p>
                      <a:pPr marL="31750">
                        <a:lnSpc>
                          <a:spcPts val="2070"/>
                        </a:lnSpc>
                      </a:pPr>
                      <a:r>
                        <a:rPr sz="2000" spc="-5" dirty="0">
                          <a:latin typeface="Courier New"/>
                          <a:cs typeface="Courier New"/>
                        </a:rPr>
                        <a:t>total</a:t>
                      </a:r>
                      <a:r>
                        <a:rPr sz="2000" spc="-5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000" spc="-5" dirty="0">
                          <a:latin typeface="Courier New"/>
                          <a:cs typeface="Courier New"/>
                        </a:rPr>
                        <a:t>128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990">
                <a:tc>
                  <a:txBody>
                    <a:bodyPr/>
                    <a:lstStyle/>
                    <a:p>
                      <a:pPr marL="31750">
                        <a:lnSpc>
                          <a:spcPts val="2135"/>
                        </a:lnSpc>
                      </a:pPr>
                      <a:r>
                        <a:rPr sz="2000" spc="-5" dirty="0">
                          <a:latin typeface="Courier New"/>
                          <a:cs typeface="Courier New"/>
                        </a:rPr>
                        <a:t>-rw-r--r--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2135"/>
                        </a:lnSpc>
                      </a:pPr>
                      <a:r>
                        <a:rPr sz="2000" dirty="0">
                          <a:latin typeface="Courier New"/>
                          <a:cs typeface="Courier New"/>
                        </a:rPr>
                        <a:t>1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2135"/>
                        </a:lnSpc>
                      </a:pPr>
                      <a:r>
                        <a:rPr sz="2000" spc="-5" dirty="0">
                          <a:latin typeface="Courier New"/>
                          <a:cs typeface="Courier New"/>
                        </a:rPr>
                        <a:t>root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ts val="2135"/>
                        </a:lnSpc>
                      </a:pPr>
                      <a:r>
                        <a:rPr sz="2000" spc="-5" dirty="0">
                          <a:latin typeface="Courier New"/>
                          <a:cs typeface="Courier New"/>
                        </a:rPr>
                        <a:t>root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8580" algn="r">
                        <a:lnSpc>
                          <a:spcPts val="2135"/>
                        </a:lnSpc>
                      </a:pPr>
                      <a:r>
                        <a:rPr sz="2000" spc="-5" dirty="0">
                          <a:latin typeface="Courier New"/>
                          <a:cs typeface="Courier New"/>
                        </a:rPr>
                        <a:t>10266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2135"/>
                        </a:lnSpc>
                      </a:pPr>
                      <a:r>
                        <a:rPr sz="2000" spc="-5" dirty="0">
                          <a:latin typeface="Courier New"/>
                          <a:cs typeface="Courier New"/>
                        </a:rPr>
                        <a:t>Nov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2135"/>
                        </a:lnSpc>
                      </a:pPr>
                      <a:r>
                        <a:rPr sz="2000" spc="-5" dirty="0">
                          <a:latin typeface="Courier New"/>
                          <a:cs typeface="Courier New"/>
                        </a:rPr>
                        <a:t>13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8580" algn="r">
                        <a:lnSpc>
                          <a:spcPts val="2135"/>
                        </a:lnSpc>
                      </a:pPr>
                      <a:r>
                        <a:rPr sz="2000" spc="-5" dirty="0">
                          <a:latin typeface="Courier New"/>
                          <a:cs typeface="Courier New"/>
                        </a:rPr>
                        <a:t>2017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2135"/>
                        </a:lnSpc>
                      </a:pPr>
                      <a:r>
                        <a:rPr sz="2000" spc="-5" dirty="0">
                          <a:latin typeface="Courier New"/>
                          <a:cs typeface="Courier New"/>
                        </a:rPr>
                        <a:t>Changelog.md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31750">
                        <a:lnSpc>
                          <a:spcPts val="2135"/>
                        </a:lnSpc>
                      </a:pPr>
                      <a:r>
                        <a:rPr sz="2000" spc="-5" dirty="0">
                          <a:latin typeface="Courier New"/>
                          <a:cs typeface="Courier New"/>
                        </a:rPr>
                        <a:t>drwxr-xr-x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2135"/>
                        </a:lnSpc>
                      </a:pPr>
                      <a:r>
                        <a:rPr sz="2000" dirty="0">
                          <a:latin typeface="Courier New"/>
                          <a:cs typeface="Courier New"/>
                        </a:rPr>
                        <a:t>3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2135"/>
                        </a:lnSpc>
                      </a:pPr>
                      <a:r>
                        <a:rPr sz="2000" spc="-5" dirty="0">
                          <a:latin typeface="Courier New"/>
                          <a:cs typeface="Courier New"/>
                        </a:rPr>
                        <a:t>root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ts val="2135"/>
                        </a:lnSpc>
                      </a:pPr>
                      <a:r>
                        <a:rPr sz="2000" spc="-5" dirty="0">
                          <a:latin typeface="Courier New"/>
                          <a:cs typeface="Courier New"/>
                        </a:rPr>
                        <a:t>root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ts val="2135"/>
                        </a:lnSpc>
                      </a:pPr>
                      <a:r>
                        <a:rPr sz="2000" spc="-5" dirty="0">
                          <a:latin typeface="Courier New"/>
                          <a:cs typeface="Courier New"/>
                        </a:rPr>
                        <a:t>4096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ts val="2135"/>
                        </a:lnSpc>
                      </a:pPr>
                      <a:r>
                        <a:rPr sz="2000" spc="-5" dirty="0">
                          <a:latin typeface="Courier New"/>
                          <a:cs typeface="Courier New"/>
                        </a:rPr>
                        <a:t>Nov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ts val="2135"/>
                        </a:lnSpc>
                      </a:pPr>
                      <a:r>
                        <a:rPr sz="2000" spc="-5" dirty="0">
                          <a:latin typeface="Courier New"/>
                          <a:cs typeface="Courier New"/>
                        </a:rPr>
                        <a:t>13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ts val="2135"/>
                        </a:lnSpc>
                      </a:pPr>
                      <a:r>
                        <a:rPr sz="2000" spc="-5" dirty="0">
                          <a:latin typeface="Courier New"/>
                          <a:cs typeface="Courier New"/>
                        </a:rPr>
                        <a:t>2017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ts val="2135"/>
                        </a:lnSpc>
                      </a:pPr>
                      <a:r>
                        <a:rPr sz="2000" spc="-5" dirty="0">
                          <a:latin typeface="Courier New"/>
                          <a:cs typeface="Courier New"/>
                        </a:rPr>
                        <a:t>Docs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31750">
                        <a:lnSpc>
                          <a:spcPts val="2135"/>
                        </a:lnSpc>
                      </a:pPr>
                      <a:r>
                        <a:rPr sz="2000" spc="-5" dirty="0">
                          <a:latin typeface="Courier New"/>
                          <a:cs typeface="Courier New"/>
                        </a:rPr>
                        <a:t>-rw-r--r--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2135"/>
                        </a:lnSpc>
                      </a:pPr>
                      <a:r>
                        <a:rPr sz="2000" dirty="0">
                          <a:latin typeface="Courier New"/>
                          <a:cs typeface="Courier New"/>
                        </a:rPr>
                        <a:t>1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2135"/>
                        </a:lnSpc>
                      </a:pPr>
                      <a:r>
                        <a:rPr sz="2000" spc="-5" dirty="0">
                          <a:latin typeface="Courier New"/>
                          <a:cs typeface="Courier New"/>
                        </a:rPr>
                        <a:t>root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ts val="2135"/>
                        </a:lnSpc>
                      </a:pPr>
                      <a:r>
                        <a:rPr sz="2000" spc="-5" dirty="0">
                          <a:latin typeface="Courier New"/>
                          <a:cs typeface="Courier New"/>
                        </a:rPr>
                        <a:t>root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8580" algn="r">
                        <a:lnSpc>
                          <a:spcPts val="2135"/>
                        </a:lnSpc>
                      </a:pPr>
                      <a:r>
                        <a:rPr sz="2000" spc="-5" dirty="0">
                          <a:latin typeface="Courier New"/>
                          <a:cs typeface="Courier New"/>
                        </a:rPr>
                        <a:t>35141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2135"/>
                        </a:lnSpc>
                      </a:pPr>
                      <a:r>
                        <a:rPr sz="2000" spc="-5" dirty="0">
                          <a:latin typeface="Courier New"/>
                          <a:cs typeface="Courier New"/>
                        </a:rPr>
                        <a:t>Nov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2135"/>
                        </a:lnSpc>
                      </a:pPr>
                      <a:r>
                        <a:rPr sz="2000" spc="-5" dirty="0">
                          <a:latin typeface="Courier New"/>
                          <a:cs typeface="Courier New"/>
                        </a:rPr>
                        <a:t>13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8580" algn="r">
                        <a:lnSpc>
                          <a:spcPts val="2135"/>
                        </a:lnSpc>
                      </a:pPr>
                      <a:r>
                        <a:rPr sz="2000" spc="-5" dirty="0">
                          <a:latin typeface="Courier New"/>
                          <a:cs typeface="Courier New"/>
                        </a:rPr>
                        <a:t>2017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2135"/>
                        </a:lnSpc>
                      </a:pPr>
                      <a:r>
                        <a:rPr sz="2000" spc="-5" dirty="0">
                          <a:latin typeface="Courier New"/>
                          <a:cs typeface="Courier New"/>
                        </a:rPr>
                        <a:t>LICENSE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926">
                <a:tc>
                  <a:txBody>
                    <a:bodyPr/>
                    <a:lstStyle/>
                    <a:p>
                      <a:pPr marL="31750">
                        <a:lnSpc>
                          <a:spcPts val="2135"/>
                        </a:lnSpc>
                      </a:pPr>
                      <a:r>
                        <a:rPr sz="2000" spc="-5" dirty="0">
                          <a:latin typeface="Courier New"/>
                          <a:cs typeface="Courier New"/>
                        </a:rPr>
                        <a:t>-rw-r--r--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2135"/>
                        </a:lnSpc>
                      </a:pPr>
                      <a:r>
                        <a:rPr sz="2000" dirty="0">
                          <a:latin typeface="Courier New"/>
                          <a:cs typeface="Courier New"/>
                        </a:rPr>
                        <a:t>1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2135"/>
                        </a:lnSpc>
                      </a:pPr>
                      <a:r>
                        <a:rPr sz="2000" spc="-5" dirty="0">
                          <a:latin typeface="Courier New"/>
                          <a:cs typeface="Courier New"/>
                        </a:rPr>
                        <a:t>root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ts val="2135"/>
                        </a:lnSpc>
                      </a:pPr>
                      <a:r>
                        <a:rPr sz="2000" spc="-5" dirty="0">
                          <a:latin typeface="Courier New"/>
                          <a:cs typeface="Courier New"/>
                        </a:rPr>
                        <a:t>root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ts val="2135"/>
                        </a:lnSpc>
                      </a:pPr>
                      <a:r>
                        <a:rPr sz="2000" spc="-5" dirty="0">
                          <a:latin typeface="Courier New"/>
                          <a:cs typeface="Courier New"/>
                        </a:rPr>
                        <a:t>1720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ts val="2135"/>
                        </a:lnSpc>
                      </a:pPr>
                      <a:r>
                        <a:rPr sz="2000" spc="-5" dirty="0">
                          <a:latin typeface="Courier New"/>
                          <a:cs typeface="Courier New"/>
                        </a:rPr>
                        <a:t>Nov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ts val="2135"/>
                        </a:lnSpc>
                      </a:pPr>
                      <a:r>
                        <a:rPr sz="2000" spc="-5" dirty="0">
                          <a:latin typeface="Courier New"/>
                          <a:cs typeface="Courier New"/>
                        </a:rPr>
                        <a:t>13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ts val="2135"/>
                        </a:lnSpc>
                      </a:pPr>
                      <a:r>
                        <a:rPr sz="2000" spc="-5" dirty="0">
                          <a:latin typeface="Courier New"/>
                          <a:cs typeface="Courier New"/>
                        </a:rPr>
                        <a:t>2017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ts val="2135"/>
                        </a:lnSpc>
                      </a:pPr>
                      <a:r>
                        <a:rPr sz="2000" spc="-5" dirty="0">
                          <a:latin typeface="Courier New"/>
                          <a:cs typeface="Courier New"/>
                        </a:rPr>
                        <a:t>README.md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926">
                <a:tc>
                  <a:txBody>
                    <a:bodyPr/>
                    <a:lstStyle/>
                    <a:p>
                      <a:pPr marL="31750">
                        <a:lnSpc>
                          <a:spcPts val="2135"/>
                        </a:lnSpc>
                      </a:pPr>
                      <a:r>
                        <a:rPr sz="2000" spc="-5" dirty="0">
                          <a:latin typeface="Courier New"/>
                          <a:cs typeface="Courier New"/>
                        </a:rPr>
                        <a:t>drwxr-xr-x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2135"/>
                        </a:lnSpc>
                      </a:pPr>
                      <a:r>
                        <a:rPr sz="2000" dirty="0">
                          <a:latin typeface="Courier New"/>
                          <a:cs typeface="Courier New"/>
                        </a:rPr>
                        <a:t>2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2135"/>
                        </a:lnSpc>
                      </a:pPr>
                      <a:r>
                        <a:rPr sz="2000" spc="-5" dirty="0">
                          <a:latin typeface="Courier New"/>
                          <a:cs typeface="Courier New"/>
                        </a:rPr>
                        <a:t>root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ts val="2135"/>
                        </a:lnSpc>
                      </a:pPr>
                      <a:r>
                        <a:rPr sz="2000" spc="-5" dirty="0">
                          <a:latin typeface="Courier New"/>
                          <a:cs typeface="Courier New"/>
                        </a:rPr>
                        <a:t>root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ts val="2135"/>
                        </a:lnSpc>
                      </a:pPr>
                      <a:r>
                        <a:rPr sz="2000" spc="-5" dirty="0">
                          <a:latin typeface="Courier New"/>
                          <a:cs typeface="Courier New"/>
                        </a:rPr>
                        <a:t>4096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ts val="2135"/>
                        </a:lnSpc>
                      </a:pPr>
                      <a:r>
                        <a:rPr sz="2000" spc="-5" dirty="0">
                          <a:latin typeface="Courier New"/>
                          <a:cs typeface="Courier New"/>
                        </a:rPr>
                        <a:t>Nov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ts val="2135"/>
                        </a:lnSpc>
                      </a:pPr>
                      <a:r>
                        <a:rPr sz="2000" spc="-5" dirty="0">
                          <a:latin typeface="Courier New"/>
                          <a:cs typeface="Courier New"/>
                        </a:rPr>
                        <a:t>13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ts val="2135"/>
                        </a:lnSpc>
                      </a:pPr>
                      <a:r>
                        <a:rPr sz="2000" spc="-5" dirty="0">
                          <a:latin typeface="Courier New"/>
                          <a:cs typeface="Courier New"/>
                        </a:rPr>
                        <a:t>2017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ts val="2135"/>
                        </a:lnSpc>
                      </a:pPr>
                      <a:r>
                        <a:rPr sz="2000" spc="-5" dirty="0">
                          <a:latin typeface="Courier New"/>
                          <a:cs typeface="Courier New"/>
                        </a:rPr>
                        <a:t>test_files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554">
                <a:tc>
                  <a:txBody>
                    <a:bodyPr/>
                    <a:lstStyle/>
                    <a:p>
                      <a:pPr marL="31750">
                        <a:lnSpc>
                          <a:spcPts val="2135"/>
                        </a:lnSpc>
                      </a:pPr>
                      <a:r>
                        <a:rPr sz="2000" spc="-5" dirty="0">
                          <a:latin typeface="Courier New"/>
                          <a:cs typeface="Courier New"/>
                        </a:rPr>
                        <a:t>-rwxr-xr-x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2135"/>
                        </a:lnSpc>
                      </a:pPr>
                      <a:r>
                        <a:rPr sz="2000" dirty="0">
                          <a:latin typeface="Courier New"/>
                          <a:cs typeface="Courier New"/>
                        </a:rPr>
                        <a:t>1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2135"/>
                        </a:lnSpc>
                      </a:pPr>
                      <a:r>
                        <a:rPr sz="2000" spc="-5" dirty="0">
                          <a:latin typeface="Courier New"/>
                          <a:cs typeface="Courier New"/>
                        </a:rPr>
                        <a:t>root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ts val="2135"/>
                        </a:lnSpc>
                      </a:pPr>
                      <a:r>
                        <a:rPr sz="2000" spc="-5" dirty="0">
                          <a:latin typeface="Courier New"/>
                          <a:cs typeface="Courier New"/>
                        </a:rPr>
                        <a:t>root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8580" algn="r">
                        <a:lnSpc>
                          <a:spcPts val="2135"/>
                        </a:lnSpc>
                      </a:pPr>
                      <a:r>
                        <a:rPr sz="2000" spc="-5" dirty="0">
                          <a:latin typeface="Courier New"/>
                          <a:cs typeface="Courier New"/>
                        </a:rPr>
                        <a:t>68054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2135"/>
                        </a:lnSpc>
                      </a:pPr>
                      <a:r>
                        <a:rPr sz="2000" spc="-5" dirty="0">
                          <a:latin typeface="Courier New"/>
                          <a:cs typeface="Courier New"/>
                        </a:rPr>
                        <a:t>Nov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2135"/>
                        </a:lnSpc>
                      </a:pPr>
                      <a:r>
                        <a:rPr sz="2000" spc="-5" dirty="0">
                          <a:latin typeface="Courier New"/>
                          <a:cs typeface="Courier New"/>
                        </a:rPr>
                        <a:t>13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8580" algn="r">
                        <a:lnSpc>
                          <a:spcPts val="2135"/>
                        </a:lnSpc>
                      </a:pPr>
                      <a:r>
                        <a:rPr sz="2000" spc="-5" dirty="0">
                          <a:latin typeface="Courier New"/>
                          <a:cs typeface="Courier New"/>
                        </a:rPr>
                        <a:t>2017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ts val="2135"/>
                        </a:lnSpc>
                      </a:pPr>
                      <a:r>
                        <a:rPr sz="2000" spc="-5" dirty="0">
                          <a:latin typeface="Courier New"/>
                          <a:cs typeface="Courier New"/>
                        </a:rPr>
                        <a:t>trim_galore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3719576" y="5559044"/>
            <a:ext cx="100139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Owner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65216" y="5550204"/>
            <a:ext cx="9271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G</a:t>
            </a:r>
            <a:r>
              <a:rPr sz="2800" spc="-60" dirty="0">
                <a:latin typeface="Calibri"/>
                <a:cs typeface="Calibri"/>
              </a:rPr>
              <a:t>r</a:t>
            </a:r>
            <a:r>
              <a:rPr sz="2800" spc="-10" dirty="0">
                <a:latin typeface="Calibri"/>
                <a:cs typeface="Calibri"/>
              </a:rPr>
              <a:t>oup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25905" y="5550204"/>
            <a:ext cx="173608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Permissions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88870" y="4673346"/>
            <a:ext cx="284480" cy="871219"/>
          </a:xfrm>
          <a:custGeom>
            <a:avLst/>
            <a:gdLst/>
            <a:ahLst/>
            <a:cxnLst/>
            <a:rect l="l" t="t" r="r" b="b"/>
            <a:pathLst>
              <a:path w="284480" h="871220">
                <a:moveTo>
                  <a:pt x="210646" y="105009"/>
                </a:moveTo>
                <a:lnTo>
                  <a:pt x="0" y="860932"/>
                </a:lnTo>
                <a:lnTo>
                  <a:pt x="36575" y="871092"/>
                </a:lnTo>
                <a:lnTo>
                  <a:pt x="247357" y="115255"/>
                </a:lnTo>
                <a:lnTo>
                  <a:pt x="210646" y="105009"/>
                </a:lnTo>
                <a:close/>
              </a:path>
              <a:path w="284480" h="871220">
                <a:moveTo>
                  <a:pt x="276459" y="86613"/>
                </a:moveTo>
                <a:lnTo>
                  <a:pt x="215773" y="86613"/>
                </a:lnTo>
                <a:lnTo>
                  <a:pt x="252475" y="96900"/>
                </a:lnTo>
                <a:lnTo>
                  <a:pt x="247357" y="115255"/>
                </a:lnTo>
                <a:lnTo>
                  <a:pt x="283972" y="125475"/>
                </a:lnTo>
                <a:lnTo>
                  <a:pt x="276459" y="86613"/>
                </a:lnTo>
                <a:close/>
              </a:path>
              <a:path w="284480" h="871220">
                <a:moveTo>
                  <a:pt x="215773" y="86613"/>
                </a:moveTo>
                <a:lnTo>
                  <a:pt x="210646" y="105009"/>
                </a:lnTo>
                <a:lnTo>
                  <a:pt x="247357" y="115255"/>
                </a:lnTo>
                <a:lnTo>
                  <a:pt x="252475" y="96900"/>
                </a:lnTo>
                <a:lnTo>
                  <a:pt x="215773" y="86613"/>
                </a:lnTo>
                <a:close/>
              </a:path>
              <a:path w="284480" h="871220">
                <a:moveTo>
                  <a:pt x="259715" y="0"/>
                </a:moveTo>
                <a:lnTo>
                  <a:pt x="173862" y="94741"/>
                </a:lnTo>
                <a:lnTo>
                  <a:pt x="210646" y="105009"/>
                </a:lnTo>
                <a:lnTo>
                  <a:pt x="215773" y="86613"/>
                </a:lnTo>
                <a:lnTo>
                  <a:pt x="276459" y="86613"/>
                </a:lnTo>
                <a:lnTo>
                  <a:pt x="2597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63872" y="4673346"/>
            <a:ext cx="180975" cy="877569"/>
          </a:xfrm>
          <a:custGeom>
            <a:avLst/>
            <a:gdLst/>
            <a:ahLst/>
            <a:cxnLst/>
            <a:rect l="l" t="t" r="r" b="b"/>
            <a:pathLst>
              <a:path w="180975" h="877570">
                <a:moveTo>
                  <a:pt x="75509" y="110618"/>
                </a:moveTo>
                <a:lnTo>
                  <a:pt x="37789" y="115820"/>
                </a:lnTo>
                <a:lnTo>
                  <a:pt x="142875" y="877315"/>
                </a:lnTo>
                <a:lnTo>
                  <a:pt x="180593" y="872108"/>
                </a:lnTo>
                <a:lnTo>
                  <a:pt x="75509" y="110618"/>
                </a:lnTo>
                <a:close/>
              </a:path>
              <a:path w="180975" h="877570">
                <a:moveTo>
                  <a:pt x="41021" y="0"/>
                </a:moveTo>
                <a:lnTo>
                  <a:pt x="0" y="121030"/>
                </a:lnTo>
                <a:lnTo>
                  <a:pt x="37789" y="115820"/>
                </a:lnTo>
                <a:lnTo>
                  <a:pt x="35178" y="96900"/>
                </a:lnTo>
                <a:lnTo>
                  <a:pt x="72898" y="91693"/>
                </a:lnTo>
                <a:lnTo>
                  <a:pt x="103881" y="91693"/>
                </a:lnTo>
                <a:lnTo>
                  <a:pt x="41021" y="0"/>
                </a:lnTo>
                <a:close/>
              </a:path>
              <a:path w="180975" h="877570">
                <a:moveTo>
                  <a:pt x="72898" y="91693"/>
                </a:moveTo>
                <a:lnTo>
                  <a:pt x="35178" y="96900"/>
                </a:lnTo>
                <a:lnTo>
                  <a:pt x="37789" y="115820"/>
                </a:lnTo>
                <a:lnTo>
                  <a:pt x="75509" y="110618"/>
                </a:lnTo>
                <a:lnTo>
                  <a:pt x="72898" y="91693"/>
                </a:lnTo>
                <a:close/>
              </a:path>
              <a:path w="180975" h="877570">
                <a:moveTo>
                  <a:pt x="103881" y="91693"/>
                </a:moveTo>
                <a:lnTo>
                  <a:pt x="72898" y="91693"/>
                </a:lnTo>
                <a:lnTo>
                  <a:pt x="75509" y="110618"/>
                </a:lnTo>
                <a:lnTo>
                  <a:pt x="113284" y="105409"/>
                </a:lnTo>
                <a:lnTo>
                  <a:pt x="103881" y="916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88229" y="4668773"/>
            <a:ext cx="761365" cy="883285"/>
          </a:xfrm>
          <a:custGeom>
            <a:avLst/>
            <a:gdLst/>
            <a:ahLst/>
            <a:cxnLst/>
            <a:rect l="l" t="t" r="r" b="b"/>
            <a:pathLst>
              <a:path w="761364" h="883285">
                <a:moveTo>
                  <a:pt x="88842" y="74386"/>
                </a:moveTo>
                <a:lnTo>
                  <a:pt x="59907" y="99176"/>
                </a:lnTo>
                <a:lnTo>
                  <a:pt x="732028" y="882776"/>
                </a:lnTo>
                <a:lnTo>
                  <a:pt x="760984" y="858012"/>
                </a:lnTo>
                <a:lnTo>
                  <a:pt x="88842" y="74386"/>
                </a:lnTo>
                <a:close/>
              </a:path>
              <a:path w="761364" h="883285">
                <a:moveTo>
                  <a:pt x="0" y="0"/>
                </a:moveTo>
                <a:lnTo>
                  <a:pt x="30987" y="123951"/>
                </a:lnTo>
                <a:lnTo>
                  <a:pt x="59907" y="99176"/>
                </a:lnTo>
                <a:lnTo>
                  <a:pt x="47498" y="84708"/>
                </a:lnTo>
                <a:lnTo>
                  <a:pt x="76454" y="59943"/>
                </a:lnTo>
                <a:lnTo>
                  <a:pt x="105700" y="59943"/>
                </a:lnTo>
                <a:lnTo>
                  <a:pt x="117856" y="49530"/>
                </a:lnTo>
                <a:lnTo>
                  <a:pt x="0" y="0"/>
                </a:lnTo>
                <a:close/>
              </a:path>
              <a:path w="761364" h="883285">
                <a:moveTo>
                  <a:pt x="76454" y="59943"/>
                </a:moveTo>
                <a:lnTo>
                  <a:pt x="47498" y="84708"/>
                </a:lnTo>
                <a:lnTo>
                  <a:pt x="59907" y="99176"/>
                </a:lnTo>
                <a:lnTo>
                  <a:pt x="88842" y="74386"/>
                </a:lnTo>
                <a:lnTo>
                  <a:pt x="76454" y="59943"/>
                </a:lnTo>
                <a:close/>
              </a:path>
              <a:path w="761364" h="883285">
                <a:moveTo>
                  <a:pt x="105700" y="59943"/>
                </a:moveTo>
                <a:lnTo>
                  <a:pt x="76454" y="59943"/>
                </a:lnTo>
                <a:lnTo>
                  <a:pt x="88842" y="74386"/>
                </a:lnTo>
                <a:lnTo>
                  <a:pt x="105700" y="599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61271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File</a:t>
            </a:r>
            <a:r>
              <a:rPr sz="4400" spc="-10" dirty="0"/>
              <a:t> </a:t>
            </a:r>
            <a:r>
              <a:rPr sz="4400" dirty="0"/>
              <a:t>/</a:t>
            </a:r>
            <a:r>
              <a:rPr sz="4400" spc="-15" dirty="0"/>
              <a:t> </a:t>
            </a:r>
            <a:r>
              <a:rPr sz="4400" spc="-10" dirty="0"/>
              <a:t>Directory </a:t>
            </a:r>
            <a:r>
              <a:rPr sz="4400" spc="-15" dirty="0"/>
              <a:t>Permissions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3564763" y="1956003"/>
            <a:ext cx="459867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latin typeface="Courier New"/>
                <a:cs typeface="Courier New"/>
              </a:rPr>
              <a:t>drwxr-xr-x</a:t>
            </a:r>
            <a:endParaRPr sz="60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1724" y="1732533"/>
            <a:ext cx="1553210" cy="1489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41020" marR="5080" indent="-528955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Calibri"/>
                <a:cs typeface="Calibri"/>
              </a:rPr>
              <a:t>Di</a:t>
            </a:r>
            <a:r>
              <a:rPr sz="3200" spc="-5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ec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y  </a:t>
            </a:r>
            <a:r>
              <a:rPr sz="3200" spc="-5" dirty="0">
                <a:latin typeface="Calibri"/>
                <a:cs typeface="Calibri"/>
              </a:rPr>
              <a:t>or 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not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10052" y="3754958"/>
            <a:ext cx="1988185" cy="1489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</a:pPr>
            <a:r>
              <a:rPr sz="3200" spc="-60" dirty="0">
                <a:latin typeface="Calibri"/>
                <a:cs typeface="Calibri"/>
              </a:rPr>
              <a:t>P</a:t>
            </a:r>
            <a:r>
              <a:rPr sz="3200" dirty="0">
                <a:latin typeface="Calibri"/>
                <a:cs typeface="Calibri"/>
              </a:rPr>
              <a:t>er</a:t>
            </a:r>
            <a:r>
              <a:rPr sz="3200" spc="-5" dirty="0">
                <a:latin typeface="Calibri"/>
                <a:cs typeface="Calibri"/>
              </a:rPr>
              <a:t>m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s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1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ons  </a:t>
            </a:r>
            <a:r>
              <a:rPr sz="3200" spc="-30" dirty="0">
                <a:latin typeface="Calibri"/>
                <a:cs typeface="Calibri"/>
              </a:rPr>
              <a:t>for</a:t>
            </a:r>
            <a:endParaRPr sz="3200">
              <a:latin typeface="Calibri"/>
              <a:cs typeface="Calibri"/>
            </a:endParaRPr>
          </a:p>
          <a:p>
            <a:pPr marL="93980" algn="ctr">
              <a:lnSpc>
                <a:spcPct val="100000"/>
              </a:lnSpc>
            </a:pPr>
            <a:r>
              <a:rPr sz="3200" spc="-5" dirty="0">
                <a:latin typeface="Calibri"/>
                <a:cs typeface="Calibri"/>
              </a:rPr>
              <a:t>owner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6014" y="3754958"/>
            <a:ext cx="1988185" cy="1489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5"/>
              </a:spcBef>
            </a:pPr>
            <a:r>
              <a:rPr sz="3200" spc="-60" dirty="0">
                <a:latin typeface="Calibri"/>
                <a:cs typeface="Calibri"/>
              </a:rPr>
              <a:t>P</a:t>
            </a:r>
            <a:r>
              <a:rPr sz="3200" dirty="0">
                <a:latin typeface="Calibri"/>
                <a:cs typeface="Calibri"/>
              </a:rPr>
              <a:t>er</a:t>
            </a:r>
            <a:r>
              <a:rPr sz="3200" spc="-5" dirty="0">
                <a:latin typeface="Calibri"/>
                <a:cs typeface="Calibri"/>
              </a:rPr>
              <a:t>m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s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1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ons  </a:t>
            </a:r>
            <a:r>
              <a:rPr sz="3200" spc="-30" dirty="0">
                <a:latin typeface="Calibri"/>
                <a:cs typeface="Calibri"/>
              </a:rPr>
              <a:t>for</a:t>
            </a:r>
            <a:endParaRPr sz="3200">
              <a:latin typeface="Calibri"/>
              <a:cs typeface="Calibri"/>
            </a:endParaRPr>
          </a:p>
          <a:p>
            <a:pPr marL="91440" algn="ctr">
              <a:lnSpc>
                <a:spcPct val="100000"/>
              </a:lnSpc>
            </a:pPr>
            <a:r>
              <a:rPr sz="3200" spc="-15" dirty="0">
                <a:latin typeface="Calibri"/>
                <a:cs typeface="Calibri"/>
              </a:rPr>
              <a:t>group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77021" y="3754958"/>
            <a:ext cx="2308860" cy="1489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73760" marR="210185" indent="-747395">
              <a:lnSpc>
                <a:spcPct val="100000"/>
              </a:lnSpc>
              <a:spcBef>
                <a:spcPts val="105"/>
              </a:spcBef>
            </a:pPr>
            <a:r>
              <a:rPr sz="3200" spc="-60" dirty="0">
                <a:latin typeface="Calibri"/>
                <a:cs typeface="Calibri"/>
              </a:rPr>
              <a:t>P</a:t>
            </a:r>
            <a:r>
              <a:rPr sz="3200" dirty="0">
                <a:latin typeface="Calibri"/>
                <a:cs typeface="Calibri"/>
              </a:rPr>
              <a:t>erm</a:t>
            </a:r>
            <a:r>
              <a:rPr sz="3200" spc="-1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ss</a:t>
            </a:r>
            <a:r>
              <a:rPr sz="3200" spc="-15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ons  </a:t>
            </a:r>
            <a:r>
              <a:rPr sz="3200" spc="-30" dirty="0">
                <a:latin typeface="Calibri"/>
                <a:cs typeface="Calibri"/>
              </a:rPr>
              <a:t>for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3200" spc="-10" dirty="0">
                <a:latin typeface="Calibri"/>
                <a:cs typeface="Calibri"/>
              </a:rPr>
              <a:t>everyone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else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149090" y="2923794"/>
            <a:ext cx="1209040" cy="167640"/>
          </a:xfrm>
          <a:custGeom>
            <a:avLst/>
            <a:gdLst/>
            <a:ahLst/>
            <a:cxnLst/>
            <a:rect l="l" t="t" r="r" b="b"/>
            <a:pathLst>
              <a:path w="1209039" h="167639">
                <a:moveTo>
                  <a:pt x="1208532" y="0"/>
                </a:moveTo>
                <a:lnTo>
                  <a:pt x="1207438" y="32652"/>
                </a:lnTo>
                <a:lnTo>
                  <a:pt x="1204452" y="59293"/>
                </a:lnTo>
                <a:lnTo>
                  <a:pt x="1200013" y="77241"/>
                </a:lnTo>
                <a:lnTo>
                  <a:pt x="1194562" y="83819"/>
                </a:lnTo>
                <a:lnTo>
                  <a:pt x="618236" y="83819"/>
                </a:lnTo>
                <a:lnTo>
                  <a:pt x="612784" y="90398"/>
                </a:lnTo>
                <a:lnTo>
                  <a:pt x="608345" y="108346"/>
                </a:lnTo>
                <a:lnTo>
                  <a:pt x="605359" y="134987"/>
                </a:lnTo>
                <a:lnTo>
                  <a:pt x="604265" y="167639"/>
                </a:lnTo>
                <a:lnTo>
                  <a:pt x="603172" y="134987"/>
                </a:lnTo>
                <a:lnTo>
                  <a:pt x="600186" y="108346"/>
                </a:lnTo>
                <a:lnTo>
                  <a:pt x="595747" y="90398"/>
                </a:lnTo>
                <a:lnTo>
                  <a:pt x="590296" y="83819"/>
                </a:lnTo>
                <a:lnTo>
                  <a:pt x="13970" y="83819"/>
                </a:lnTo>
                <a:lnTo>
                  <a:pt x="8518" y="77241"/>
                </a:lnTo>
                <a:lnTo>
                  <a:pt x="4079" y="59293"/>
                </a:lnTo>
                <a:lnTo>
                  <a:pt x="1093" y="32652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93258" y="2887217"/>
            <a:ext cx="1207135" cy="167640"/>
          </a:xfrm>
          <a:custGeom>
            <a:avLst/>
            <a:gdLst/>
            <a:ahLst/>
            <a:cxnLst/>
            <a:rect l="l" t="t" r="r" b="b"/>
            <a:pathLst>
              <a:path w="1207134" h="167639">
                <a:moveTo>
                  <a:pt x="1207008" y="0"/>
                </a:moveTo>
                <a:lnTo>
                  <a:pt x="1205914" y="32652"/>
                </a:lnTo>
                <a:lnTo>
                  <a:pt x="1202928" y="59293"/>
                </a:lnTo>
                <a:lnTo>
                  <a:pt x="1198489" y="77241"/>
                </a:lnTo>
                <a:lnTo>
                  <a:pt x="1193038" y="83820"/>
                </a:lnTo>
                <a:lnTo>
                  <a:pt x="617474" y="83820"/>
                </a:lnTo>
                <a:lnTo>
                  <a:pt x="612022" y="90398"/>
                </a:lnTo>
                <a:lnTo>
                  <a:pt x="607583" y="108346"/>
                </a:lnTo>
                <a:lnTo>
                  <a:pt x="604597" y="134987"/>
                </a:lnTo>
                <a:lnTo>
                  <a:pt x="603503" y="167640"/>
                </a:lnTo>
                <a:lnTo>
                  <a:pt x="602410" y="134987"/>
                </a:lnTo>
                <a:lnTo>
                  <a:pt x="599424" y="108346"/>
                </a:lnTo>
                <a:lnTo>
                  <a:pt x="594985" y="90398"/>
                </a:lnTo>
                <a:lnTo>
                  <a:pt x="589533" y="83820"/>
                </a:lnTo>
                <a:lnTo>
                  <a:pt x="13969" y="83820"/>
                </a:lnTo>
                <a:lnTo>
                  <a:pt x="8518" y="77241"/>
                </a:lnTo>
                <a:lnTo>
                  <a:pt x="4079" y="59293"/>
                </a:lnTo>
                <a:lnTo>
                  <a:pt x="1093" y="32652"/>
                </a:ln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90766" y="2887217"/>
            <a:ext cx="1207135" cy="167640"/>
          </a:xfrm>
          <a:custGeom>
            <a:avLst/>
            <a:gdLst/>
            <a:ahLst/>
            <a:cxnLst/>
            <a:rect l="l" t="t" r="r" b="b"/>
            <a:pathLst>
              <a:path w="1207134" h="167639">
                <a:moveTo>
                  <a:pt x="1207007" y="0"/>
                </a:moveTo>
                <a:lnTo>
                  <a:pt x="1205914" y="32652"/>
                </a:lnTo>
                <a:lnTo>
                  <a:pt x="1202928" y="59293"/>
                </a:lnTo>
                <a:lnTo>
                  <a:pt x="1198489" y="77241"/>
                </a:lnTo>
                <a:lnTo>
                  <a:pt x="1193037" y="83820"/>
                </a:lnTo>
                <a:lnTo>
                  <a:pt x="617474" y="83820"/>
                </a:lnTo>
                <a:lnTo>
                  <a:pt x="612022" y="90398"/>
                </a:lnTo>
                <a:lnTo>
                  <a:pt x="607583" y="108346"/>
                </a:lnTo>
                <a:lnTo>
                  <a:pt x="604597" y="134987"/>
                </a:lnTo>
                <a:lnTo>
                  <a:pt x="603503" y="167640"/>
                </a:lnTo>
                <a:lnTo>
                  <a:pt x="602410" y="134987"/>
                </a:lnTo>
                <a:lnTo>
                  <a:pt x="599424" y="108346"/>
                </a:lnTo>
                <a:lnTo>
                  <a:pt x="594985" y="90398"/>
                </a:lnTo>
                <a:lnTo>
                  <a:pt x="589533" y="83820"/>
                </a:lnTo>
                <a:lnTo>
                  <a:pt x="13969" y="83820"/>
                </a:lnTo>
                <a:lnTo>
                  <a:pt x="8518" y="77241"/>
                </a:lnTo>
                <a:lnTo>
                  <a:pt x="4079" y="59293"/>
                </a:lnTo>
                <a:lnTo>
                  <a:pt x="1093" y="32652"/>
                </a:ln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65782" y="2453639"/>
            <a:ext cx="1285240" cy="114300"/>
          </a:xfrm>
          <a:custGeom>
            <a:avLst/>
            <a:gdLst/>
            <a:ahLst/>
            <a:cxnLst/>
            <a:rect l="l" t="t" r="r" b="b"/>
            <a:pathLst>
              <a:path w="1285239" h="114300">
                <a:moveTo>
                  <a:pt x="1170686" y="0"/>
                </a:moveTo>
                <a:lnTo>
                  <a:pt x="1170686" y="114300"/>
                </a:lnTo>
                <a:lnTo>
                  <a:pt x="1246885" y="76200"/>
                </a:lnTo>
                <a:lnTo>
                  <a:pt x="1189735" y="76200"/>
                </a:lnTo>
                <a:lnTo>
                  <a:pt x="1189735" y="38100"/>
                </a:lnTo>
                <a:lnTo>
                  <a:pt x="1246885" y="38100"/>
                </a:lnTo>
                <a:lnTo>
                  <a:pt x="1170686" y="0"/>
                </a:lnTo>
                <a:close/>
              </a:path>
              <a:path w="1285239" h="114300">
                <a:moveTo>
                  <a:pt x="1170686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170686" y="76200"/>
                </a:lnTo>
                <a:lnTo>
                  <a:pt x="1170686" y="38100"/>
                </a:lnTo>
                <a:close/>
              </a:path>
              <a:path w="1285239" h="114300">
                <a:moveTo>
                  <a:pt x="1246885" y="38100"/>
                </a:moveTo>
                <a:lnTo>
                  <a:pt x="1189735" y="38100"/>
                </a:lnTo>
                <a:lnTo>
                  <a:pt x="1189735" y="76200"/>
                </a:lnTo>
                <a:lnTo>
                  <a:pt x="1246885" y="76200"/>
                </a:lnTo>
                <a:lnTo>
                  <a:pt x="1284985" y="57150"/>
                </a:lnTo>
                <a:lnTo>
                  <a:pt x="1246885" y="3810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43452" y="3290570"/>
            <a:ext cx="1010285" cy="474980"/>
          </a:xfrm>
          <a:custGeom>
            <a:avLst/>
            <a:gdLst/>
            <a:ahLst/>
            <a:cxnLst/>
            <a:rect l="l" t="t" r="r" b="b"/>
            <a:pathLst>
              <a:path w="1010285" h="474979">
                <a:moveTo>
                  <a:pt x="897864" y="34793"/>
                </a:moveTo>
                <a:lnTo>
                  <a:pt x="0" y="440308"/>
                </a:lnTo>
                <a:lnTo>
                  <a:pt x="15748" y="474979"/>
                </a:lnTo>
                <a:lnTo>
                  <a:pt x="913524" y="69448"/>
                </a:lnTo>
                <a:lnTo>
                  <a:pt x="897864" y="34793"/>
                </a:lnTo>
                <a:close/>
              </a:path>
              <a:path w="1010285" h="474979">
                <a:moveTo>
                  <a:pt x="992143" y="26924"/>
                </a:moveTo>
                <a:lnTo>
                  <a:pt x="915288" y="26924"/>
                </a:lnTo>
                <a:lnTo>
                  <a:pt x="930910" y="61594"/>
                </a:lnTo>
                <a:lnTo>
                  <a:pt x="913524" y="69448"/>
                </a:lnTo>
                <a:lnTo>
                  <a:pt x="929259" y="104266"/>
                </a:lnTo>
                <a:lnTo>
                  <a:pt x="992143" y="26924"/>
                </a:lnTo>
                <a:close/>
              </a:path>
              <a:path w="1010285" h="474979">
                <a:moveTo>
                  <a:pt x="915288" y="26924"/>
                </a:moveTo>
                <a:lnTo>
                  <a:pt x="897864" y="34793"/>
                </a:lnTo>
                <a:lnTo>
                  <a:pt x="913524" y="69448"/>
                </a:lnTo>
                <a:lnTo>
                  <a:pt x="930910" y="61594"/>
                </a:lnTo>
                <a:lnTo>
                  <a:pt x="915288" y="26924"/>
                </a:lnTo>
                <a:close/>
              </a:path>
              <a:path w="1010285" h="474979">
                <a:moveTo>
                  <a:pt x="882142" y="0"/>
                </a:moveTo>
                <a:lnTo>
                  <a:pt x="897864" y="34793"/>
                </a:lnTo>
                <a:lnTo>
                  <a:pt x="915288" y="26924"/>
                </a:lnTo>
                <a:lnTo>
                  <a:pt x="992143" y="26924"/>
                </a:lnTo>
                <a:lnTo>
                  <a:pt x="1009903" y="5079"/>
                </a:lnTo>
                <a:lnTo>
                  <a:pt x="882142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89650" y="3295650"/>
            <a:ext cx="220345" cy="460375"/>
          </a:xfrm>
          <a:custGeom>
            <a:avLst/>
            <a:gdLst/>
            <a:ahLst/>
            <a:cxnLst/>
            <a:rect l="l" t="t" r="r" b="b"/>
            <a:pathLst>
              <a:path w="220345" h="460375">
                <a:moveTo>
                  <a:pt x="69929" y="97411"/>
                </a:moveTo>
                <a:lnTo>
                  <a:pt x="34992" y="112511"/>
                </a:lnTo>
                <a:lnTo>
                  <a:pt x="185038" y="460120"/>
                </a:lnTo>
                <a:lnTo>
                  <a:pt x="220090" y="445007"/>
                </a:lnTo>
                <a:lnTo>
                  <a:pt x="69929" y="97411"/>
                </a:lnTo>
                <a:close/>
              </a:path>
              <a:path w="220345" h="460375">
                <a:moveTo>
                  <a:pt x="7112" y="0"/>
                </a:moveTo>
                <a:lnTo>
                  <a:pt x="0" y="127635"/>
                </a:lnTo>
                <a:lnTo>
                  <a:pt x="34992" y="112511"/>
                </a:lnTo>
                <a:lnTo>
                  <a:pt x="27432" y="94996"/>
                </a:lnTo>
                <a:lnTo>
                  <a:pt x="62357" y="79883"/>
                </a:lnTo>
                <a:lnTo>
                  <a:pt x="102034" y="79883"/>
                </a:lnTo>
                <a:lnTo>
                  <a:pt x="7112" y="0"/>
                </a:lnTo>
                <a:close/>
              </a:path>
              <a:path w="220345" h="460375">
                <a:moveTo>
                  <a:pt x="62357" y="79883"/>
                </a:moveTo>
                <a:lnTo>
                  <a:pt x="27432" y="94996"/>
                </a:lnTo>
                <a:lnTo>
                  <a:pt x="34992" y="112511"/>
                </a:lnTo>
                <a:lnTo>
                  <a:pt x="69929" y="97411"/>
                </a:lnTo>
                <a:lnTo>
                  <a:pt x="62357" y="79883"/>
                </a:lnTo>
                <a:close/>
              </a:path>
              <a:path w="220345" h="460375">
                <a:moveTo>
                  <a:pt x="102034" y="79883"/>
                </a:moveTo>
                <a:lnTo>
                  <a:pt x="62357" y="79883"/>
                </a:lnTo>
                <a:lnTo>
                  <a:pt x="69929" y="97411"/>
                </a:lnTo>
                <a:lnTo>
                  <a:pt x="104901" y="82296"/>
                </a:lnTo>
                <a:lnTo>
                  <a:pt x="102034" y="79883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16190" y="3283965"/>
            <a:ext cx="1167765" cy="481965"/>
          </a:xfrm>
          <a:custGeom>
            <a:avLst/>
            <a:gdLst/>
            <a:ahLst/>
            <a:cxnLst/>
            <a:rect l="l" t="t" r="r" b="b"/>
            <a:pathLst>
              <a:path w="1167765" h="481964">
                <a:moveTo>
                  <a:pt x="113400" y="35502"/>
                </a:moveTo>
                <a:lnTo>
                  <a:pt x="99571" y="70940"/>
                </a:lnTo>
                <a:lnTo>
                  <a:pt x="1153921" y="481965"/>
                </a:lnTo>
                <a:lnTo>
                  <a:pt x="1167637" y="446532"/>
                </a:lnTo>
                <a:lnTo>
                  <a:pt x="113400" y="35502"/>
                </a:lnTo>
                <a:close/>
              </a:path>
              <a:path w="1167765" h="481964">
                <a:moveTo>
                  <a:pt x="127253" y="0"/>
                </a:moveTo>
                <a:lnTo>
                  <a:pt x="0" y="11684"/>
                </a:lnTo>
                <a:lnTo>
                  <a:pt x="85725" y="106425"/>
                </a:lnTo>
                <a:lnTo>
                  <a:pt x="99571" y="70940"/>
                </a:lnTo>
                <a:lnTo>
                  <a:pt x="81787" y="64008"/>
                </a:lnTo>
                <a:lnTo>
                  <a:pt x="95630" y="28575"/>
                </a:lnTo>
                <a:lnTo>
                  <a:pt x="116103" y="28575"/>
                </a:lnTo>
                <a:lnTo>
                  <a:pt x="127253" y="0"/>
                </a:lnTo>
                <a:close/>
              </a:path>
              <a:path w="1167765" h="481964">
                <a:moveTo>
                  <a:pt x="95630" y="28575"/>
                </a:moveTo>
                <a:lnTo>
                  <a:pt x="81787" y="64008"/>
                </a:lnTo>
                <a:lnTo>
                  <a:pt x="99571" y="70940"/>
                </a:lnTo>
                <a:lnTo>
                  <a:pt x="113400" y="35502"/>
                </a:lnTo>
                <a:lnTo>
                  <a:pt x="95630" y="28575"/>
                </a:lnTo>
                <a:close/>
              </a:path>
              <a:path w="1167765" h="481964">
                <a:moveTo>
                  <a:pt x="116103" y="28575"/>
                </a:moveTo>
                <a:lnTo>
                  <a:pt x="95630" y="28575"/>
                </a:lnTo>
                <a:lnTo>
                  <a:pt x="113400" y="35502"/>
                </a:lnTo>
                <a:lnTo>
                  <a:pt x="116103" y="2857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868918" y="1238250"/>
            <a:ext cx="3134995" cy="1199515"/>
          </a:xfrm>
          <a:prstGeom prst="rect">
            <a:avLst/>
          </a:prstGeom>
          <a:ln w="19811">
            <a:solidFill>
              <a:srgbClr val="000000"/>
            </a:solidFill>
          </a:ln>
        </p:spPr>
        <p:txBody>
          <a:bodyPr vert="horz" wrap="square" lIns="0" tIns="82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65"/>
              </a:spcBef>
            </a:pPr>
            <a:r>
              <a:rPr sz="2400" dirty="0">
                <a:latin typeface="Courier New"/>
                <a:cs typeface="Courier New"/>
              </a:rPr>
              <a:t>r</a:t>
            </a:r>
            <a:r>
              <a:rPr sz="2400" spc="-35" dirty="0">
                <a:latin typeface="Courier New"/>
                <a:cs typeface="Courier New"/>
              </a:rPr>
              <a:t> </a:t>
            </a:r>
            <a:r>
              <a:rPr sz="2400" dirty="0">
                <a:latin typeface="Courier New"/>
                <a:cs typeface="Courier New"/>
              </a:rPr>
              <a:t>=</a:t>
            </a:r>
            <a:r>
              <a:rPr sz="2400" spc="-30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read</a:t>
            </a:r>
            <a:endParaRPr sz="2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sz="2400" dirty="0">
                <a:latin typeface="Courier New"/>
                <a:cs typeface="Courier New"/>
              </a:rPr>
              <a:t>w</a:t>
            </a:r>
            <a:r>
              <a:rPr sz="2400" spc="-45" dirty="0">
                <a:latin typeface="Courier New"/>
                <a:cs typeface="Courier New"/>
              </a:rPr>
              <a:t> </a:t>
            </a:r>
            <a:r>
              <a:rPr sz="2400" dirty="0">
                <a:latin typeface="Courier New"/>
                <a:cs typeface="Courier New"/>
              </a:rPr>
              <a:t>=</a:t>
            </a:r>
            <a:r>
              <a:rPr sz="2400" spc="-40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write</a:t>
            </a:r>
            <a:endParaRPr sz="2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sz="2400" dirty="0">
                <a:latin typeface="Courier New"/>
                <a:cs typeface="Courier New"/>
              </a:rPr>
              <a:t>x</a:t>
            </a:r>
            <a:r>
              <a:rPr sz="2400" spc="-35" dirty="0">
                <a:latin typeface="Courier New"/>
                <a:cs typeface="Courier New"/>
              </a:rPr>
              <a:t> </a:t>
            </a:r>
            <a:r>
              <a:rPr sz="2400" dirty="0">
                <a:latin typeface="Courier New"/>
                <a:cs typeface="Courier New"/>
              </a:rPr>
              <a:t>=</a:t>
            </a:r>
            <a:r>
              <a:rPr sz="2400" spc="-30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execute/list</a:t>
            </a:r>
            <a:endParaRPr sz="2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77273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Changing</a:t>
            </a:r>
            <a:r>
              <a:rPr sz="4400" spc="-10" dirty="0"/>
              <a:t> </a:t>
            </a:r>
            <a:r>
              <a:rPr sz="4400" dirty="0"/>
              <a:t>permissions</a:t>
            </a:r>
            <a:r>
              <a:rPr sz="4400" spc="5" dirty="0"/>
              <a:t> </a:t>
            </a:r>
            <a:r>
              <a:rPr sz="4400" dirty="0"/>
              <a:t>/</a:t>
            </a:r>
            <a:r>
              <a:rPr sz="4400" spc="-5" dirty="0"/>
              <a:t> </a:t>
            </a:r>
            <a:r>
              <a:rPr sz="4400" spc="-15" dirty="0"/>
              <a:t>ownership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61928"/>
            <a:ext cx="9805035" cy="422719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241935" algn="l"/>
              </a:tabLst>
            </a:pPr>
            <a:r>
              <a:rPr sz="2600" spc="-5" dirty="0">
                <a:latin typeface="Calibri"/>
                <a:cs typeface="Calibri"/>
              </a:rPr>
              <a:t>chmod</a:t>
            </a:r>
            <a:endParaRPr sz="26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3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200" spc="-5" dirty="0">
                <a:latin typeface="Courier New"/>
                <a:cs typeface="Courier New"/>
              </a:rPr>
              <a:t>u</a:t>
            </a:r>
            <a:r>
              <a:rPr sz="2200" spc="-815" dirty="0">
                <a:latin typeface="Courier New"/>
                <a:cs typeface="Courier New"/>
              </a:rPr>
              <a:t> </a:t>
            </a:r>
            <a:r>
              <a:rPr sz="2200" spc="-10" dirty="0">
                <a:latin typeface="Calibri"/>
                <a:cs typeface="Calibri"/>
              </a:rPr>
              <a:t>(user</a:t>
            </a:r>
            <a:r>
              <a:rPr sz="2200" spc="-5" dirty="0">
                <a:latin typeface="Calibri"/>
                <a:cs typeface="Calibri"/>
              </a:rPr>
              <a:t>) /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ourier New"/>
                <a:cs typeface="Courier New"/>
              </a:rPr>
              <a:t>g</a:t>
            </a:r>
            <a:r>
              <a:rPr sz="2200" spc="-815" dirty="0">
                <a:latin typeface="Courier New"/>
                <a:cs typeface="Courier New"/>
              </a:rPr>
              <a:t> </a:t>
            </a:r>
            <a:r>
              <a:rPr sz="2200" spc="-5" dirty="0">
                <a:latin typeface="Calibri"/>
                <a:cs typeface="Calibri"/>
              </a:rPr>
              <a:t>(g</a:t>
            </a:r>
            <a:r>
              <a:rPr sz="2200" spc="-45" dirty="0">
                <a:latin typeface="Calibri"/>
                <a:cs typeface="Calibri"/>
              </a:rPr>
              <a:t>r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-10" dirty="0">
                <a:latin typeface="Calibri"/>
                <a:cs typeface="Calibri"/>
              </a:rPr>
              <a:t>up</a:t>
            </a:r>
            <a:r>
              <a:rPr sz="2200" spc="-5" dirty="0">
                <a:latin typeface="Calibri"/>
                <a:cs typeface="Calibri"/>
              </a:rPr>
              <a:t>)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/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ourier New"/>
                <a:cs typeface="Courier New"/>
              </a:rPr>
              <a:t>a</a:t>
            </a:r>
            <a:r>
              <a:rPr sz="2200" spc="-815" dirty="0">
                <a:latin typeface="Courier New"/>
                <a:cs typeface="Courier New"/>
              </a:rPr>
              <a:t> </a:t>
            </a:r>
            <a:r>
              <a:rPr sz="2200" spc="-10" dirty="0">
                <a:latin typeface="Calibri"/>
                <a:cs typeface="Calibri"/>
              </a:rPr>
              <a:t>(all)</a:t>
            </a:r>
            <a:endParaRPr sz="22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240"/>
              </a:spcBef>
              <a:tabLst>
                <a:tab pos="698500" algn="l"/>
              </a:tabLst>
            </a:pPr>
            <a:r>
              <a:rPr sz="2200" spc="-5" dirty="0">
                <a:latin typeface="Arial MT"/>
                <a:cs typeface="Arial MT"/>
              </a:rPr>
              <a:t>•	</a:t>
            </a:r>
            <a:r>
              <a:rPr sz="2200" spc="-5" dirty="0">
                <a:latin typeface="Courier New"/>
                <a:cs typeface="Courier New"/>
              </a:rPr>
              <a:t>+</a:t>
            </a:r>
            <a:r>
              <a:rPr sz="2200" spc="-815" dirty="0">
                <a:latin typeface="Courier New"/>
                <a:cs typeface="Courier New"/>
              </a:rPr>
              <a:t> </a:t>
            </a:r>
            <a:r>
              <a:rPr sz="2200" spc="-5" dirty="0">
                <a:latin typeface="Calibri"/>
                <a:cs typeface="Calibri"/>
              </a:rPr>
              <a:t>/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ourier New"/>
                <a:cs typeface="Courier New"/>
              </a:rPr>
              <a:t>-</a:t>
            </a:r>
            <a:r>
              <a:rPr sz="2200" spc="505" dirty="0">
                <a:latin typeface="Courier New"/>
                <a:cs typeface="Courier New"/>
              </a:rPr>
              <a:t> </a:t>
            </a:r>
            <a:r>
              <a:rPr sz="2200" spc="-10" dirty="0">
                <a:latin typeface="Calibri"/>
                <a:cs typeface="Calibri"/>
              </a:rPr>
              <a:t>(add </a:t>
            </a:r>
            <a:r>
              <a:rPr sz="2200" spc="-5" dirty="0">
                <a:latin typeface="Calibri"/>
                <a:cs typeface="Calibri"/>
              </a:rPr>
              <a:t>or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remove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permission)</a:t>
            </a:r>
            <a:endParaRPr sz="22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4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200" spc="-5" dirty="0">
                <a:latin typeface="Courier New"/>
                <a:cs typeface="Courier New"/>
              </a:rPr>
              <a:t>r</a:t>
            </a:r>
            <a:r>
              <a:rPr sz="2200" spc="-815" dirty="0">
                <a:latin typeface="Courier New"/>
                <a:cs typeface="Courier New"/>
              </a:rPr>
              <a:t> </a:t>
            </a:r>
            <a:r>
              <a:rPr sz="2200" spc="-10" dirty="0">
                <a:latin typeface="Calibri"/>
                <a:cs typeface="Calibri"/>
              </a:rPr>
              <a:t>(</a:t>
            </a:r>
            <a:r>
              <a:rPr sz="2200" spc="-35" dirty="0">
                <a:latin typeface="Calibri"/>
                <a:cs typeface="Calibri"/>
              </a:rPr>
              <a:t>r</a:t>
            </a:r>
            <a:r>
              <a:rPr sz="2200" spc="-5" dirty="0">
                <a:latin typeface="Calibri"/>
                <a:cs typeface="Calibri"/>
              </a:rPr>
              <a:t>ead)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/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ourier New"/>
                <a:cs typeface="Courier New"/>
              </a:rPr>
              <a:t>w</a:t>
            </a:r>
            <a:r>
              <a:rPr sz="2200" spc="-815" dirty="0">
                <a:latin typeface="Courier New"/>
                <a:cs typeface="Courier New"/>
              </a:rPr>
              <a:t> </a:t>
            </a:r>
            <a:r>
              <a:rPr sz="2200" spc="-10" dirty="0">
                <a:latin typeface="Calibri"/>
                <a:cs typeface="Calibri"/>
              </a:rPr>
              <a:t>(wri</a:t>
            </a:r>
            <a:r>
              <a:rPr sz="2200" spc="-40" dirty="0">
                <a:latin typeface="Calibri"/>
                <a:cs typeface="Calibri"/>
              </a:rPr>
              <a:t>t</a:t>
            </a:r>
            <a:r>
              <a:rPr sz="2200" spc="-5" dirty="0">
                <a:latin typeface="Calibri"/>
                <a:cs typeface="Calibri"/>
              </a:rPr>
              <a:t>e)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/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ourier New"/>
                <a:cs typeface="Courier New"/>
              </a:rPr>
              <a:t>x</a:t>
            </a:r>
            <a:r>
              <a:rPr sz="2200" spc="-815" dirty="0">
                <a:latin typeface="Courier New"/>
                <a:cs typeface="Courier New"/>
              </a:rPr>
              <a:t> </a:t>
            </a:r>
            <a:r>
              <a:rPr sz="2200" spc="-10" dirty="0">
                <a:latin typeface="Calibri"/>
                <a:cs typeface="Calibri"/>
              </a:rPr>
              <a:t>(</a:t>
            </a:r>
            <a:r>
              <a:rPr sz="2200" spc="-50" dirty="0">
                <a:latin typeface="Calibri"/>
                <a:cs typeface="Calibri"/>
              </a:rPr>
              <a:t>e</a:t>
            </a:r>
            <a:r>
              <a:rPr sz="2200" spc="-70" dirty="0">
                <a:latin typeface="Calibri"/>
                <a:cs typeface="Calibri"/>
              </a:rPr>
              <a:t>x</a:t>
            </a:r>
            <a:r>
              <a:rPr sz="2200" spc="-5" dirty="0">
                <a:latin typeface="Calibri"/>
                <a:cs typeface="Calibri"/>
              </a:rPr>
              <a:t>ec</a:t>
            </a:r>
            <a:r>
              <a:rPr sz="2200" spc="-15" dirty="0">
                <a:latin typeface="Calibri"/>
                <a:cs typeface="Calibri"/>
              </a:rPr>
              <a:t>u</a:t>
            </a:r>
            <a:r>
              <a:rPr sz="2200" spc="-35" dirty="0">
                <a:latin typeface="Calibri"/>
                <a:cs typeface="Calibri"/>
              </a:rPr>
              <a:t>t</a:t>
            </a:r>
            <a:r>
              <a:rPr sz="2200" spc="-5" dirty="0">
                <a:latin typeface="Calibri"/>
                <a:cs typeface="Calibri"/>
              </a:rPr>
              <a:t>e/li</a:t>
            </a:r>
            <a:r>
              <a:rPr sz="2200" spc="-25" dirty="0">
                <a:latin typeface="Calibri"/>
                <a:cs typeface="Calibri"/>
              </a:rPr>
              <a:t>s</a:t>
            </a:r>
            <a:r>
              <a:rPr sz="2200" spc="-5" dirty="0">
                <a:latin typeface="Calibri"/>
                <a:cs typeface="Calibri"/>
              </a:rPr>
              <a:t>t)</a:t>
            </a:r>
            <a:endParaRPr sz="22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54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200" spc="-10" dirty="0">
                <a:latin typeface="Calibri"/>
                <a:cs typeface="Calibri"/>
              </a:rPr>
              <a:t>File/directory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list</a:t>
            </a:r>
            <a:endParaRPr sz="2200">
              <a:latin typeface="Calibri"/>
              <a:cs typeface="Calibri"/>
            </a:endParaRPr>
          </a:p>
          <a:p>
            <a:pPr marL="2484120" marR="3268345">
              <a:lnSpc>
                <a:spcPct val="100000"/>
              </a:lnSpc>
              <a:spcBef>
                <a:spcPts val="1385"/>
              </a:spcBef>
            </a:pPr>
            <a:r>
              <a:rPr sz="2800" spc="-10" dirty="0">
                <a:latin typeface="Courier New"/>
                <a:cs typeface="Courier New"/>
              </a:rPr>
              <a:t>chmod g+wx my.file </a:t>
            </a:r>
            <a:r>
              <a:rPr sz="2800" spc="-5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chmod </a:t>
            </a:r>
            <a:r>
              <a:rPr sz="2800" spc="-5" dirty="0">
                <a:latin typeface="Courier New"/>
                <a:cs typeface="Courier New"/>
              </a:rPr>
              <a:t>ga-x </a:t>
            </a:r>
            <a:r>
              <a:rPr sz="2800" spc="-10" dirty="0">
                <a:latin typeface="Courier New"/>
                <a:cs typeface="Courier New"/>
              </a:rPr>
              <a:t>my.file </a:t>
            </a:r>
            <a:r>
              <a:rPr sz="2800" spc="-1670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chmod</a:t>
            </a:r>
            <a:r>
              <a:rPr sz="2800" spc="-35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-R</a:t>
            </a:r>
            <a:r>
              <a:rPr sz="2800" spc="-20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u-w</a:t>
            </a:r>
            <a:r>
              <a:rPr sz="2800" spc="-30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my.dir</a:t>
            </a:r>
            <a:endParaRPr sz="2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100">
              <a:latin typeface="Courier New"/>
              <a:cs typeface="Courier New"/>
            </a:endParaRPr>
          </a:p>
          <a:p>
            <a:pPr marL="241300" indent="-229235">
              <a:lnSpc>
                <a:spcPct val="100000"/>
              </a:lnSpc>
              <a:buFont typeface="Arial MT"/>
              <a:buChar char="•"/>
              <a:tabLst>
                <a:tab pos="241935" algn="l"/>
              </a:tabLst>
            </a:pPr>
            <a:r>
              <a:rPr sz="2600" spc="-5" dirty="0">
                <a:latin typeface="Calibri"/>
                <a:cs typeface="Calibri"/>
              </a:rPr>
              <a:t>Can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add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ourier New"/>
                <a:cs typeface="Courier New"/>
              </a:rPr>
              <a:t>-R</a:t>
            </a:r>
            <a:r>
              <a:rPr sz="2600" spc="-960" dirty="0">
                <a:latin typeface="Courier New"/>
                <a:cs typeface="Courier New"/>
              </a:rPr>
              <a:t> </a:t>
            </a:r>
            <a:r>
              <a:rPr sz="2600" spc="-10" dirty="0">
                <a:latin typeface="Calibri"/>
                <a:cs typeface="Calibri"/>
              </a:rPr>
              <a:t>to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change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permissions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for</a:t>
            </a:r>
            <a:r>
              <a:rPr sz="2600" dirty="0">
                <a:latin typeface="Calibri"/>
                <a:cs typeface="Calibri"/>
              </a:rPr>
              <a:t> a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directory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and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all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of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its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contents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51282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Special</a:t>
            </a:r>
            <a:r>
              <a:rPr sz="4400" spc="-15" dirty="0"/>
              <a:t> </a:t>
            </a:r>
            <a:r>
              <a:rPr sz="4400" spc="-5" dirty="0"/>
              <a:t>permission</a:t>
            </a:r>
            <a:r>
              <a:rPr sz="4400" spc="-35" dirty="0"/>
              <a:t> </a:t>
            </a:r>
            <a:r>
              <a:rPr sz="4400" dirty="0"/>
              <a:t>bits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65757"/>
            <a:ext cx="9770110" cy="29718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9235">
              <a:lnSpc>
                <a:spcPts val="3115"/>
              </a:lnSpc>
              <a:spcBef>
                <a:spcPts val="105"/>
              </a:spcBef>
              <a:buFont typeface="Arial MT"/>
              <a:buChar char="•"/>
              <a:tabLst>
                <a:tab pos="241935" algn="l"/>
              </a:tabLst>
            </a:pPr>
            <a:r>
              <a:rPr sz="2600" dirty="0">
                <a:latin typeface="Calibri"/>
                <a:cs typeface="Calibri"/>
              </a:rPr>
              <a:t>User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level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special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bit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(SUID)</a:t>
            </a:r>
            <a:endParaRPr sz="2600">
              <a:latin typeface="Calibri"/>
              <a:cs typeface="Calibri"/>
            </a:endParaRPr>
          </a:p>
          <a:p>
            <a:pPr marL="698500" lvl="1" indent="-229235">
              <a:lnSpc>
                <a:spcPts val="2620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200" spc="-5" dirty="0">
                <a:latin typeface="Calibri"/>
                <a:cs typeface="Calibri"/>
              </a:rPr>
              <a:t>Applies </a:t>
            </a:r>
            <a:r>
              <a:rPr sz="2200" spc="-20" dirty="0">
                <a:latin typeface="Calibri"/>
                <a:cs typeface="Calibri"/>
              </a:rPr>
              <a:t>to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executable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files</a:t>
            </a:r>
            <a:endParaRPr sz="2200">
              <a:latin typeface="Calibri"/>
              <a:cs typeface="Calibri"/>
            </a:endParaRPr>
          </a:p>
          <a:p>
            <a:pPr marL="698500" lvl="1" indent="-229235">
              <a:lnSpc>
                <a:spcPts val="2620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200" spc="-5" dirty="0">
                <a:latin typeface="Calibri"/>
                <a:cs typeface="Calibri"/>
              </a:rPr>
              <a:t>Will </a:t>
            </a:r>
            <a:r>
              <a:rPr sz="2200" spc="-25" dirty="0">
                <a:latin typeface="Calibri"/>
                <a:cs typeface="Calibri"/>
              </a:rPr>
              <a:t>execute</a:t>
            </a:r>
            <a:r>
              <a:rPr sz="2200" spc="4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root,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even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for</a:t>
            </a:r>
            <a:r>
              <a:rPr sz="2200" spc="-5" dirty="0">
                <a:latin typeface="Calibri"/>
                <a:cs typeface="Calibri"/>
              </a:rPr>
              <a:t> a </a:t>
            </a:r>
            <a:r>
              <a:rPr sz="2200" spc="-10" dirty="0">
                <a:latin typeface="Calibri"/>
                <a:cs typeface="Calibri"/>
              </a:rPr>
              <a:t>normal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user</a:t>
            </a:r>
            <a:endParaRPr sz="2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3150">
              <a:latin typeface="Calibri"/>
              <a:cs typeface="Calibri"/>
            </a:endParaRPr>
          </a:p>
          <a:p>
            <a:pPr marL="241300" indent="-229235">
              <a:lnSpc>
                <a:spcPts val="3115"/>
              </a:lnSpc>
              <a:buFont typeface="Arial MT"/>
              <a:buChar char="•"/>
              <a:tabLst>
                <a:tab pos="241935" algn="l"/>
              </a:tabLst>
            </a:pPr>
            <a:r>
              <a:rPr sz="2600" spc="-10" dirty="0">
                <a:latin typeface="Calibri"/>
                <a:cs typeface="Calibri"/>
              </a:rPr>
              <a:t>Group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level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special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bit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(SGID)</a:t>
            </a:r>
            <a:endParaRPr sz="2600">
              <a:latin typeface="Calibri"/>
              <a:cs typeface="Calibri"/>
            </a:endParaRPr>
          </a:p>
          <a:p>
            <a:pPr marL="698500" lvl="1" indent="-229235">
              <a:lnSpc>
                <a:spcPts val="2620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200" spc="-5" dirty="0">
                <a:latin typeface="Calibri"/>
                <a:cs typeface="Calibri"/>
              </a:rPr>
              <a:t>Can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apply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to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executables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or </a:t>
            </a:r>
            <a:r>
              <a:rPr sz="2200" spc="-10" dirty="0">
                <a:latin typeface="Calibri"/>
                <a:cs typeface="Calibri"/>
              </a:rPr>
              <a:t>directories</a:t>
            </a:r>
            <a:endParaRPr sz="2200">
              <a:latin typeface="Calibri"/>
              <a:cs typeface="Calibri"/>
            </a:endParaRPr>
          </a:p>
          <a:p>
            <a:pPr marL="698500" lvl="1" indent="-229235">
              <a:lnSpc>
                <a:spcPts val="2610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200" spc="-5" dirty="0">
                <a:latin typeface="Calibri"/>
                <a:cs typeface="Calibri"/>
              </a:rPr>
              <a:t>On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executables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executes</a:t>
            </a:r>
            <a:r>
              <a:rPr sz="2200" spc="3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group</a:t>
            </a:r>
            <a:r>
              <a:rPr sz="2200" spc="-5" dirty="0">
                <a:latin typeface="Calibri"/>
                <a:cs typeface="Calibri"/>
              </a:rPr>
              <a:t> of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-10" dirty="0">
                <a:latin typeface="Calibri"/>
                <a:cs typeface="Calibri"/>
              </a:rPr>
              <a:t> file</a:t>
            </a:r>
            <a:endParaRPr sz="2200">
              <a:latin typeface="Calibri"/>
              <a:cs typeface="Calibri"/>
            </a:endParaRPr>
          </a:p>
          <a:p>
            <a:pPr marL="698500" lvl="1" indent="-229235">
              <a:lnSpc>
                <a:spcPts val="2630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200" spc="-5" dirty="0">
                <a:latin typeface="Calibri"/>
                <a:cs typeface="Calibri"/>
              </a:rPr>
              <a:t>On </a:t>
            </a:r>
            <a:r>
              <a:rPr sz="2200" spc="-10" dirty="0">
                <a:latin typeface="Calibri"/>
                <a:cs typeface="Calibri"/>
              </a:rPr>
              <a:t>directories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it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forces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any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newly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created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files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to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inherit the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group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of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parent</a:t>
            </a:r>
            <a:endParaRPr sz="22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97889" y="5240104"/>
          <a:ext cx="3464560" cy="8422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0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3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23">
                <a:tc>
                  <a:txBody>
                    <a:bodyPr/>
                    <a:lstStyle/>
                    <a:p>
                      <a:pPr marL="260350" indent="-229235">
                        <a:lnSpc>
                          <a:spcPts val="2875"/>
                        </a:lnSpc>
                        <a:buFont typeface="Arial MT"/>
                        <a:buChar char="•"/>
                        <a:tabLst>
                          <a:tab pos="260985" algn="l"/>
                        </a:tabLst>
                      </a:pPr>
                      <a:r>
                        <a:rPr sz="2600" spc="-5" dirty="0">
                          <a:latin typeface="Courier New"/>
                          <a:cs typeface="Courier New"/>
                        </a:rPr>
                        <a:t>chmod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75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u+s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875"/>
                        </a:lnSpc>
                      </a:pPr>
                      <a:r>
                        <a:rPr sz="2600" spc="-5" dirty="0">
                          <a:latin typeface="Courier New"/>
                          <a:cs typeface="Courier New"/>
                        </a:rPr>
                        <a:t>[file]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291">
                <a:tc>
                  <a:txBody>
                    <a:bodyPr/>
                    <a:lstStyle/>
                    <a:p>
                      <a:pPr marL="260350" indent="-229235">
                        <a:lnSpc>
                          <a:spcPts val="3055"/>
                        </a:lnSpc>
                        <a:buFont typeface="Arial MT"/>
                        <a:buChar char="•"/>
                        <a:tabLst>
                          <a:tab pos="260985" algn="l"/>
                        </a:tabLst>
                      </a:pPr>
                      <a:r>
                        <a:rPr sz="2600" spc="-5" dirty="0">
                          <a:latin typeface="Courier New"/>
                          <a:cs typeface="Courier New"/>
                        </a:rPr>
                        <a:t>chmod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55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g+s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055"/>
                        </a:lnSpc>
                      </a:pPr>
                      <a:r>
                        <a:rPr sz="2600" spc="-5" dirty="0">
                          <a:latin typeface="Courier New"/>
                          <a:cs typeface="Courier New"/>
                        </a:rPr>
                        <a:t>[file]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56826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" dirty="0"/>
              <a:t>Where</a:t>
            </a:r>
            <a:r>
              <a:rPr sz="4400" spc="-40" dirty="0"/>
              <a:t> </a:t>
            </a:r>
            <a:r>
              <a:rPr sz="4400" spc="-20" dirty="0"/>
              <a:t>to</a:t>
            </a:r>
            <a:r>
              <a:rPr sz="4400" spc="-25" dirty="0"/>
              <a:t> </a:t>
            </a:r>
            <a:r>
              <a:rPr sz="4400" spc="-15" dirty="0"/>
              <a:t>install</a:t>
            </a:r>
            <a:r>
              <a:rPr sz="4400" spc="-20" dirty="0"/>
              <a:t> </a:t>
            </a:r>
            <a:r>
              <a:rPr sz="4400" spc="-10" dirty="0"/>
              <a:t>software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93189"/>
            <a:ext cx="10175875" cy="403479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9235">
              <a:lnSpc>
                <a:spcPts val="3030"/>
              </a:lnSpc>
              <a:spcBef>
                <a:spcPts val="47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theory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you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install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software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anywhere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system,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but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there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are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places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where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software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expected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be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installed.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4100">
              <a:latin typeface="Calibri"/>
              <a:cs typeface="Calibri"/>
            </a:endParaRPr>
          </a:p>
          <a:p>
            <a:pPr marL="241300" marR="179070" indent="-229235">
              <a:lnSpc>
                <a:spcPts val="3030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Calibri"/>
                <a:cs typeface="Calibri"/>
              </a:rPr>
              <a:t>If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you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don't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have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admin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access,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or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you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installing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just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yourself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you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install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into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your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home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directory.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4100">
              <a:latin typeface="Calibri"/>
              <a:cs typeface="Calibri"/>
            </a:endParaRPr>
          </a:p>
          <a:p>
            <a:pPr marL="241300" marR="17780" indent="-229235">
              <a:lnSpc>
                <a:spcPts val="3020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20" dirty="0">
                <a:latin typeface="Calibri"/>
                <a:cs typeface="Calibri"/>
              </a:rPr>
              <a:t>For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site-wide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packages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you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should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follow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rules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set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out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by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File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Hierarchy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Standard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(FHS),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which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defines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expected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locations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of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software</a:t>
            </a:r>
            <a:r>
              <a:rPr sz="2800" spc="-5" dirty="0">
                <a:latin typeface="Calibri"/>
                <a:cs typeface="Calibri"/>
              </a:rPr>
              <a:t> on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POSIX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system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60261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" dirty="0"/>
              <a:t>Most</a:t>
            </a:r>
            <a:r>
              <a:rPr sz="4400" spc="-30" dirty="0"/>
              <a:t> </a:t>
            </a:r>
            <a:r>
              <a:rPr sz="4400" spc="-20" dirty="0"/>
              <a:t>Popular</a:t>
            </a:r>
            <a:r>
              <a:rPr sz="4400" spc="-35" dirty="0"/>
              <a:t> </a:t>
            </a:r>
            <a:r>
              <a:rPr sz="4400" dirty="0"/>
              <a:t>Distributions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59661"/>
            <a:ext cx="6563359" cy="4485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ts val="3335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Ubuntu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ts val="2810"/>
              </a:lnSpc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Mostly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aimed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desktop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users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ts val="2800"/>
              </a:lnSpc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Friendly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well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supported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ts val="2810"/>
              </a:lnSpc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Regular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updates </a:t>
            </a:r>
            <a:r>
              <a:rPr sz="2400" spc="-5" dirty="0">
                <a:latin typeface="Calibri"/>
                <a:cs typeface="Calibri"/>
              </a:rPr>
              <a:t>(some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long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term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support)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ts val="2805"/>
              </a:lnSpc>
              <a:buFont typeface="Arial MT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Based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Debian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ts val="2840"/>
              </a:lnSpc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Other</a:t>
            </a:r>
            <a:r>
              <a:rPr sz="2400" spc="-15" dirty="0">
                <a:latin typeface="Calibri"/>
                <a:cs typeface="Calibri"/>
              </a:rPr>
              <a:t> offshoots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such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Mint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2550">
              <a:latin typeface="Calibri"/>
              <a:cs typeface="Calibri"/>
            </a:endParaRPr>
          </a:p>
          <a:p>
            <a:pPr marL="241300" indent="-229235">
              <a:lnSpc>
                <a:spcPts val="3335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CentOS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ts val="2820"/>
              </a:lnSpc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Free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version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RedHat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commercial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distro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ts val="2800"/>
              </a:lnSpc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Mostly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aimed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servers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ts val="2805"/>
              </a:lnSpc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Stable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software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long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term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support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ts val="2845"/>
              </a:lnSpc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Used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many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large</a:t>
            </a:r>
            <a:r>
              <a:rPr sz="2400" spc="-10" dirty="0">
                <a:latin typeface="Calibri"/>
                <a:cs typeface="Calibri"/>
              </a:rPr>
              <a:t> environments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78140" y="1825751"/>
            <a:ext cx="3634740" cy="81991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64431" y="4585805"/>
            <a:ext cx="3862156" cy="1084491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31337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FHS</a:t>
            </a:r>
            <a:r>
              <a:rPr sz="4400" spc="-60" dirty="0"/>
              <a:t> </a:t>
            </a:r>
            <a:r>
              <a:rPr sz="4400" spc="-10" dirty="0"/>
              <a:t>Locations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56565"/>
            <a:ext cx="9864090" cy="401447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latin typeface="Calibri"/>
                <a:cs typeface="Calibri"/>
              </a:rPr>
              <a:t>There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two </a:t>
            </a:r>
            <a:r>
              <a:rPr sz="2800" spc="-5" dirty="0">
                <a:latin typeface="Calibri"/>
                <a:cs typeface="Calibri"/>
              </a:rPr>
              <a:t>types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0" dirty="0">
                <a:latin typeface="Calibri"/>
                <a:cs typeface="Calibri"/>
              </a:rPr>
              <a:t> application</a:t>
            </a:r>
            <a:endParaRPr sz="2800">
              <a:latin typeface="Calibri"/>
              <a:cs typeface="Calibri"/>
            </a:endParaRPr>
          </a:p>
          <a:p>
            <a:pPr marL="698500" marR="29845" lvl="1" indent="-228600">
              <a:lnSpc>
                <a:spcPts val="2590"/>
              </a:lnSpc>
              <a:spcBef>
                <a:spcPts val="57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Those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follow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standard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structure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dividing</a:t>
            </a:r>
            <a:r>
              <a:rPr sz="2400" dirty="0">
                <a:latin typeface="Calibri"/>
                <a:cs typeface="Calibri"/>
              </a:rPr>
              <a:t> the </a:t>
            </a:r>
            <a:r>
              <a:rPr sz="2400" spc="-5" dirty="0">
                <a:latin typeface="Calibri"/>
                <a:cs typeface="Calibri"/>
              </a:rPr>
              <a:t>files they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between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5" dirty="0">
                <a:latin typeface="Calibri"/>
                <a:cs typeface="Calibri"/>
              </a:rPr>
              <a:t>related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directories.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These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will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</a:t>
            </a:r>
            <a:r>
              <a:rPr sz="2400" dirty="0">
                <a:latin typeface="Calibri"/>
                <a:cs typeface="Calibri"/>
              </a:rPr>
              <a:t> all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system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software</a:t>
            </a:r>
            <a:r>
              <a:rPr sz="2400" dirty="0">
                <a:latin typeface="Calibri"/>
                <a:cs typeface="Calibri"/>
              </a:rPr>
              <a:t> and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some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add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packages</a:t>
            </a:r>
            <a:endParaRPr sz="2400">
              <a:latin typeface="Calibri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245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Calibri"/>
                <a:cs typeface="Calibri"/>
              </a:rPr>
              <a:t>bin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-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executable </a:t>
            </a:r>
            <a:r>
              <a:rPr sz="2000" spc="-5" dirty="0">
                <a:latin typeface="Calibri"/>
                <a:cs typeface="Calibri"/>
              </a:rPr>
              <a:t>files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- things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you'd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actually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run</a:t>
            </a:r>
            <a:endParaRPr sz="2000">
              <a:latin typeface="Calibri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2000" spc="-5" dirty="0">
                <a:latin typeface="Calibri"/>
                <a:cs typeface="Calibri"/>
              </a:rPr>
              <a:t>lib</a:t>
            </a:r>
            <a:r>
              <a:rPr sz="2000" dirty="0">
                <a:latin typeface="Calibri"/>
                <a:cs typeface="Calibri"/>
              </a:rPr>
              <a:t> -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library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files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-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code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which is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shared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between</a:t>
            </a:r>
            <a:r>
              <a:rPr sz="2000" spc="-10" dirty="0">
                <a:latin typeface="Calibri"/>
                <a:cs typeface="Calibri"/>
              </a:rPr>
              <a:t> programs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5" dirty="0">
                <a:latin typeface="Calibri"/>
                <a:cs typeface="Calibri"/>
              </a:rPr>
              <a:t>doesn't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run </a:t>
            </a:r>
            <a:r>
              <a:rPr sz="2000" spc="-5" dirty="0">
                <a:latin typeface="Calibri"/>
                <a:cs typeface="Calibri"/>
              </a:rPr>
              <a:t>directly</a:t>
            </a:r>
            <a:endParaRPr sz="2000">
              <a:latin typeface="Calibri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2000" spc="-10" dirty="0">
                <a:latin typeface="Calibri"/>
                <a:cs typeface="Calibri"/>
              </a:rPr>
              <a:t>share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- </a:t>
            </a:r>
            <a:r>
              <a:rPr sz="2000" spc="-5" dirty="0">
                <a:latin typeface="Calibri"/>
                <a:cs typeface="Calibri"/>
              </a:rPr>
              <a:t>other</a:t>
            </a:r>
            <a:r>
              <a:rPr sz="2000" spc="-15" dirty="0">
                <a:latin typeface="Calibri"/>
                <a:cs typeface="Calibri"/>
              </a:rPr>
              <a:t> data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files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used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by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applications</a:t>
            </a:r>
            <a:endParaRPr sz="2000">
              <a:latin typeface="Calibri"/>
              <a:cs typeface="Calibri"/>
            </a:endParaRPr>
          </a:p>
          <a:p>
            <a:pPr lvl="2">
              <a:lnSpc>
                <a:spcPct val="100000"/>
              </a:lnSpc>
              <a:buFont typeface="Arial MT"/>
              <a:buChar char="•"/>
            </a:pPr>
            <a:endParaRPr sz="2950">
              <a:latin typeface="Calibri"/>
              <a:cs typeface="Calibri"/>
            </a:endParaRPr>
          </a:p>
          <a:p>
            <a:pPr marL="698500" marR="5080" lvl="1" indent="-228600">
              <a:lnSpc>
                <a:spcPts val="2590"/>
              </a:lnSpc>
              <a:spcBef>
                <a:spcPts val="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Those </a:t>
            </a:r>
            <a:r>
              <a:rPr sz="2400" dirty="0">
                <a:latin typeface="Calibri"/>
                <a:cs typeface="Calibri"/>
              </a:rPr>
              <a:t>which </a:t>
            </a:r>
            <a:r>
              <a:rPr sz="2400" spc="-5" dirty="0">
                <a:latin typeface="Calibri"/>
                <a:cs typeface="Calibri"/>
              </a:rPr>
              <a:t>bundle </a:t>
            </a:r>
            <a:r>
              <a:rPr sz="2400" dirty="0">
                <a:latin typeface="Calibri"/>
                <a:cs typeface="Calibri"/>
              </a:rPr>
              <a:t>all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their </a:t>
            </a:r>
            <a:r>
              <a:rPr sz="2400" spc="-10" dirty="0">
                <a:latin typeface="Calibri"/>
                <a:cs typeface="Calibri"/>
              </a:rPr>
              <a:t>code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5" dirty="0">
                <a:latin typeface="Calibri"/>
                <a:cs typeface="Calibri"/>
              </a:rPr>
              <a:t>data </a:t>
            </a:r>
            <a:r>
              <a:rPr sz="2400" spc="-5" dirty="0">
                <a:latin typeface="Calibri"/>
                <a:cs typeface="Calibri"/>
              </a:rPr>
              <a:t>under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single </a:t>
            </a:r>
            <a:r>
              <a:rPr sz="2400" spc="-10" dirty="0">
                <a:latin typeface="Calibri"/>
                <a:cs typeface="Calibri"/>
              </a:rPr>
              <a:t>directory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don't split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 </a:t>
            </a:r>
            <a:r>
              <a:rPr sz="2400" spc="-5" dirty="0">
                <a:latin typeface="Calibri"/>
                <a:cs typeface="Calibri"/>
              </a:rPr>
              <a:t>up</a:t>
            </a:r>
            <a:endParaRPr sz="2400">
              <a:latin typeface="Calibri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254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2000" spc="-5" dirty="0">
                <a:latin typeface="Calibri"/>
                <a:cs typeface="Calibri"/>
              </a:rPr>
              <a:t>These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will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majority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scientific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applications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other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non-core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software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57353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FHS</a:t>
            </a:r>
            <a:r>
              <a:rPr sz="4400" spc="-15" dirty="0"/>
              <a:t> Installation </a:t>
            </a:r>
            <a:r>
              <a:rPr sz="4400" spc="-10" dirty="0"/>
              <a:t>Locations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65757"/>
            <a:ext cx="9881870" cy="74041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41300" marR="5080" indent="-229235">
              <a:lnSpc>
                <a:spcPts val="2500"/>
              </a:lnSpc>
              <a:spcBef>
                <a:spcPts val="705"/>
              </a:spcBef>
              <a:buFont typeface="Arial MT"/>
              <a:buChar char="•"/>
              <a:tabLst>
                <a:tab pos="241935" algn="l"/>
              </a:tabLst>
            </a:pPr>
            <a:r>
              <a:rPr sz="2600" dirty="0">
                <a:latin typeface="Calibri"/>
                <a:cs typeface="Calibri"/>
              </a:rPr>
              <a:t>If </a:t>
            </a:r>
            <a:r>
              <a:rPr sz="2600" spc="-10" dirty="0">
                <a:latin typeface="Calibri"/>
                <a:cs typeface="Calibri"/>
              </a:rPr>
              <a:t>software </a:t>
            </a:r>
            <a:r>
              <a:rPr sz="2600" spc="-20" dirty="0">
                <a:latin typeface="Calibri"/>
                <a:cs typeface="Calibri"/>
              </a:rPr>
              <a:t>follows </a:t>
            </a:r>
            <a:r>
              <a:rPr sz="2600" dirty="0">
                <a:latin typeface="Calibri"/>
                <a:cs typeface="Calibri"/>
              </a:rPr>
              <a:t>the FHS </a:t>
            </a:r>
            <a:r>
              <a:rPr sz="2600" spc="-5" dirty="0">
                <a:latin typeface="Calibri"/>
                <a:cs typeface="Calibri"/>
              </a:rPr>
              <a:t>division </a:t>
            </a:r>
            <a:r>
              <a:rPr sz="2600" dirty="0">
                <a:latin typeface="Calibri"/>
                <a:cs typeface="Calibri"/>
              </a:rPr>
              <a:t>of </a:t>
            </a:r>
            <a:r>
              <a:rPr sz="2600" spc="-10" dirty="0">
                <a:latin typeface="Calibri"/>
                <a:cs typeface="Calibri"/>
              </a:rPr>
              <a:t>sub-folders </a:t>
            </a:r>
            <a:r>
              <a:rPr sz="2600" dirty="0">
                <a:latin typeface="Calibri"/>
                <a:cs typeface="Calibri"/>
              </a:rPr>
              <a:t>then it </a:t>
            </a:r>
            <a:r>
              <a:rPr sz="2600" spc="-10" dirty="0">
                <a:latin typeface="Calibri"/>
                <a:cs typeface="Calibri"/>
              </a:rPr>
              <a:t>can go </a:t>
            </a:r>
            <a:r>
              <a:rPr sz="2600" dirty="0">
                <a:latin typeface="Calibri"/>
                <a:cs typeface="Calibri"/>
              </a:rPr>
              <a:t>in a </a:t>
            </a:r>
            <a:r>
              <a:rPr sz="2600" spc="-25" dirty="0">
                <a:latin typeface="Calibri"/>
                <a:cs typeface="Calibri"/>
              </a:rPr>
              <a:t>few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places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02994" y="2746374"/>
            <a:ext cx="22002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latin typeface="Calibri"/>
                <a:cs typeface="Calibri"/>
              </a:rPr>
              <a:t>software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in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5" dirty="0">
                <a:latin typeface="Courier New"/>
                <a:cs typeface="Courier New"/>
              </a:rPr>
              <a:t>/sbin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74394" y="2478150"/>
            <a:ext cx="9479915" cy="62865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40665" marR="5080" indent="-240665">
              <a:lnSpc>
                <a:spcPct val="80000"/>
              </a:lnSpc>
              <a:spcBef>
                <a:spcPts val="6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Courier New"/>
                <a:cs typeface="Courier New"/>
              </a:rPr>
              <a:t>/bin</a:t>
            </a:r>
            <a:r>
              <a:rPr sz="2200" spc="40" dirty="0">
                <a:latin typeface="Courier New"/>
                <a:cs typeface="Courier New"/>
              </a:rPr>
              <a:t> </a:t>
            </a:r>
            <a:r>
              <a:rPr sz="2200" spc="-5" dirty="0">
                <a:latin typeface="Calibri"/>
                <a:cs typeface="Calibri"/>
              </a:rPr>
              <a:t>and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ourier New"/>
                <a:cs typeface="Courier New"/>
              </a:rPr>
              <a:t>/sbin</a:t>
            </a:r>
            <a:r>
              <a:rPr sz="2200" spc="40" dirty="0">
                <a:latin typeface="Courier New"/>
                <a:cs typeface="Courier New"/>
              </a:rPr>
              <a:t> </a:t>
            </a:r>
            <a:r>
              <a:rPr sz="2200" spc="-10" dirty="0">
                <a:latin typeface="Calibri"/>
                <a:cs typeface="Calibri"/>
              </a:rPr>
              <a:t>are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only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for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vital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software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packaged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by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operating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system,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to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be used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only </a:t>
            </a:r>
            <a:r>
              <a:rPr sz="2200" spc="-15" dirty="0">
                <a:latin typeface="Calibri"/>
                <a:cs typeface="Calibri"/>
              </a:rPr>
              <a:t>by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admins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9" y="3409569"/>
            <a:ext cx="10276205" cy="23342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985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200" spc="-5" dirty="0">
                <a:latin typeface="Courier New"/>
                <a:cs typeface="Courier New"/>
              </a:rPr>
              <a:t>/usr/bin</a:t>
            </a:r>
            <a:r>
              <a:rPr sz="2200" spc="45" dirty="0">
                <a:latin typeface="Courier New"/>
                <a:cs typeface="Courier New"/>
              </a:rPr>
              <a:t> </a:t>
            </a:r>
            <a:r>
              <a:rPr sz="2200" spc="-5" dirty="0">
                <a:latin typeface="Calibri"/>
                <a:cs typeface="Calibri"/>
              </a:rPr>
              <a:t>and </a:t>
            </a:r>
            <a:r>
              <a:rPr sz="2200" spc="-5" dirty="0">
                <a:latin typeface="Courier New"/>
                <a:cs typeface="Courier New"/>
              </a:rPr>
              <a:t>/usr/sbin</a:t>
            </a:r>
            <a:r>
              <a:rPr sz="2200" spc="50" dirty="0">
                <a:latin typeface="Courier New"/>
                <a:cs typeface="Courier New"/>
              </a:rPr>
              <a:t> </a:t>
            </a:r>
            <a:r>
              <a:rPr sz="2200" spc="-10" dirty="0">
                <a:latin typeface="Calibri"/>
                <a:cs typeface="Calibri"/>
              </a:rPr>
              <a:t>are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similar,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but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are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for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non-vital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software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2550">
              <a:latin typeface="Calibri"/>
              <a:cs typeface="Calibri"/>
            </a:endParaRPr>
          </a:p>
          <a:p>
            <a:pPr marL="698500" marR="121920" indent="-228600">
              <a:lnSpc>
                <a:spcPct val="80100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200" spc="-5" dirty="0">
                <a:latin typeface="Courier New"/>
                <a:cs typeface="Courier New"/>
              </a:rPr>
              <a:t>/usr/local</a:t>
            </a:r>
            <a:r>
              <a:rPr sz="2200" spc="75" dirty="0">
                <a:latin typeface="Courier New"/>
                <a:cs typeface="Courier New"/>
              </a:rPr>
              <a:t> </a:t>
            </a:r>
            <a:r>
              <a:rPr sz="2200" spc="-10" dirty="0">
                <a:latin typeface="Calibri"/>
                <a:cs typeface="Calibri"/>
              </a:rPr>
              <a:t>(with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executables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in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ourier New"/>
                <a:cs typeface="Courier New"/>
              </a:rPr>
              <a:t>/usr/local/bin</a:t>
            </a:r>
            <a:r>
              <a:rPr sz="2200" spc="-5" dirty="0">
                <a:latin typeface="Calibri"/>
                <a:cs typeface="Calibri"/>
              </a:rPr>
              <a:t>)</a:t>
            </a:r>
            <a:r>
              <a:rPr sz="2200" spc="6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for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software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installed </a:t>
            </a:r>
            <a:r>
              <a:rPr sz="2200" spc="-5" dirty="0">
                <a:latin typeface="Calibri"/>
                <a:cs typeface="Calibri"/>
              </a:rPr>
              <a:t> outside the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operating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systems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package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manager,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but </a:t>
            </a:r>
            <a:r>
              <a:rPr sz="2200" spc="-20" dirty="0">
                <a:latin typeface="Calibri"/>
                <a:cs typeface="Calibri"/>
              </a:rPr>
              <a:t>for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software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which </a:t>
            </a:r>
            <a:r>
              <a:rPr sz="2200" spc="-20" dirty="0">
                <a:latin typeface="Calibri"/>
                <a:cs typeface="Calibri"/>
              </a:rPr>
              <a:t>follows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FHS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standard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buFont typeface="Arial MT"/>
              <a:buChar char="•"/>
              <a:tabLst>
                <a:tab pos="241935" algn="l"/>
              </a:tabLst>
            </a:pPr>
            <a:r>
              <a:rPr sz="2600" spc="-5" dirty="0">
                <a:latin typeface="Calibri"/>
                <a:cs typeface="Calibri"/>
              </a:rPr>
              <a:t>Non-FHS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packages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are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generally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recommended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to</a:t>
            </a:r>
            <a:r>
              <a:rPr sz="2600" spc="-5" dirty="0">
                <a:latin typeface="Calibri"/>
                <a:cs typeface="Calibri"/>
              </a:rPr>
              <a:t> be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installed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under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5" dirty="0">
                <a:latin typeface="Courier New"/>
                <a:cs typeface="Courier New"/>
              </a:rPr>
              <a:t>/opt</a:t>
            </a:r>
            <a:endParaRPr sz="2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81648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" dirty="0"/>
              <a:t>Installing</a:t>
            </a:r>
            <a:r>
              <a:rPr sz="4400" spc="-35" dirty="0"/>
              <a:t> </a:t>
            </a:r>
            <a:r>
              <a:rPr sz="4400" spc="-15" dirty="0"/>
              <a:t>operating </a:t>
            </a:r>
            <a:r>
              <a:rPr sz="4400" spc="-35" dirty="0"/>
              <a:t>system</a:t>
            </a:r>
            <a:r>
              <a:rPr sz="4400" spc="-50" dirty="0"/>
              <a:t> </a:t>
            </a:r>
            <a:r>
              <a:rPr sz="4400" spc="-15" dirty="0"/>
              <a:t>packages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36801"/>
            <a:ext cx="10342245" cy="4278630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241300" marR="5080" indent="-229235">
              <a:lnSpc>
                <a:spcPct val="70100"/>
              </a:lnSpc>
              <a:spcBef>
                <a:spcPts val="1040"/>
              </a:spcBef>
              <a:buFont typeface="Arial MT"/>
              <a:buChar char="•"/>
              <a:tabLst>
                <a:tab pos="241935" algn="l"/>
              </a:tabLst>
            </a:pPr>
            <a:r>
              <a:rPr sz="2600" dirty="0">
                <a:latin typeface="Calibri"/>
                <a:cs typeface="Calibri"/>
              </a:rPr>
              <a:t>Nearly all </a:t>
            </a:r>
            <a:r>
              <a:rPr sz="2600" spc="-5" dirty="0">
                <a:latin typeface="Calibri"/>
                <a:cs typeface="Calibri"/>
              </a:rPr>
              <a:t>Linux </a:t>
            </a:r>
            <a:r>
              <a:rPr sz="2600" dirty="0">
                <a:latin typeface="Calibri"/>
                <a:cs typeface="Calibri"/>
              </a:rPr>
              <a:t>distributions </a:t>
            </a:r>
            <a:r>
              <a:rPr sz="2600" spc="-10" dirty="0">
                <a:latin typeface="Calibri"/>
                <a:cs typeface="Calibri"/>
              </a:rPr>
              <a:t>come </a:t>
            </a:r>
            <a:r>
              <a:rPr sz="2600" dirty="0">
                <a:latin typeface="Calibri"/>
                <a:cs typeface="Calibri"/>
              </a:rPr>
              <a:t>with a </a:t>
            </a:r>
            <a:r>
              <a:rPr sz="2600" spc="-10" dirty="0">
                <a:latin typeface="Calibri"/>
                <a:cs typeface="Calibri"/>
              </a:rPr>
              <a:t>set </a:t>
            </a:r>
            <a:r>
              <a:rPr sz="2600" dirty="0">
                <a:latin typeface="Calibri"/>
                <a:cs typeface="Calibri"/>
              </a:rPr>
              <a:t>of </a:t>
            </a:r>
            <a:r>
              <a:rPr sz="2600" spc="-5" dirty="0">
                <a:latin typeface="Calibri"/>
                <a:cs typeface="Calibri"/>
              </a:rPr>
              <a:t>optional </a:t>
            </a:r>
            <a:r>
              <a:rPr sz="2600" spc="-10" dirty="0">
                <a:latin typeface="Calibri"/>
                <a:cs typeface="Calibri"/>
              </a:rPr>
              <a:t>software packages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for</a:t>
            </a:r>
            <a:r>
              <a:rPr sz="2600" dirty="0">
                <a:latin typeface="Calibri"/>
                <a:cs typeface="Calibri"/>
              </a:rPr>
              <a:t> a wide</a:t>
            </a:r>
            <a:r>
              <a:rPr sz="2600" spc="-15" dirty="0">
                <a:latin typeface="Calibri"/>
                <a:cs typeface="Calibri"/>
              </a:rPr>
              <a:t> range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of applications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 MT"/>
              <a:buChar char="•"/>
            </a:pPr>
            <a:endParaRPr sz="3400">
              <a:latin typeface="Calibri"/>
              <a:cs typeface="Calibri"/>
            </a:endParaRPr>
          </a:p>
          <a:p>
            <a:pPr marL="241300" marR="695960" indent="-229235">
              <a:lnSpc>
                <a:spcPct val="70000"/>
              </a:lnSpc>
              <a:spcBef>
                <a:spcPts val="5"/>
              </a:spcBef>
              <a:buFont typeface="Arial MT"/>
              <a:buChar char="•"/>
              <a:tabLst>
                <a:tab pos="241935" algn="l"/>
              </a:tabLst>
            </a:pPr>
            <a:r>
              <a:rPr sz="2600" spc="-5" dirty="0">
                <a:latin typeface="Calibri"/>
                <a:cs typeface="Calibri"/>
              </a:rPr>
              <a:t>They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use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package</a:t>
            </a:r>
            <a:r>
              <a:rPr sz="2600" spc="-5" dirty="0">
                <a:latin typeface="Calibri"/>
                <a:cs typeface="Calibri"/>
              </a:rPr>
              <a:t> manager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program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to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allow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you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to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add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and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remove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packages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3400">
              <a:latin typeface="Calibri"/>
              <a:cs typeface="Calibri"/>
            </a:endParaRPr>
          </a:p>
          <a:p>
            <a:pPr marL="241300" marR="381635" indent="-229235">
              <a:lnSpc>
                <a:spcPct val="70000"/>
              </a:lnSpc>
              <a:spcBef>
                <a:spcPts val="5"/>
              </a:spcBef>
              <a:buFont typeface="Arial MT"/>
              <a:buChar char="•"/>
              <a:tabLst>
                <a:tab pos="241935" algn="l"/>
                <a:tab pos="2887980" algn="l"/>
              </a:tabLst>
            </a:pPr>
            <a:r>
              <a:rPr sz="2600" spc="-20" dirty="0">
                <a:latin typeface="Calibri"/>
                <a:cs typeface="Calibri"/>
              </a:rPr>
              <a:t>Package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managers </a:t>
            </a:r>
            <a:r>
              <a:rPr sz="2600" spc="-5" dirty="0">
                <a:latin typeface="Calibri"/>
                <a:cs typeface="Calibri"/>
              </a:rPr>
              <a:t>handle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installation</a:t>
            </a:r>
            <a:r>
              <a:rPr sz="2600" spc="-5" dirty="0">
                <a:latin typeface="Calibri"/>
                <a:cs typeface="Calibri"/>
              </a:rPr>
              <a:t> of</a:t>
            </a:r>
            <a:r>
              <a:rPr sz="2600" dirty="0">
                <a:latin typeface="Calibri"/>
                <a:cs typeface="Calibri"/>
              </a:rPr>
              <a:t> the</a:t>
            </a:r>
            <a:r>
              <a:rPr sz="2600" spc="-10" dirty="0">
                <a:latin typeface="Calibri"/>
                <a:cs typeface="Calibri"/>
              </a:rPr>
              <a:t> required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software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as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well </a:t>
            </a:r>
            <a:r>
              <a:rPr sz="2600" dirty="0">
                <a:latin typeface="Calibri"/>
                <a:cs typeface="Calibri"/>
              </a:rPr>
              <a:t>as </a:t>
            </a:r>
            <a:r>
              <a:rPr sz="2600" spc="-57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any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dependencies.	They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also </a:t>
            </a:r>
            <a:r>
              <a:rPr sz="2600" spc="-5" dirty="0">
                <a:latin typeface="Calibri"/>
                <a:cs typeface="Calibri"/>
              </a:rPr>
              <a:t>handle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updates.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2650">
              <a:latin typeface="Calibri"/>
              <a:cs typeface="Calibri"/>
            </a:endParaRPr>
          </a:p>
          <a:p>
            <a:pPr marL="241300" indent="-229235">
              <a:lnSpc>
                <a:spcPts val="2970"/>
              </a:lnSpc>
              <a:spcBef>
                <a:spcPts val="5"/>
              </a:spcBef>
              <a:buFont typeface="Arial MT"/>
              <a:buChar char="•"/>
              <a:tabLst>
                <a:tab pos="241935" algn="l"/>
              </a:tabLst>
            </a:pPr>
            <a:r>
              <a:rPr sz="2600" spc="-10" dirty="0">
                <a:latin typeface="Calibri"/>
                <a:cs typeface="Calibri"/>
              </a:rPr>
              <a:t>There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are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two </a:t>
            </a:r>
            <a:r>
              <a:rPr sz="2600" dirty="0">
                <a:latin typeface="Calibri"/>
                <a:cs typeface="Calibri"/>
              </a:rPr>
              <a:t>main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package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managers</a:t>
            </a:r>
            <a:endParaRPr sz="2600">
              <a:latin typeface="Calibri"/>
              <a:cs typeface="Calibri"/>
            </a:endParaRPr>
          </a:p>
          <a:p>
            <a:pPr marL="698500" lvl="1" indent="-229235">
              <a:lnSpc>
                <a:spcPts val="2350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200" spc="-10" dirty="0">
                <a:latin typeface="Calibri"/>
                <a:cs typeface="Calibri"/>
              </a:rPr>
              <a:t>Apt (advanced packaging tool)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-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Ubuntu,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Debian,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Mint</a:t>
            </a:r>
            <a:endParaRPr sz="2200">
              <a:latin typeface="Calibri"/>
              <a:cs typeface="Calibri"/>
            </a:endParaRPr>
          </a:p>
          <a:p>
            <a:pPr marL="698500" lvl="1" indent="-229235">
              <a:lnSpc>
                <a:spcPts val="2495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200" spc="-40" dirty="0">
                <a:latin typeface="Calibri"/>
                <a:cs typeface="Calibri"/>
              </a:rPr>
              <a:t>Yum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35" dirty="0">
                <a:latin typeface="Calibri"/>
                <a:cs typeface="Calibri"/>
              </a:rPr>
              <a:t>(Yum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updater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modified)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-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RedHat,</a:t>
            </a:r>
            <a:r>
              <a:rPr sz="2200" spc="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CentOS,</a:t>
            </a:r>
            <a:r>
              <a:rPr sz="2200" spc="3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Fedora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768" y="445084"/>
            <a:ext cx="9382760" cy="1040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5190"/>
              </a:lnSpc>
              <a:spcBef>
                <a:spcPts val="105"/>
              </a:spcBef>
            </a:pPr>
            <a:r>
              <a:rPr sz="4400" dirty="0"/>
              <a:t>Using a</a:t>
            </a:r>
            <a:r>
              <a:rPr sz="4400" spc="-5" dirty="0"/>
              <a:t> </a:t>
            </a:r>
            <a:r>
              <a:rPr sz="4400" spc="-20" dirty="0"/>
              <a:t>package</a:t>
            </a:r>
            <a:r>
              <a:rPr sz="4400" spc="-5" dirty="0"/>
              <a:t> </a:t>
            </a:r>
            <a:r>
              <a:rPr sz="4400" spc="-10" dirty="0"/>
              <a:t>manager</a:t>
            </a:r>
            <a:r>
              <a:rPr sz="4400" spc="-5" dirty="0"/>
              <a:t> </a:t>
            </a:r>
            <a:r>
              <a:rPr sz="4400" spc="-10" dirty="0"/>
              <a:t>(command</a:t>
            </a:r>
            <a:r>
              <a:rPr sz="4400" dirty="0"/>
              <a:t> </a:t>
            </a:r>
            <a:r>
              <a:rPr sz="4400" spc="-5" dirty="0"/>
              <a:t>line)</a:t>
            </a:r>
            <a:endParaRPr sz="4400"/>
          </a:p>
          <a:p>
            <a:pPr marL="12700">
              <a:lnSpc>
                <a:spcPts val="2790"/>
              </a:lnSpc>
            </a:pPr>
            <a:r>
              <a:rPr sz="2400" spc="-5" dirty="0"/>
              <a:t>All</a:t>
            </a:r>
            <a:r>
              <a:rPr sz="2400" spc="-30" dirty="0"/>
              <a:t> </a:t>
            </a:r>
            <a:r>
              <a:rPr sz="2400" spc="-10" dirty="0"/>
              <a:t>operations</a:t>
            </a:r>
            <a:r>
              <a:rPr sz="2400" spc="-30" dirty="0"/>
              <a:t> </a:t>
            </a:r>
            <a:r>
              <a:rPr sz="2400" spc="-15" dirty="0"/>
              <a:t>(except</a:t>
            </a:r>
            <a:r>
              <a:rPr sz="2400" spc="-25" dirty="0"/>
              <a:t> </a:t>
            </a:r>
            <a:r>
              <a:rPr sz="2400" spc="-10" dirty="0"/>
              <a:t>searches)</a:t>
            </a:r>
            <a:r>
              <a:rPr sz="2400" spc="-25" dirty="0"/>
              <a:t> </a:t>
            </a:r>
            <a:r>
              <a:rPr sz="2400" dirty="0"/>
              <a:t>need</a:t>
            </a:r>
            <a:r>
              <a:rPr sz="2400" spc="-5" dirty="0"/>
              <a:t> </a:t>
            </a:r>
            <a:r>
              <a:rPr sz="2400" spc="-10" dirty="0"/>
              <a:t>to</a:t>
            </a:r>
            <a:r>
              <a:rPr sz="2400" spc="-15" dirty="0"/>
              <a:t> </a:t>
            </a:r>
            <a:r>
              <a:rPr sz="2400" dirty="0"/>
              <a:t>run</a:t>
            </a:r>
            <a:r>
              <a:rPr sz="2400" spc="-15" dirty="0"/>
              <a:t> </a:t>
            </a:r>
            <a:r>
              <a:rPr sz="2400" dirty="0"/>
              <a:t>under </a:t>
            </a:r>
            <a:r>
              <a:rPr sz="2400" spc="-5" dirty="0">
                <a:latin typeface="Courier New"/>
                <a:cs typeface="Courier New"/>
              </a:rPr>
              <a:t>sudo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1108" y="2014474"/>
            <a:ext cx="4999990" cy="222059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2400" b="1" spc="-10" dirty="0">
                <a:latin typeface="Calibri"/>
                <a:cs typeface="Calibri"/>
              </a:rPr>
              <a:t>APT</a:t>
            </a:r>
            <a:endParaRPr sz="24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370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spc="-5" dirty="0">
                <a:latin typeface="Courier New"/>
                <a:cs typeface="Courier New"/>
              </a:rPr>
              <a:t>apt</a:t>
            </a:r>
            <a:r>
              <a:rPr sz="2400" spc="-20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install</a:t>
            </a:r>
            <a:r>
              <a:rPr sz="2400" spc="-20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[package</a:t>
            </a:r>
            <a:r>
              <a:rPr sz="2400" spc="-20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name]</a:t>
            </a:r>
            <a:endParaRPr sz="2400">
              <a:latin typeface="Courier New"/>
              <a:cs typeface="Courier New"/>
            </a:endParaRPr>
          </a:p>
          <a:p>
            <a:pPr marL="241300" indent="-229235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spc="-5" dirty="0">
                <a:latin typeface="Courier New"/>
                <a:cs typeface="Courier New"/>
              </a:rPr>
              <a:t>apt</a:t>
            </a:r>
            <a:r>
              <a:rPr sz="2400" spc="-10" dirty="0">
                <a:latin typeface="Courier New"/>
                <a:cs typeface="Courier New"/>
              </a:rPr>
              <a:t> search</a:t>
            </a:r>
            <a:r>
              <a:rPr sz="2400" spc="-5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[search term]</a:t>
            </a:r>
            <a:endParaRPr sz="2400">
              <a:latin typeface="Courier New"/>
              <a:cs typeface="Courier New"/>
            </a:endParaRPr>
          </a:p>
          <a:p>
            <a:pPr marL="241300" indent="-229235">
              <a:lnSpc>
                <a:spcPct val="100000"/>
              </a:lnSpc>
              <a:spcBef>
                <a:spcPts val="715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spc="-5" dirty="0">
                <a:latin typeface="Courier New"/>
                <a:cs typeface="Courier New"/>
              </a:rPr>
              <a:t>apt</a:t>
            </a:r>
            <a:r>
              <a:rPr sz="2400" spc="-60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upgrade</a:t>
            </a:r>
            <a:endParaRPr sz="2400">
              <a:latin typeface="Courier New"/>
              <a:cs typeface="Courier New"/>
            </a:endParaRPr>
          </a:p>
          <a:p>
            <a:pPr marL="241300" indent="-229235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spc="-5" dirty="0">
                <a:latin typeface="Courier New"/>
                <a:cs typeface="Courier New"/>
              </a:rPr>
              <a:t>apt</a:t>
            </a:r>
            <a:r>
              <a:rPr sz="2400" spc="-20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purge</a:t>
            </a:r>
            <a:r>
              <a:rPr sz="2400" spc="-15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[package</a:t>
            </a:r>
            <a:r>
              <a:rPr sz="2400" spc="-15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name]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03314" y="2014474"/>
            <a:ext cx="4999990" cy="222059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2400" b="1" dirty="0">
                <a:latin typeface="Calibri"/>
                <a:cs typeface="Calibri"/>
              </a:rPr>
              <a:t>YUM</a:t>
            </a:r>
            <a:endParaRPr sz="24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370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spc="-5" dirty="0">
                <a:latin typeface="Courier New"/>
                <a:cs typeface="Courier New"/>
              </a:rPr>
              <a:t>yum</a:t>
            </a:r>
            <a:r>
              <a:rPr sz="2400" spc="-20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install</a:t>
            </a:r>
            <a:r>
              <a:rPr sz="2400" spc="-20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[package</a:t>
            </a:r>
            <a:r>
              <a:rPr sz="2400" spc="-20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name]</a:t>
            </a:r>
            <a:endParaRPr sz="2400">
              <a:latin typeface="Courier New"/>
              <a:cs typeface="Courier New"/>
            </a:endParaRPr>
          </a:p>
          <a:p>
            <a:pPr marL="241300" indent="-229235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spc="-5" dirty="0">
                <a:latin typeface="Courier New"/>
                <a:cs typeface="Courier New"/>
              </a:rPr>
              <a:t>yum</a:t>
            </a:r>
            <a:r>
              <a:rPr sz="2400" spc="-10" dirty="0">
                <a:latin typeface="Courier New"/>
                <a:cs typeface="Courier New"/>
              </a:rPr>
              <a:t> search [search term]</a:t>
            </a:r>
            <a:endParaRPr sz="2400">
              <a:latin typeface="Courier New"/>
              <a:cs typeface="Courier New"/>
            </a:endParaRPr>
          </a:p>
          <a:p>
            <a:pPr marL="241300" indent="-229235">
              <a:lnSpc>
                <a:spcPct val="100000"/>
              </a:lnSpc>
              <a:spcBef>
                <a:spcPts val="715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spc="-5" dirty="0">
                <a:latin typeface="Courier New"/>
                <a:cs typeface="Courier New"/>
              </a:rPr>
              <a:t>yum</a:t>
            </a:r>
            <a:r>
              <a:rPr sz="2400" spc="-60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update</a:t>
            </a:r>
            <a:endParaRPr sz="2400">
              <a:latin typeface="Courier New"/>
              <a:cs typeface="Courier New"/>
            </a:endParaRPr>
          </a:p>
          <a:p>
            <a:pPr marL="241300" indent="-229235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spc="-5" dirty="0">
                <a:latin typeface="Courier New"/>
                <a:cs typeface="Courier New"/>
              </a:rPr>
              <a:t>yum</a:t>
            </a:r>
            <a:r>
              <a:rPr sz="2400" spc="-20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remove</a:t>
            </a:r>
            <a:r>
              <a:rPr sz="2400" spc="-20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[package</a:t>
            </a:r>
            <a:r>
              <a:rPr sz="2400" spc="-15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name]</a:t>
            </a:r>
            <a:endParaRPr sz="2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768" y="609676"/>
            <a:ext cx="75641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The</a:t>
            </a:r>
            <a:r>
              <a:rPr sz="4400" spc="-15" dirty="0"/>
              <a:t> </a:t>
            </a:r>
            <a:r>
              <a:rPr sz="4400" spc="-10" dirty="0"/>
              <a:t>good</a:t>
            </a:r>
            <a:r>
              <a:rPr sz="4400" dirty="0"/>
              <a:t> and</a:t>
            </a:r>
            <a:r>
              <a:rPr sz="4400" spc="-5" dirty="0"/>
              <a:t> </a:t>
            </a:r>
            <a:r>
              <a:rPr sz="4400" dirty="0"/>
              <a:t>bad</a:t>
            </a:r>
            <a:r>
              <a:rPr sz="4400" spc="-5" dirty="0"/>
              <a:t> </a:t>
            </a:r>
            <a:r>
              <a:rPr sz="4400" dirty="0"/>
              <a:t>of</a:t>
            </a:r>
            <a:r>
              <a:rPr sz="4400" spc="-10" dirty="0"/>
              <a:t> </a:t>
            </a:r>
            <a:r>
              <a:rPr sz="4400" dirty="0"/>
              <a:t>OS</a:t>
            </a:r>
            <a:r>
              <a:rPr sz="4400" spc="-25" dirty="0"/>
              <a:t> </a:t>
            </a:r>
            <a:r>
              <a:rPr sz="4400" spc="-15" dirty="0"/>
              <a:t>packages</a:t>
            </a:r>
            <a:endParaRPr sz="4400"/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pc="-5" dirty="0"/>
              <a:t>Good</a:t>
            </a:r>
          </a:p>
          <a:p>
            <a:pPr marL="241300" indent="-228600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0" spc="-40" dirty="0">
                <a:latin typeface="Calibri"/>
                <a:cs typeface="Calibri"/>
              </a:rPr>
              <a:t>Very</a:t>
            </a:r>
            <a:r>
              <a:rPr sz="2800" b="0" spc="-5" dirty="0">
                <a:latin typeface="Calibri"/>
                <a:cs typeface="Calibri"/>
              </a:rPr>
              <a:t> </a:t>
            </a:r>
            <a:r>
              <a:rPr sz="2800" b="0" spc="-15" dirty="0">
                <a:latin typeface="Calibri"/>
                <a:cs typeface="Calibri"/>
              </a:rPr>
              <a:t>easy </a:t>
            </a:r>
            <a:r>
              <a:rPr sz="2800" b="0" spc="-20" dirty="0">
                <a:latin typeface="Calibri"/>
                <a:cs typeface="Calibri"/>
              </a:rPr>
              <a:t>to </a:t>
            </a:r>
            <a:r>
              <a:rPr sz="2800" b="0" spc="-15" dirty="0">
                <a:latin typeface="Calibri"/>
                <a:cs typeface="Calibri"/>
              </a:rPr>
              <a:t>install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4150">
              <a:latin typeface="Calibri"/>
              <a:cs typeface="Calibri"/>
            </a:endParaRPr>
          </a:p>
          <a:p>
            <a:pPr marL="241300" marR="302260" indent="-228600">
              <a:lnSpc>
                <a:spcPts val="3020"/>
              </a:lnSpc>
              <a:buFont typeface="Arial MT"/>
              <a:buChar char="•"/>
              <a:tabLst>
                <a:tab pos="241300" algn="l"/>
              </a:tabLst>
            </a:pPr>
            <a:r>
              <a:rPr sz="2800" b="0" spc="-10" dirty="0">
                <a:latin typeface="Calibri"/>
                <a:cs typeface="Calibri"/>
              </a:rPr>
              <a:t>Will </a:t>
            </a:r>
            <a:r>
              <a:rPr sz="2800" b="0" spc="-15" dirty="0">
                <a:latin typeface="Calibri"/>
                <a:cs typeface="Calibri"/>
              </a:rPr>
              <a:t>resolve</a:t>
            </a:r>
            <a:r>
              <a:rPr sz="2800" b="0" spc="-5" dirty="0">
                <a:latin typeface="Calibri"/>
                <a:cs typeface="Calibri"/>
              </a:rPr>
              <a:t> </a:t>
            </a:r>
            <a:r>
              <a:rPr sz="2800" b="0" spc="-10" dirty="0">
                <a:latin typeface="Calibri"/>
                <a:cs typeface="Calibri"/>
              </a:rPr>
              <a:t>dependencies</a:t>
            </a:r>
            <a:r>
              <a:rPr sz="2800" b="0" spc="35" dirty="0">
                <a:latin typeface="Calibri"/>
                <a:cs typeface="Calibri"/>
              </a:rPr>
              <a:t> </a:t>
            </a:r>
            <a:r>
              <a:rPr sz="2800" b="0" spc="-5" dirty="0">
                <a:latin typeface="Calibri"/>
                <a:cs typeface="Calibri"/>
              </a:rPr>
              <a:t>and </a:t>
            </a:r>
            <a:r>
              <a:rPr sz="2800" b="0" spc="-615" dirty="0">
                <a:latin typeface="Calibri"/>
                <a:cs typeface="Calibri"/>
              </a:rPr>
              <a:t> </a:t>
            </a:r>
            <a:r>
              <a:rPr sz="2800" b="0" spc="-15" dirty="0">
                <a:latin typeface="Calibri"/>
                <a:cs typeface="Calibri"/>
              </a:rPr>
              <a:t>install</a:t>
            </a:r>
            <a:r>
              <a:rPr sz="2800" b="0" spc="10" dirty="0">
                <a:latin typeface="Calibri"/>
                <a:cs typeface="Calibri"/>
              </a:rPr>
              <a:t> </a:t>
            </a:r>
            <a:r>
              <a:rPr sz="2800" b="0" spc="-5" dirty="0">
                <a:latin typeface="Calibri"/>
                <a:cs typeface="Calibri"/>
              </a:rPr>
              <a:t>them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4100">
              <a:latin typeface="Calibri"/>
              <a:cs typeface="Calibri"/>
            </a:endParaRPr>
          </a:p>
          <a:p>
            <a:pPr marL="241300" marR="5080" indent="-228600">
              <a:lnSpc>
                <a:spcPts val="3020"/>
              </a:lnSpc>
              <a:buFont typeface="Arial MT"/>
              <a:buChar char="•"/>
              <a:tabLst>
                <a:tab pos="241300" algn="l"/>
              </a:tabLst>
            </a:pPr>
            <a:r>
              <a:rPr sz="2800" b="0" spc="-15" dirty="0">
                <a:latin typeface="Calibri"/>
                <a:cs typeface="Calibri"/>
              </a:rPr>
              <a:t>Guaranteed </a:t>
            </a:r>
            <a:r>
              <a:rPr sz="2800" b="0" spc="-10" dirty="0">
                <a:latin typeface="Calibri"/>
                <a:cs typeface="Calibri"/>
              </a:rPr>
              <a:t>compatible </a:t>
            </a:r>
            <a:r>
              <a:rPr sz="2800" b="0" spc="-5" dirty="0">
                <a:latin typeface="Calibri"/>
                <a:cs typeface="Calibri"/>
              </a:rPr>
              <a:t>with the </a:t>
            </a:r>
            <a:r>
              <a:rPr sz="2800" b="0" spc="-620" dirty="0">
                <a:latin typeface="Calibri"/>
                <a:cs typeface="Calibri"/>
              </a:rPr>
              <a:t> </a:t>
            </a:r>
            <a:r>
              <a:rPr sz="2800" b="0" spc="-25" dirty="0">
                <a:latin typeface="Calibri"/>
                <a:cs typeface="Calibri"/>
              </a:rPr>
              <a:t>rest</a:t>
            </a:r>
            <a:r>
              <a:rPr sz="2800" b="0" spc="5" dirty="0">
                <a:latin typeface="Calibri"/>
                <a:cs typeface="Calibri"/>
              </a:rPr>
              <a:t> </a:t>
            </a:r>
            <a:r>
              <a:rPr sz="2800" b="0" spc="-5" dirty="0">
                <a:latin typeface="Calibri"/>
                <a:cs typeface="Calibri"/>
              </a:rPr>
              <a:t>of </a:t>
            </a:r>
            <a:r>
              <a:rPr sz="2800" b="0" spc="-15" dirty="0">
                <a:latin typeface="Calibri"/>
                <a:cs typeface="Calibri"/>
              </a:rPr>
              <a:t>your</a:t>
            </a:r>
            <a:r>
              <a:rPr sz="2800" b="0" spc="10" dirty="0">
                <a:latin typeface="Calibri"/>
                <a:cs typeface="Calibri"/>
              </a:rPr>
              <a:t> </a:t>
            </a:r>
            <a:r>
              <a:rPr sz="2800" b="0" spc="-30" dirty="0">
                <a:latin typeface="Calibri"/>
                <a:cs typeface="Calibri"/>
              </a:rPr>
              <a:t>system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Bad</a:t>
            </a: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0" spc="-15" dirty="0">
                <a:latin typeface="Calibri"/>
                <a:cs typeface="Calibri"/>
              </a:rPr>
              <a:t>Limited</a:t>
            </a:r>
            <a:r>
              <a:rPr sz="2800" b="0" dirty="0">
                <a:latin typeface="Calibri"/>
                <a:cs typeface="Calibri"/>
              </a:rPr>
              <a:t> </a:t>
            </a:r>
            <a:r>
              <a:rPr sz="2800" b="0" spc="-15" dirty="0">
                <a:latin typeface="Calibri"/>
                <a:cs typeface="Calibri"/>
              </a:rPr>
              <a:t>software</a:t>
            </a:r>
            <a:r>
              <a:rPr sz="2800" b="0" dirty="0">
                <a:latin typeface="Calibri"/>
                <a:cs typeface="Calibri"/>
              </a:rPr>
              <a:t> </a:t>
            </a:r>
            <a:r>
              <a:rPr sz="2800" b="0" spc="-15" dirty="0">
                <a:latin typeface="Calibri"/>
                <a:cs typeface="Calibri"/>
              </a:rPr>
              <a:t>availability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 MT"/>
              <a:buChar char="•"/>
            </a:pPr>
            <a:endParaRPr sz="32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sz="2800" b="0" spc="-10" dirty="0">
                <a:latin typeface="Calibri"/>
                <a:cs typeface="Calibri"/>
              </a:rPr>
              <a:t>Only</a:t>
            </a:r>
            <a:r>
              <a:rPr sz="2800" b="0" spc="10" dirty="0">
                <a:latin typeface="Calibri"/>
                <a:cs typeface="Calibri"/>
              </a:rPr>
              <a:t> </a:t>
            </a:r>
            <a:r>
              <a:rPr sz="2800" b="0" spc="-10" dirty="0">
                <a:latin typeface="Calibri"/>
                <a:cs typeface="Calibri"/>
              </a:rPr>
              <a:t>one </a:t>
            </a:r>
            <a:r>
              <a:rPr sz="2800" b="0" spc="-20" dirty="0">
                <a:latin typeface="Calibri"/>
                <a:cs typeface="Calibri"/>
              </a:rPr>
              <a:t>version</a:t>
            </a:r>
            <a:r>
              <a:rPr sz="2800" b="0" spc="10" dirty="0">
                <a:latin typeface="Calibri"/>
                <a:cs typeface="Calibri"/>
              </a:rPr>
              <a:t> </a:t>
            </a:r>
            <a:r>
              <a:rPr sz="2800" b="0" spc="-5" dirty="0">
                <a:latin typeface="Calibri"/>
                <a:cs typeface="Calibri"/>
              </a:rPr>
              <a:t>of</a:t>
            </a:r>
            <a:r>
              <a:rPr sz="2800" b="0" spc="-15" dirty="0">
                <a:latin typeface="Calibri"/>
                <a:cs typeface="Calibri"/>
              </a:rPr>
              <a:t> </a:t>
            </a:r>
            <a:r>
              <a:rPr sz="2800" b="0" spc="-20" dirty="0">
                <a:latin typeface="Calibri"/>
                <a:cs typeface="Calibri"/>
              </a:rPr>
              <a:t>any</a:t>
            </a:r>
            <a:r>
              <a:rPr sz="2800" b="0" spc="-5" dirty="0">
                <a:latin typeface="Calibri"/>
                <a:cs typeface="Calibri"/>
              </a:rPr>
              <a:t> </a:t>
            </a:r>
            <a:r>
              <a:rPr sz="2800" b="0" spc="-15" dirty="0">
                <a:latin typeface="Calibri"/>
                <a:cs typeface="Calibri"/>
              </a:rPr>
              <a:t>package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32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sz="2800" b="0" spc="-10" dirty="0">
                <a:latin typeface="Calibri"/>
                <a:cs typeface="Calibri"/>
              </a:rPr>
              <a:t>Sometimes</a:t>
            </a:r>
            <a:r>
              <a:rPr sz="2800" b="0" dirty="0">
                <a:latin typeface="Calibri"/>
                <a:cs typeface="Calibri"/>
              </a:rPr>
              <a:t> </a:t>
            </a:r>
            <a:r>
              <a:rPr sz="2800" b="0" spc="-10" dirty="0">
                <a:latin typeface="Calibri"/>
                <a:cs typeface="Calibri"/>
              </a:rPr>
              <a:t>not</a:t>
            </a:r>
            <a:r>
              <a:rPr sz="2800" b="0" dirty="0">
                <a:latin typeface="Calibri"/>
                <a:cs typeface="Calibri"/>
              </a:rPr>
              <a:t> </a:t>
            </a:r>
            <a:r>
              <a:rPr sz="2800" b="0" spc="-5" dirty="0">
                <a:latin typeface="Calibri"/>
                <a:cs typeface="Calibri"/>
              </a:rPr>
              <a:t>up</a:t>
            </a:r>
            <a:r>
              <a:rPr sz="2800" b="0" spc="5" dirty="0">
                <a:latin typeface="Calibri"/>
                <a:cs typeface="Calibri"/>
              </a:rPr>
              <a:t> </a:t>
            </a:r>
            <a:r>
              <a:rPr sz="2800" b="0" spc="-20" dirty="0">
                <a:latin typeface="Calibri"/>
                <a:cs typeface="Calibri"/>
              </a:rPr>
              <a:t>to</a:t>
            </a:r>
            <a:r>
              <a:rPr sz="2800" b="0" spc="-10" dirty="0">
                <a:latin typeface="Calibri"/>
                <a:cs typeface="Calibri"/>
              </a:rPr>
              <a:t> </a:t>
            </a:r>
            <a:r>
              <a:rPr sz="2800" b="0" spc="-20" dirty="0">
                <a:latin typeface="Calibri"/>
                <a:cs typeface="Calibri"/>
              </a:rPr>
              <a:t>date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3800">
              <a:latin typeface="Calibri"/>
              <a:cs typeface="Calibri"/>
            </a:endParaRPr>
          </a:p>
          <a:p>
            <a:pPr marL="241300" marR="551815" indent="-228600">
              <a:lnSpc>
                <a:spcPts val="2690"/>
              </a:lnSpc>
              <a:buFont typeface="Arial MT"/>
              <a:buChar char="•"/>
              <a:tabLst>
                <a:tab pos="241300" algn="l"/>
              </a:tabLst>
            </a:pPr>
            <a:r>
              <a:rPr sz="2800" b="0" spc="-15" dirty="0">
                <a:latin typeface="Calibri"/>
                <a:cs typeface="Calibri"/>
              </a:rPr>
              <a:t>More</a:t>
            </a:r>
            <a:r>
              <a:rPr sz="2800" b="0" spc="-5" dirty="0">
                <a:latin typeface="Calibri"/>
                <a:cs typeface="Calibri"/>
              </a:rPr>
              <a:t> </a:t>
            </a:r>
            <a:r>
              <a:rPr sz="2800" b="0" spc="-10" dirty="0">
                <a:latin typeface="Calibri"/>
                <a:cs typeface="Calibri"/>
              </a:rPr>
              <a:t>difficult</a:t>
            </a:r>
            <a:r>
              <a:rPr sz="2800" b="0" spc="10" dirty="0">
                <a:latin typeface="Calibri"/>
                <a:cs typeface="Calibri"/>
              </a:rPr>
              <a:t> </a:t>
            </a:r>
            <a:r>
              <a:rPr sz="2800" b="0" spc="-20" dirty="0">
                <a:latin typeface="Calibri"/>
                <a:cs typeface="Calibri"/>
              </a:rPr>
              <a:t>to</a:t>
            </a:r>
            <a:r>
              <a:rPr sz="2800" b="0" spc="-15" dirty="0">
                <a:latin typeface="Calibri"/>
                <a:cs typeface="Calibri"/>
              </a:rPr>
              <a:t> get</a:t>
            </a:r>
            <a:r>
              <a:rPr sz="2800" b="0" spc="-30" dirty="0">
                <a:latin typeface="Calibri"/>
                <a:cs typeface="Calibri"/>
              </a:rPr>
              <a:t> </a:t>
            </a:r>
            <a:r>
              <a:rPr sz="2800" b="0" spc="-10" dirty="0">
                <a:latin typeface="Calibri"/>
                <a:cs typeface="Calibri"/>
              </a:rPr>
              <a:t>support </a:t>
            </a:r>
            <a:r>
              <a:rPr sz="2800" b="0" spc="-615" dirty="0">
                <a:latin typeface="Calibri"/>
                <a:cs typeface="Calibri"/>
              </a:rPr>
              <a:t> </a:t>
            </a:r>
            <a:r>
              <a:rPr sz="2800" b="0" spc="-20" dirty="0">
                <a:latin typeface="Calibri"/>
                <a:cs typeface="Calibri"/>
              </a:rPr>
              <a:t>from</a:t>
            </a:r>
            <a:r>
              <a:rPr sz="2800" b="0" spc="5" dirty="0">
                <a:latin typeface="Calibri"/>
                <a:cs typeface="Calibri"/>
              </a:rPr>
              <a:t> </a:t>
            </a:r>
            <a:r>
              <a:rPr sz="2800" b="0" spc="-10" dirty="0">
                <a:latin typeface="Calibri"/>
                <a:cs typeface="Calibri"/>
              </a:rPr>
              <a:t>authors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71596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OS</a:t>
            </a:r>
            <a:r>
              <a:rPr sz="4400" spc="-15" dirty="0"/>
              <a:t> </a:t>
            </a:r>
            <a:r>
              <a:rPr sz="4400" spc="-30" dirty="0"/>
              <a:t>Package</a:t>
            </a:r>
            <a:r>
              <a:rPr sz="4400" spc="-15" dirty="0"/>
              <a:t> </a:t>
            </a:r>
            <a:r>
              <a:rPr sz="4400" spc="-10" dirty="0"/>
              <a:t>Example</a:t>
            </a:r>
            <a:r>
              <a:rPr sz="4400" spc="-60" dirty="0"/>
              <a:t> </a:t>
            </a:r>
            <a:r>
              <a:rPr sz="4400" dirty="0"/>
              <a:t>- JRE</a:t>
            </a:r>
            <a:r>
              <a:rPr sz="4400" spc="-5" dirty="0"/>
              <a:t> </a:t>
            </a:r>
            <a:r>
              <a:rPr sz="4400" spc="-25" dirty="0"/>
              <a:t>(Java)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97814" y="1870710"/>
            <a:ext cx="10893425" cy="47859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dirty="0">
                <a:latin typeface="Courier New"/>
                <a:cs typeface="Courier New"/>
              </a:rPr>
              <a:t>#</a:t>
            </a:r>
            <a:r>
              <a:rPr sz="1200" spc="-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apt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install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default-jre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latin typeface="Courier New"/>
                <a:cs typeface="Courier New"/>
              </a:rPr>
              <a:t>Reading</a:t>
            </a:r>
            <a:r>
              <a:rPr sz="1200" spc="-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package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lists... Done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urier New"/>
                <a:cs typeface="Courier New"/>
              </a:rPr>
              <a:t>The</a:t>
            </a:r>
            <a:r>
              <a:rPr sz="1200" dirty="0">
                <a:latin typeface="Courier New"/>
                <a:cs typeface="Courier New"/>
              </a:rPr>
              <a:t> following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additional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packages</a:t>
            </a:r>
            <a:r>
              <a:rPr sz="1200" spc="-1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will</a:t>
            </a:r>
            <a:r>
              <a:rPr sz="1200" spc="5" dirty="0">
                <a:latin typeface="Courier New"/>
                <a:cs typeface="Courier New"/>
              </a:rPr>
              <a:t> be </a:t>
            </a:r>
            <a:r>
              <a:rPr sz="1200" dirty="0">
                <a:latin typeface="Courier New"/>
                <a:cs typeface="Courier New"/>
              </a:rPr>
              <a:t>installed:</a:t>
            </a:r>
            <a:endParaRPr sz="1200">
              <a:latin typeface="Courier New"/>
              <a:cs typeface="Courier New"/>
            </a:endParaRPr>
          </a:p>
          <a:p>
            <a:pPr marL="12700" marR="5080" indent="18288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ca-certificates-java</a:t>
            </a:r>
            <a:r>
              <a:rPr sz="1200" spc="3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default-jre-headless</a:t>
            </a:r>
            <a:r>
              <a:rPr sz="1200" spc="2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fonts-dejavu-extra</a:t>
            </a:r>
            <a:r>
              <a:rPr sz="1200" spc="3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java-common</a:t>
            </a:r>
            <a:r>
              <a:rPr sz="1200" spc="3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libatk-wrapper-java</a:t>
            </a:r>
            <a:r>
              <a:rPr sz="1200" spc="3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libatk-wrapper-java-jni </a:t>
            </a:r>
            <a:r>
              <a:rPr sz="1200" spc="-70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libgif7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openjdk-11-jre</a:t>
            </a:r>
            <a:r>
              <a:rPr sz="1200" spc="1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openjdk-11-jre-headless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Suggested</a:t>
            </a:r>
            <a:r>
              <a:rPr sz="1200" spc="-5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packages:</a:t>
            </a:r>
            <a:endParaRPr sz="1200">
              <a:latin typeface="Courier New"/>
              <a:cs typeface="Courier New"/>
            </a:endParaRPr>
          </a:p>
          <a:p>
            <a:pPr marL="19558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default-java-plugin</a:t>
            </a:r>
            <a:r>
              <a:rPr sz="1200" spc="1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fonts-ipafont-gothic</a:t>
            </a:r>
            <a:r>
              <a:rPr sz="1200" spc="1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fonts-ipafont-mincho</a:t>
            </a:r>
            <a:r>
              <a:rPr sz="1200" spc="2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fonts-wqy-microhei</a:t>
            </a:r>
            <a:r>
              <a:rPr sz="1200" spc="2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|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fonts-wqy-zenhei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urier New"/>
                <a:cs typeface="Courier New"/>
              </a:rPr>
              <a:t>The </a:t>
            </a:r>
            <a:r>
              <a:rPr sz="1200" dirty="0">
                <a:latin typeface="Courier New"/>
                <a:cs typeface="Courier New"/>
              </a:rPr>
              <a:t>following </a:t>
            </a:r>
            <a:r>
              <a:rPr sz="1200" spc="5" dirty="0">
                <a:latin typeface="Courier New"/>
                <a:cs typeface="Courier New"/>
              </a:rPr>
              <a:t>NEW</a:t>
            </a:r>
            <a:r>
              <a:rPr sz="1200" spc="-1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packages will</a:t>
            </a:r>
            <a:r>
              <a:rPr sz="1200" spc="1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be</a:t>
            </a:r>
            <a:r>
              <a:rPr sz="1200" dirty="0">
                <a:latin typeface="Courier New"/>
                <a:cs typeface="Courier New"/>
              </a:rPr>
              <a:t> installed</a:t>
            </a:r>
            <a:endParaRPr sz="1200">
              <a:latin typeface="Courier New"/>
              <a:cs typeface="Courier New"/>
            </a:endParaRPr>
          </a:p>
          <a:p>
            <a:pPr marL="12700" marR="372110" indent="18288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ca-certificates-java</a:t>
            </a:r>
            <a:r>
              <a:rPr sz="1200" spc="2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default-jre</a:t>
            </a:r>
            <a:r>
              <a:rPr sz="1200" spc="2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default-jre-headless</a:t>
            </a:r>
            <a:r>
              <a:rPr sz="1200" spc="3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fonts-dejavu-extra</a:t>
            </a:r>
            <a:r>
              <a:rPr sz="1200" spc="2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java-common</a:t>
            </a:r>
            <a:r>
              <a:rPr sz="1200" spc="3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libatk-wrapper-java</a:t>
            </a:r>
            <a:r>
              <a:rPr sz="1200" spc="2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libatk- </a:t>
            </a:r>
            <a:r>
              <a:rPr sz="1200" spc="-70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wrapper-java-jni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libgif7</a:t>
            </a:r>
            <a:r>
              <a:rPr sz="1200" spc="1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openjdk-11-jre</a:t>
            </a:r>
            <a:endParaRPr sz="1200">
              <a:latin typeface="Courier New"/>
              <a:cs typeface="Courier New"/>
            </a:endParaRPr>
          </a:p>
          <a:p>
            <a:pPr marL="19558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openjdk-11-jre-headless</a:t>
            </a:r>
            <a:endParaRPr sz="1200">
              <a:latin typeface="Courier New"/>
              <a:cs typeface="Courier New"/>
            </a:endParaRPr>
          </a:p>
          <a:p>
            <a:pPr marL="12700" marR="4614545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0</a:t>
            </a:r>
            <a:r>
              <a:rPr sz="1200" spc="-10" dirty="0">
                <a:latin typeface="Courier New"/>
                <a:cs typeface="Courier New"/>
              </a:rPr>
              <a:t> </a:t>
            </a:r>
            <a:r>
              <a:rPr sz="1200" spc="5" dirty="0">
                <a:latin typeface="Courier New"/>
                <a:cs typeface="Courier New"/>
              </a:rPr>
              <a:t>to</a:t>
            </a:r>
            <a:r>
              <a:rPr sz="1200" spc="-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upgrade,</a:t>
            </a:r>
            <a:r>
              <a:rPr sz="1200" spc="5" dirty="0">
                <a:latin typeface="Courier New"/>
                <a:cs typeface="Courier New"/>
              </a:rPr>
              <a:t> 10</a:t>
            </a:r>
            <a:r>
              <a:rPr sz="1200" spc="1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to</a:t>
            </a:r>
            <a:r>
              <a:rPr sz="1200" spc="1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newly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install,</a:t>
            </a:r>
            <a:r>
              <a:rPr sz="1200" spc="1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0</a:t>
            </a:r>
            <a:r>
              <a:rPr sz="1200" spc="-5" dirty="0">
                <a:latin typeface="Courier New"/>
                <a:cs typeface="Courier New"/>
              </a:rPr>
              <a:t> </a:t>
            </a:r>
            <a:r>
              <a:rPr sz="1200" spc="5" dirty="0">
                <a:latin typeface="Courier New"/>
                <a:cs typeface="Courier New"/>
              </a:rPr>
              <a:t>to </a:t>
            </a:r>
            <a:r>
              <a:rPr sz="1200" dirty="0">
                <a:latin typeface="Courier New"/>
                <a:cs typeface="Courier New"/>
              </a:rPr>
              <a:t>remove</a:t>
            </a:r>
            <a:r>
              <a:rPr sz="1200" spc="1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and</a:t>
            </a:r>
            <a:r>
              <a:rPr sz="1200" spc="1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0</a:t>
            </a:r>
            <a:r>
              <a:rPr sz="1200" spc="-1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not</a:t>
            </a:r>
            <a:r>
              <a:rPr sz="1200" spc="10" dirty="0">
                <a:latin typeface="Courier New"/>
                <a:cs typeface="Courier New"/>
              </a:rPr>
              <a:t> </a:t>
            </a:r>
            <a:r>
              <a:rPr sz="1200" spc="5" dirty="0">
                <a:latin typeface="Courier New"/>
                <a:cs typeface="Courier New"/>
              </a:rPr>
              <a:t>to</a:t>
            </a:r>
            <a:r>
              <a:rPr sz="1200" spc="-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upgrade. </a:t>
            </a:r>
            <a:r>
              <a:rPr sz="1200" spc="-70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Need</a:t>
            </a:r>
            <a:r>
              <a:rPr sz="1200" spc="-10" dirty="0">
                <a:latin typeface="Courier New"/>
                <a:cs typeface="Courier New"/>
              </a:rPr>
              <a:t> </a:t>
            </a:r>
            <a:r>
              <a:rPr sz="1200" spc="5" dirty="0">
                <a:latin typeface="Courier New"/>
                <a:cs typeface="Courier New"/>
              </a:rPr>
              <a:t>to</a:t>
            </a:r>
            <a:r>
              <a:rPr sz="1200" spc="1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get</a:t>
            </a:r>
            <a:r>
              <a:rPr sz="1200" spc="-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41.6</a:t>
            </a:r>
            <a:r>
              <a:rPr sz="1200" spc="1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MB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of</a:t>
            </a:r>
            <a:r>
              <a:rPr sz="1200" spc="1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archives.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420"/>
              </a:lnSpc>
            </a:pPr>
            <a:r>
              <a:rPr sz="1200" spc="-5" dirty="0">
                <a:latin typeface="Courier New"/>
                <a:cs typeface="Courier New"/>
              </a:rPr>
              <a:t>After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this</a:t>
            </a:r>
            <a:r>
              <a:rPr sz="1200" spc="1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operation,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191</a:t>
            </a:r>
            <a:r>
              <a:rPr sz="1200" spc="1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MB</a:t>
            </a:r>
            <a:r>
              <a:rPr sz="1200" spc="1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of</a:t>
            </a:r>
            <a:r>
              <a:rPr sz="1200" spc="1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additional</a:t>
            </a:r>
            <a:r>
              <a:rPr sz="1200" spc="1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disk</a:t>
            </a:r>
            <a:r>
              <a:rPr sz="1200" spc="1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space</a:t>
            </a:r>
            <a:r>
              <a:rPr sz="1200" spc="1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will</a:t>
            </a:r>
            <a:r>
              <a:rPr sz="1200" spc="1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be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used.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900"/>
              </a:lnSpc>
            </a:pPr>
            <a:r>
              <a:rPr sz="1200" spc="-5" dirty="0">
                <a:latin typeface="Courier New"/>
                <a:cs typeface="Courier New"/>
              </a:rPr>
              <a:t>Do</a:t>
            </a:r>
            <a:r>
              <a:rPr sz="120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you</a:t>
            </a:r>
            <a:r>
              <a:rPr sz="1200" dirty="0">
                <a:latin typeface="Courier New"/>
                <a:cs typeface="Courier New"/>
              </a:rPr>
              <a:t> want</a:t>
            </a:r>
            <a:r>
              <a:rPr sz="1200" spc="-15" dirty="0">
                <a:latin typeface="Courier New"/>
                <a:cs typeface="Courier New"/>
              </a:rPr>
              <a:t> </a:t>
            </a:r>
            <a:r>
              <a:rPr sz="1200" spc="5" dirty="0">
                <a:latin typeface="Courier New"/>
                <a:cs typeface="Courier New"/>
              </a:rPr>
              <a:t>to </a:t>
            </a:r>
            <a:r>
              <a:rPr sz="1200" dirty="0">
                <a:latin typeface="Courier New"/>
                <a:cs typeface="Courier New"/>
              </a:rPr>
              <a:t>continue? [Y/n]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y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Courier New"/>
              <a:cs typeface="Courier New"/>
            </a:endParaRPr>
          </a:p>
          <a:p>
            <a:pPr marL="12700" marR="1664335">
              <a:lnSpc>
                <a:spcPct val="100000"/>
              </a:lnSpc>
            </a:pPr>
            <a:r>
              <a:rPr sz="1200" spc="-5" dirty="0">
                <a:latin typeface="Courier New"/>
                <a:cs typeface="Courier New"/>
              </a:rPr>
              <a:t>Get:1</a:t>
            </a:r>
            <a:r>
              <a:rPr sz="1200" spc="1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  <a:hlinkClick r:id="rId2"/>
              </a:rPr>
              <a:t>http://gb.archive.ubuntu.com/ubuntu</a:t>
            </a:r>
            <a:r>
              <a:rPr sz="1200" spc="15" dirty="0">
                <a:latin typeface="Courier New"/>
                <a:cs typeface="Courier New"/>
                <a:hlinkClick r:id="rId2"/>
              </a:rPr>
              <a:t> </a:t>
            </a:r>
            <a:r>
              <a:rPr sz="1200" dirty="0">
                <a:latin typeface="Courier New"/>
                <a:cs typeface="Courier New"/>
              </a:rPr>
              <a:t>bionic/main</a:t>
            </a:r>
            <a:r>
              <a:rPr sz="1200" spc="1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amd64</a:t>
            </a:r>
            <a:r>
              <a:rPr sz="1200" spc="5" dirty="0">
                <a:latin typeface="Courier New"/>
                <a:cs typeface="Courier New"/>
              </a:rPr>
              <a:t> java-common</a:t>
            </a:r>
            <a:r>
              <a:rPr sz="1200" spc="1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all 0.63ubuntu1~02</a:t>
            </a:r>
            <a:r>
              <a:rPr sz="1200" spc="2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[7,032 </a:t>
            </a:r>
            <a:r>
              <a:rPr sz="1200" spc="5" dirty="0">
                <a:latin typeface="Courier New"/>
                <a:cs typeface="Courier New"/>
              </a:rPr>
              <a:t>B] </a:t>
            </a:r>
            <a:r>
              <a:rPr sz="1200" spc="-70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Unpacking</a:t>
            </a:r>
            <a:r>
              <a:rPr sz="1200" spc="1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java-common</a:t>
            </a:r>
            <a:r>
              <a:rPr sz="1200" spc="1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(0.63ubuntu1~02)</a:t>
            </a:r>
            <a:r>
              <a:rPr sz="1200" spc="1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...</a:t>
            </a:r>
            <a:endParaRPr sz="1200">
              <a:latin typeface="Courier New"/>
              <a:cs typeface="Courier New"/>
            </a:endParaRPr>
          </a:p>
          <a:p>
            <a:pPr marL="12700" marR="5902325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Setting</a:t>
            </a:r>
            <a:r>
              <a:rPr sz="1200" spc="1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up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default-jre</a:t>
            </a:r>
            <a:r>
              <a:rPr sz="1200" spc="1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(2:1.10-63ubuntu1~02)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... 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Processing</a:t>
            </a:r>
            <a:r>
              <a:rPr sz="1200" dirty="0">
                <a:latin typeface="Courier New"/>
                <a:cs typeface="Courier New"/>
              </a:rPr>
              <a:t> triggers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for</a:t>
            </a:r>
            <a:r>
              <a:rPr sz="1200" spc="2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libc-bin</a:t>
            </a:r>
            <a:r>
              <a:rPr sz="1200" spc="1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(2.27-3ubuntu1)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... 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Processing triggers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for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ca-certificates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(20180409)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...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Courier New"/>
                <a:cs typeface="Courier New"/>
              </a:rPr>
              <a:t>0</a:t>
            </a:r>
            <a:r>
              <a:rPr sz="1200" spc="-2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added,</a:t>
            </a:r>
            <a:r>
              <a:rPr sz="1200" spc="-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0</a:t>
            </a:r>
            <a:r>
              <a:rPr sz="1200" spc="-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removed;</a:t>
            </a:r>
            <a:r>
              <a:rPr sz="1200" spc="-1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done.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Running</a:t>
            </a:r>
            <a:r>
              <a:rPr sz="1200" spc="1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hooks</a:t>
            </a:r>
            <a:r>
              <a:rPr sz="1200" spc="15" dirty="0">
                <a:latin typeface="Courier New"/>
                <a:cs typeface="Courier New"/>
              </a:rPr>
              <a:t> </a:t>
            </a:r>
            <a:r>
              <a:rPr sz="1200" spc="5" dirty="0">
                <a:latin typeface="Courier New"/>
                <a:cs typeface="Courier New"/>
              </a:rPr>
              <a:t>in</a:t>
            </a:r>
            <a:r>
              <a:rPr sz="1200" spc="1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/etc/ca-certificates/update.d...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Courier New"/>
                <a:cs typeface="Courier New"/>
              </a:rPr>
              <a:t>done.</a:t>
            </a: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761" y="2488768"/>
            <a:ext cx="304546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Exercise</a:t>
            </a:r>
            <a:r>
              <a:rPr spc="-90" dirty="0"/>
              <a:t> </a:t>
            </a:r>
            <a:r>
              <a:rPr dirty="0"/>
              <a:t>5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70504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" dirty="0"/>
              <a:t>Installing</a:t>
            </a:r>
            <a:r>
              <a:rPr sz="4400" spc="-35" dirty="0"/>
              <a:t> </a:t>
            </a:r>
            <a:r>
              <a:rPr sz="4400" spc="-15" dirty="0"/>
              <a:t>pre-compiled</a:t>
            </a:r>
            <a:r>
              <a:rPr sz="4400" spc="-5" dirty="0"/>
              <a:t> </a:t>
            </a:r>
            <a:r>
              <a:rPr sz="4400" dirty="0"/>
              <a:t>binaries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36801"/>
            <a:ext cx="9709150" cy="4212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1935" algn="l"/>
              </a:tabLst>
            </a:pPr>
            <a:r>
              <a:rPr sz="2600" spc="-5" dirty="0">
                <a:latin typeface="Calibri"/>
                <a:cs typeface="Calibri"/>
              </a:rPr>
              <a:t>These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are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easiest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type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installation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to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perform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3400">
              <a:latin typeface="Calibri"/>
              <a:cs typeface="Calibri"/>
            </a:endParaRPr>
          </a:p>
          <a:p>
            <a:pPr marL="241300" marR="413384" indent="-229235">
              <a:lnSpc>
                <a:spcPct val="70000"/>
              </a:lnSpc>
              <a:buFont typeface="Arial MT"/>
              <a:buChar char="•"/>
              <a:tabLst>
                <a:tab pos="241935" algn="l"/>
              </a:tabLst>
            </a:pPr>
            <a:r>
              <a:rPr sz="2600" spc="-65" dirty="0">
                <a:latin typeface="Calibri"/>
                <a:cs typeface="Calibri"/>
              </a:rPr>
              <a:t>You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need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to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make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sure </a:t>
            </a:r>
            <a:r>
              <a:rPr sz="2600" spc="-5" dirty="0">
                <a:latin typeface="Calibri"/>
                <a:cs typeface="Calibri"/>
              </a:rPr>
              <a:t>that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you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have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10" dirty="0">
                <a:latin typeface="Calibri"/>
                <a:cs typeface="Calibri"/>
              </a:rPr>
              <a:t> correct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download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for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your </a:t>
            </a:r>
            <a:r>
              <a:rPr sz="2600" spc="-57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operating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system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and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architecture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(32bit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vs</a:t>
            </a:r>
            <a:r>
              <a:rPr sz="2600" dirty="0">
                <a:latin typeface="Calibri"/>
                <a:cs typeface="Calibri"/>
              </a:rPr>
              <a:t> 64bit)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265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1935" algn="l"/>
              </a:tabLst>
            </a:pPr>
            <a:r>
              <a:rPr sz="2600" spc="-10" dirty="0">
                <a:latin typeface="Calibri"/>
                <a:cs typeface="Calibri"/>
              </a:rPr>
              <a:t>Installation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is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normally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just extracting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 </a:t>
            </a:r>
            <a:r>
              <a:rPr sz="2600" spc="-5" dirty="0">
                <a:latin typeface="Calibri"/>
                <a:cs typeface="Calibri"/>
              </a:rPr>
              <a:t>files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from</a:t>
            </a:r>
            <a:r>
              <a:rPr sz="2600" dirty="0">
                <a:latin typeface="Calibri"/>
                <a:cs typeface="Calibri"/>
              </a:rPr>
              <a:t> the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archive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3400">
              <a:latin typeface="Calibri"/>
              <a:cs typeface="Calibri"/>
            </a:endParaRPr>
          </a:p>
          <a:p>
            <a:pPr marL="241300" marR="5080" indent="-229235">
              <a:lnSpc>
                <a:spcPct val="69700"/>
              </a:lnSpc>
              <a:buFont typeface="Arial MT"/>
              <a:buChar char="•"/>
              <a:tabLst>
                <a:tab pos="241935" algn="l"/>
              </a:tabLst>
            </a:pPr>
            <a:r>
              <a:rPr sz="2600" spc="-65" dirty="0">
                <a:latin typeface="Calibri"/>
                <a:cs typeface="Calibri"/>
              </a:rPr>
              <a:t>You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can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add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new</a:t>
            </a:r>
            <a:r>
              <a:rPr sz="2600" spc="-10" dirty="0">
                <a:latin typeface="Calibri"/>
                <a:cs typeface="Calibri"/>
              </a:rPr>
              <a:t> directory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to</a:t>
            </a:r>
            <a:r>
              <a:rPr sz="2600" dirty="0">
                <a:latin typeface="Calibri"/>
                <a:cs typeface="Calibri"/>
              </a:rPr>
              <a:t> the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80" dirty="0">
                <a:latin typeface="Calibri"/>
                <a:cs typeface="Calibri"/>
              </a:rPr>
              <a:t>PATH,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or link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executables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to</a:t>
            </a:r>
            <a:r>
              <a:rPr sz="2600" dirty="0">
                <a:latin typeface="Calibri"/>
                <a:cs typeface="Calibri"/>
              </a:rPr>
              <a:t> a </a:t>
            </a:r>
            <a:r>
              <a:rPr sz="2600" spc="-57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location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already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ourier New"/>
                <a:cs typeface="Courier New"/>
              </a:rPr>
              <a:t>$PATH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-15" dirty="0">
                <a:latin typeface="Calibri"/>
                <a:cs typeface="Calibri"/>
              </a:rPr>
              <a:t>to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make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them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easier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to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work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with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265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buFont typeface="Arial MT"/>
              <a:buChar char="•"/>
              <a:tabLst>
                <a:tab pos="241935" algn="l"/>
              </a:tabLst>
            </a:pPr>
            <a:r>
              <a:rPr sz="2600" spc="-65" dirty="0">
                <a:latin typeface="Calibri"/>
                <a:cs typeface="Calibri"/>
              </a:rPr>
              <a:t>You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i="1" dirty="0">
                <a:latin typeface="Calibri"/>
                <a:cs typeface="Calibri"/>
              </a:rPr>
              <a:t>might</a:t>
            </a:r>
            <a:r>
              <a:rPr sz="2600" i="1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need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to </a:t>
            </a:r>
            <a:r>
              <a:rPr sz="2600" dirty="0">
                <a:latin typeface="Calibri"/>
                <a:cs typeface="Calibri"/>
              </a:rPr>
              <a:t>check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for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library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compatibility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671575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Some</a:t>
            </a:r>
            <a:r>
              <a:rPr sz="4400" spc="-5" dirty="0"/>
              <a:t> </a:t>
            </a:r>
            <a:r>
              <a:rPr sz="4400" spc="-10" dirty="0"/>
              <a:t>useful</a:t>
            </a:r>
            <a:r>
              <a:rPr sz="4400" dirty="0"/>
              <a:t> </a:t>
            </a:r>
            <a:r>
              <a:rPr sz="4400" spc="-25" dirty="0"/>
              <a:t>related</a:t>
            </a:r>
            <a:r>
              <a:rPr sz="4400" spc="-5" dirty="0"/>
              <a:t> </a:t>
            </a:r>
            <a:r>
              <a:rPr sz="4400" dirty="0"/>
              <a:t>functions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06841"/>
            <a:ext cx="8037830" cy="105092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Downloading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files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from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internet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via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command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line</a:t>
            </a:r>
            <a:endParaRPr sz="2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Compression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systems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archive</a:t>
            </a:r>
            <a:r>
              <a:rPr sz="2800" spc="-10" dirty="0">
                <a:latin typeface="Calibri"/>
                <a:cs typeface="Calibri"/>
              </a:rPr>
              <a:t> files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70656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Downloading</a:t>
            </a:r>
            <a:r>
              <a:rPr sz="4400" spc="-5" dirty="0"/>
              <a:t> </a:t>
            </a:r>
            <a:r>
              <a:rPr sz="4400" dirty="0"/>
              <a:t>via</a:t>
            </a:r>
            <a:r>
              <a:rPr sz="4400" spc="-15" dirty="0"/>
              <a:t> </a:t>
            </a:r>
            <a:r>
              <a:rPr sz="4400" spc="-10" dirty="0"/>
              <a:t>command</a:t>
            </a:r>
            <a:r>
              <a:rPr sz="4400" spc="-20" dirty="0"/>
              <a:t> </a:t>
            </a:r>
            <a:r>
              <a:rPr sz="4400" dirty="0"/>
              <a:t>line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93189"/>
            <a:ext cx="9812655" cy="1732914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365125" indent="-229235">
              <a:lnSpc>
                <a:spcPts val="3030"/>
              </a:lnSpc>
              <a:spcBef>
                <a:spcPts val="47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first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stage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most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installations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download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packaged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software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from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project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web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site.</a:t>
            </a:r>
            <a:endParaRPr sz="2800">
              <a:latin typeface="Calibri"/>
              <a:cs typeface="Calibri"/>
            </a:endParaRPr>
          </a:p>
          <a:p>
            <a:pPr marL="241300" marR="5080" indent="-229235">
              <a:lnSpc>
                <a:spcPts val="3060"/>
              </a:lnSpc>
              <a:spcBef>
                <a:spcPts val="93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30" dirty="0">
                <a:latin typeface="Calibri"/>
                <a:cs typeface="Calibri"/>
              </a:rPr>
              <a:t>To </a:t>
            </a:r>
            <a:r>
              <a:rPr sz="2800" spc="-5" dirty="0">
                <a:latin typeface="Calibri"/>
                <a:cs typeface="Calibri"/>
              </a:rPr>
              <a:t>do </a:t>
            </a:r>
            <a:r>
              <a:rPr sz="2800" spc="-10" dirty="0">
                <a:latin typeface="Calibri"/>
                <a:cs typeface="Calibri"/>
              </a:rPr>
              <a:t>this </a:t>
            </a:r>
            <a:r>
              <a:rPr sz="2800" spc="-20" dirty="0">
                <a:latin typeface="Calibri"/>
                <a:cs typeface="Calibri"/>
              </a:rPr>
              <a:t>from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command line </a:t>
            </a:r>
            <a:r>
              <a:rPr sz="2800" spc="-20" dirty="0">
                <a:latin typeface="Calibri"/>
                <a:cs typeface="Calibri"/>
              </a:rPr>
              <a:t>you </a:t>
            </a:r>
            <a:r>
              <a:rPr sz="2800" spc="-10" dirty="0">
                <a:latin typeface="Calibri"/>
                <a:cs typeface="Calibri"/>
              </a:rPr>
              <a:t>can use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5" dirty="0">
                <a:latin typeface="Courier New"/>
                <a:cs typeface="Courier New"/>
              </a:rPr>
              <a:t>wget </a:t>
            </a:r>
            <a:r>
              <a:rPr sz="2800" spc="-25" dirty="0">
                <a:latin typeface="Calibri"/>
                <a:cs typeface="Calibri"/>
              </a:rPr>
              <a:t>program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which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simply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takes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URL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you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want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download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argument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8294" y="4161282"/>
            <a:ext cx="10792460" cy="2403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$ </a:t>
            </a:r>
            <a:r>
              <a:rPr sz="1200" b="1" dirty="0">
                <a:latin typeface="Courier New"/>
                <a:cs typeface="Courier New"/>
              </a:rPr>
              <a:t>wget</a:t>
            </a:r>
            <a:r>
              <a:rPr sz="1200" b="1" spc="2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https://</a:t>
            </a:r>
            <a:r>
              <a:rPr sz="1200" b="1" dirty="0">
                <a:latin typeface="Courier New"/>
                <a:cs typeface="Courier New"/>
                <a:hlinkClick r:id="rId2"/>
              </a:rPr>
              <a:t>www.bioinformatics.babraham.ac.uk/projects/fastqc/fastqc_v0.11.7.zip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50">
              <a:latin typeface="Courier New"/>
              <a:cs typeface="Courier New"/>
            </a:endParaRPr>
          </a:p>
          <a:p>
            <a:pPr marL="12700" marR="1475740">
              <a:lnSpc>
                <a:spcPct val="100000"/>
              </a:lnSpc>
              <a:tabLst>
                <a:tab pos="2313940" algn="l"/>
              </a:tabLst>
            </a:pPr>
            <a:r>
              <a:rPr sz="1200" dirty="0">
                <a:latin typeface="Courier New"/>
                <a:cs typeface="Courier New"/>
              </a:rPr>
              <a:t>--2018-09-12</a:t>
            </a:r>
            <a:r>
              <a:rPr sz="1200" spc="2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13:15:32--	https:/</a:t>
            </a:r>
            <a:r>
              <a:rPr sz="1200" dirty="0">
                <a:latin typeface="Courier New"/>
                <a:cs typeface="Courier New"/>
                <a:hlinkClick r:id="rId2"/>
              </a:rPr>
              <a:t>/www.bioinforma</a:t>
            </a:r>
            <a:r>
              <a:rPr sz="1200" dirty="0">
                <a:latin typeface="Courier New"/>
                <a:cs typeface="Courier New"/>
              </a:rPr>
              <a:t>t</a:t>
            </a:r>
            <a:r>
              <a:rPr sz="1200" dirty="0">
                <a:latin typeface="Courier New"/>
                <a:cs typeface="Courier New"/>
                <a:hlinkClick r:id="rId2"/>
              </a:rPr>
              <a:t>ics.babraham.ac.uk/projects/fastqc/fastqc_v0.11.7.zip </a:t>
            </a:r>
            <a:r>
              <a:rPr sz="1200" spc="-70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Resolving</a:t>
            </a:r>
            <a:r>
              <a:rPr sz="1200" spc="1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  <a:hlinkClick r:id="rId3"/>
              </a:rPr>
              <a:t>www.bioinformatics.babraham.ac.uk </a:t>
            </a:r>
            <a:r>
              <a:rPr sz="1200" dirty="0">
                <a:latin typeface="Courier New"/>
                <a:cs typeface="Courier New"/>
              </a:rPr>
              <a:t>(www.bioinformatics.babraham.ac.uk)...</a:t>
            </a:r>
            <a:r>
              <a:rPr sz="1200" spc="2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149.155.144.82</a:t>
            </a:r>
            <a:endParaRPr sz="1200">
              <a:latin typeface="Courier New"/>
              <a:cs typeface="Courier New"/>
            </a:endParaRPr>
          </a:p>
          <a:p>
            <a:pPr marL="12700" marR="508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Connecting</a:t>
            </a:r>
            <a:r>
              <a:rPr sz="1200" spc="1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to</a:t>
            </a:r>
            <a:r>
              <a:rPr sz="1200" spc="2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  <a:hlinkClick r:id="rId3"/>
              </a:rPr>
              <a:t>www.bioinformatics.babraham.ac.uk</a:t>
            </a:r>
            <a:r>
              <a:rPr sz="1200" spc="30" dirty="0">
                <a:latin typeface="Courier New"/>
                <a:cs typeface="Courier New"/>
                <a:hlinkClick r:id="rId3"/>
              </a:rPr>
              <a:t> </a:t>
            </a:r>
            <a:r>
              <a:rPr sz="1200" dirty="0">
                <a:latin typeface="Courier New"/>
                <a:cs typeface="Courier New"/>
              </a:rPr>
              <a:t>(www.bioinformatics.babraham.ac.uk)|149.155.144.82|:443...</a:t>
            </a:r>
            <a:r>
              <a:rPr sz="1200" spc="2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connected. </a:t>
            </a:r>
            <a:r>
              <a:rPr sz="1200" spc="-70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HTTP</a:t>
            </a:r>
            <a:r>
              <a:rPr sz="1200" spc="-1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request</a:t>
            </a:r>
            <a:r>
              <a:rPr sz="1200" spc="1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sent,</a:t>
            </a:r>
            <a:r>
              <a:rPr sz="1200" spc="1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awaiting</a:t>
            </a:r>
            <a:r>
              <a:rPr sz="1200" spc="-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response...</a:t>
            </a:r>
            <a:r>
              <a:rPr sz="1200" spc="1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200</a:t>
            </a:r>
            <a:r>
              <a:rPr sz="1200" spc="-5" dirty="0">
                <a:latin typeface="Courier New"/>
                <a:cs typeface="Courier New"/>
              </a:rPr>
              <a:t> </a:t>
            </a:r>
            <a:r>
              <a:rPr sz="1200" spc="5" dirty="0">
                <a:latin typeface="Courier New"/>
                <a:cs typeface="Courier New"/>
              </a:rPr>
              <a:t>OK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Length:</a:t>
            </a:r>
            <a:r>
              <a:rPr sz="1200" spc="-2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10254666</a:t>
            </a:r>
            <a:r>
              <a:rPr sz="1200" spc="-1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(9.8M)</a:t>
            </a:r>
            <a:r>
              <a:rPr sz="1200" spc="-1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[application/zip]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Courier New"/>
                <a:cs typeface="Courier New"/>
              </a:rPr>
              <a:t>Saving</a:t>
            </a:r>
            <a:r>
              <a:rPr sz="1200" spc="-1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to:</a:t>
            </a:r>
            <a:r>
              <a:rPr sz="1200" spc="-1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‘fastqc_v0.11.7.zip’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tabLst>
                <a:tab pos="3877310" algn="l"/>
                <a:tab pos="10236835" algn="l"/>
              </a:tabLst>
            </a:pPr>
            <a:r>
              <a:rPr sz="1200" dirty="0">
                <a:latin typeface="Courier New"/>
                <a:cs typeface="Courier New"/>
              </a:rPr>
              <a:t>fastqc_v0.11.7.zip	100%[===========================================================&gt;]	9.78M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tabLst>
                <a:tab pos="1115060" algn="l"/>
              </a:tabLst>
            </a:pPr>
            <a:r>
              <a:rPr sz="1200" spc="-5" dirty="0">
                <a:latin typeface="Courier New"/>
                <a:cs typeface="Courier New"/>
              </a:rPr>
              <a:t>21.3MB/s	</a:t>
            </a:r>
            <a:r>
              <a:rPr sz="1200" spc="5" dirty="0">
                <a:latin typeface="Courier New"/>
                <a:cs typeface="Courier New"/>
              </a:rPr>
              <a:t>in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0.5s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2018-09-12</a:t>
            </a:r>
            <a:r>
              <a:rPr sz="1200" spc="1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13:15:33</a:t>
            </a:r>
            <a:r>
              <a:rPr sz="1200" spc="1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(21.3</a:t>
            </a:r>
            <a:r>
              <a:rPr sz="1200" spc="1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MB/s)</a:t>
            </a:r>
            <a:r>
              <a:rPr sz="1200" spc="4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-</a:t>
            </a:r>
            <a:r>
              <a:rPr sz="1200" spc="-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‘fastqc_v0.11.7.zip’</a:t>
            </a:r>
            <a:r>
              <a:rPr sz="1200" spc="1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saved</a:t>
            </a:r>
            <a:r>
              <a:rPr sz="1200" spc="1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[10254666/10254666]</a:t>
            </a: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54984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Specialised</a:t>
            </a:r>
            <a:r>
              <a:rPr sz="4400" spc="-10" dirty="0"/>
              <a:t> </a:t>
            </a:r>
            <a:r>
              <a:rPr sz="4400" spc="-5" dirty="0"/>
              <a:t>Distributions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62584" y="3263938"/>
            <a:ext cx="2965979" cy="297602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05332" y="1622654"/>
            <a:ext cx="6477000" cy="375221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Bio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Linux</a:t>
            </a:r>
            <a:endParaRPr sz="28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45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15" dirty="0">
                <a:latin typeface="Calibri"/>
                <a:cs typeface="Calibri"/>
              </a:rPr>
              <a:t>Many</a:t>
            </a:r>
            <a:r>
              <a:rPr sz="2400" spc="-10" dirty="0">
                <a:latin typeface="Calibri"/>
                <a:cs typeface="Calibri"/>
              </a:rPr>
              <a:t> pre-built </a:t>
            </a:r>
            <a:r>
              <a:rPr sz="2400" spc="-5" dirty="0">
                <a:latin typeface="Calibri"/>
                <a:cs typeface="Calibri"/>
              </a:rPr>
              <a:t>scientific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programs</a:t>
            </a:r>
            <a:endParaRPr sz="24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dirty="0">
                <a:latin typeface="Calibri"/>
                <a:cs typeface="Calibri"/>
              </a:rPr>
              <a:t>Based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Ubuntu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Arial MT"/>
              <a:buChar char="•"/>
            </a:pPr>
            <a:endParaRPr sz="27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28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sz="2800" spc="-20" dirty="0">
                <a:latin typeface="Calibri"/>
                <a:cs typeface="Calibri"/>
              </a:rPr>
              <a:t>ROCKS</a:t>
            </a:r>
            <a:endParaRPr sz="28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45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5" dirty="0">
                <a:latin typeface="Calibri"/>
                <a:cs typeface="Calibri"/>
              </a:rPr>
              <a:t>Linux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distribution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run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clusters</a:t>
            </a:r>
            <a:endParaRPr sz="24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dirty="0">
                <a:latin typeface="Calibri"/>
                <a:cs typeface="Calibri"/>
              </a:rPr>
              <a:t>Includes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automated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building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management</a:t>
            </a:r>
            <a:endParaRPr sz="24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04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dirty="0">
                <a:latin typeface="Calibri"/>
                <a:cs typeface="Calibri"/>
              </a:rPr>
              <a:t>Based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CentOS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72171" y="1690116"/>
            <a:ext cx="4146804" cy="1392936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62534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Extracting</a:t>
            </a:r>
            <a:r>
              <a:rPr sz="4400" spc="-30" dirty="0"/>
              <a:t> </a:t>
            </a:r>
            <a:r>
              <a:rPr sz="4400" spc="-20" dirty="0"/>
              <a:t>from</a:t>
            </a:r>
            <a:r>
              <a:rPr sz="4400" spc="-40" dirty="0"/>
              <a:t> </a:t>
            </a:r>
            <a:r>
              <a:rPr sz="4400" spc="-15" dirty="0"/>
              <a:t>archive</a:t>
            </a:r>
            <a:r>
              <a:rPr sz="4400" spc="-25" dirty="0"/>
              <a:t> </a:t>
            </a:r>
            <a:r>
              <a:rPr sz="4400" dirty="0"/>
              <a:t>files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59661"/>
            <a:ext cx="10253980" cy="417449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marR="5080" indent="-229235">
              <a:lnSpc>
                <a:spcPts val="2690"/>
              </a:lnSpc>
              <a:spcBef>
                <a:spcPts val="74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latin typeface="Calibri"/>
                <a:cs typeface="Calibri"/>
              </a:rPr>
              <a:t>Most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software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distributed</a:t>
            </a:r>
            <a:r>
              <a:rPr sz="2800" spc="6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single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archive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file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make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simpler,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allow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be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compressed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3300">
              <a:latin typeface="Calibri"/>
              <a:cs typeface="Calibri"/>
            </a:endParaRPr>
          </a:p>
          <a:p>
            <a:pPr marL="241300" indent="-229235">
              <a:lnSpc>
                <a:spcPts val="3325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-10" dirty="0">
                <a:latin typeface="Calibri"/>
                <a:cs typeface="Calibri"/>
              </a:rPr>
              <a:t> two </a:t>
            </a:r>
            <a:r>
              <a:rPr sz="2800" dirty="0">
                <a:latin typeface="Calibri"/>
                <a:cs typeface="Calibri"/>
              </a:rPr>
              <a:t>major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formats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used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are: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ts val="2810"/>
              </a:lnSpc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Zip 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container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which 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compressed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default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ts val="2845"/>
              </a:lnSpc>
              <a:buFont typeface="Arial MT"/>
              <a:buChar char="•"/>
              <a:tabLst>
                <a:tab pos="699135" algn="l"/>
              </a:tabLst>
            </a:pPr>
            <a:r>
              <a:rPr sz="2400" spc="-70" dirty="0">
                <a:latin typeface="Calibri"/>
                <a:cs typeface="Calibri"/>
              </a:rPr>
              <a:t>Tar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container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10" dirty="0">
                <a:latin typeface="Calibri"/>
                <a:cs typeface="Calibri"/>
              </a:rPr>
              <a:t> can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optionally be </a:t>
            </a:r>
            <a:r>
              <a:rPr sz="2400" spc="-10" dirty="0">
                <a:latin typeface="Calibri"/>
                <a:cs typeface="Calibri"/>
              </a:rPr>
              <a:t>compressed</a:t>
            </a:r>
            <a:endParaRPr sz="2400">
              <a:latin typeface="Calibri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2000" spc="-5" dirty="0">
                <a:latin typeface="Courier New"/>
                <a:cs typeface="Courier New"/>
              </a:rPr>
              <a:t>tar.g</a:t>
            </a:r>
            <a:r>
              <a:rPr sz="2000" dirty="0">
                <a:latin typeface="Courier New"/>
                <a:cs typeface="Courier New"/>
              </a:rPr>
              <a:t>z</a:t>
            </a:r>
            <a:r>
              <a:rPr sz="2000" spc="-760" dirty="0">
                <a:latin typeface="Courier New"/>
                <a:cs typeface="Courier New"/>
              </a:rPr>
              <a:t> </a:t>
            </a:r>
            <a:r>
              <a:rPr sz="2000" dirty="0">
                <a:latin typeface="Calibri"/>
                <a:cs typeface="Calibri"/>
              </a:rPr>
              <a:t>= gzip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omp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es</a:t>
            </a:r>
            <a:r>
              <a:rPr sz="2000" spc="-10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ion</a:t>
            </a:r>
            <a:endParaRPr sz="2000">
              <a:latin typeface="Calibri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20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2000" spc="-5" dirty="0">
                <a:latin typeface="Courier New"/>
                <a:cs typeface="Courier New"/>
              </a:rPr>
              <a:t>tar.bz</a:t>
            </a:r>
            <a:r>
              <a:rPr sz="2000" dirty="0">
                <a:latin typeface="Courier New"/>
                <a:cs typeface="Courier New"/>
              </a:rPr>
              <a:t>2</a:t>
            </a:r>
            <a:r>
              <a:rPr sz="2000" spc="-765" dirty="0">
                <a:latin typeface="Courier New"/>
                <a:cs typeface="Courier New"/>
              </a:rPr>
              <a:t>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25" dirty="0">
                <a:latin typeface="Calibri"/>
                <a:cs typeface="Calibri"/>
              </a:rPr>
              <a:t>b</a:t>
            </a:r>
            <a:r>
              <a:rPr sz="2000" dirty="0">
                <a:latin typeface="Calibri"/>
                <a:cs typeface="Calibri"/>
              </a:rPr>
              <a:t>zip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omp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s</a:t>
            </a:r>
            <a:r>
              <a:rPr sz="2000" spc="-5" dirty="0">
                <a:latin typeface="Calibri"/>
                <a:cs typeface="Calibri"/>
              </a:rPr>
              <a:t>s</a:t>
            </a:r>
            <a:r>
              <a:rPr sz="2000" spc="-15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on</a:t>
            </a:r>
            <a:endParaRPr sz="2000">
              <a:latin typeface="Calibri"/>
              <a:cs typeface="Calibri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2750">
              <a:latin typeface="Calibri"/>
              <a:cs typeface="Calibri"/>
            </a:endParaRPr>
          </a:p>
          <a:p>
            <a:pPr marL="241300" marR="702945" indent="-229235">
              <a:lnSpc>
                <a:spcPct val="80000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first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step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most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software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installations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extract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from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archive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52711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Extracting</a:t>
            </a:r>
            <a:r>
              <a:rPr sz="4400" spc="-30" dirty="0"/>
              <a:t> </a:t>
            </a:r>
            <a:r>
              <a:rPr sz="4400" spc="-20" dirty="0"/>
              <a:t>from</a:t>
            </a:r>
            <a:r>
              <a:rPr sz="4400" spc="-40" dirty="0"/>
              <a:t> </a:t>
            </a:r>
            <a:r>
              <a:rPr sz="4400" dirty="0"/>
              <a:t>zip</a:t>
            </a:r>
            <a:r>
              <a:rPr sz="4400" spc="-10" dirty="0"/>
              <a:t> </a:t>
            </a:r>
            <a:r>
              <a:rPr sz="4400" dirty="0"/>
              <a:t>files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90141"/>
            <a:ext cx="103416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  <a:tab pos="4056379" algn="l"/>
              </a:tabLst>
            </a:pPr>
            <a:r>
              <a:rPr sz="2800" spc="-5" dirty="0">
                <a:latin typeface="Calibri"/>
                <a:cs typeface="Calibri"/>
              </a:rPr>
              <a:t>Use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unzip</a:t>
            </a:r>
            <a:r>
              <a:rPr sz="2800" spc="-1045" dirty="0">
                <a:latin typeface="Courier New"/>
                <a:cs typeface="Courier New"/>
              </a:rPr>
              <a:t> </a:t>
            </a:r>
            <a:r>
              <a:rPr sz="2800" spc="-20" dirty="0">
                <a:latin typeface="Calibri"/>
                <a:cs typeface="Calibri"/>
              </a:rPr>
              <a:t>program.	</a:t>
            </a:r>
            <a:r>
              <a:rPr sz="2800" spc="-40" dirty="0">
                <a:latin typeface="Calibri"/>
                <a:cs typeface="Calibri"/>
              </a:rPr>
              <a:t>Very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simple.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Don't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normally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supply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options.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80057" y="2836290"/>
            <a:ext cx="7396480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554095">
              <a:lnSpc>
                <a:spcPct val="100000"/>
              </a:lnSpc>
              <a:spcBef>
                <a:spcPts val="100"/>
              </a:spcBef>
              <a:tabLst>
                <a:tab pos="1377950" algn="l"/>
              </a:tabLst>
            </a:pPr>
            <a:r>
              <a:rPr sz="1800" dirty="0">
                <a:latin typeface="Courier New"/>
                <a:cs typeface="Courier New"/>
              </a:rPr>
              <a:t>$ </a:t>
            </a:r>
            <a:r>
              <a:rPr sz="1800" spc="-10" dirty="0">
                <a:latin typeface="Courier New"/>
                <a:cs typeface="Courier New"/>
              </a:rPr>
              <a:t>unzip fastqc_v0.11.7.zip </a:t>
            </a:r>
            <a:r>
              <a:rPr sz="1800" spc="-5" dirty="0">
                <a:latin typeface="Courier New"/>
                <a:cs typeface="Courier New"/>
              </a:rPr>
              <a:t> Ar</a:t>
            </a:r>
            <a:r>
              <a:rPr sz="1800" spc="-15" dirty="0">
                <a:latin typeface="Courier New"/>
                <a:cs typeface="Courier New"/>
              </a:rPr>
              <a:t>c</a:t>
            </a:r>
            <a:r>
              <a:rPr sz="1800" spc="-5" dirty="0">
                <a:latin typeface="Courier New"/>
                <a:cs typeface="Courier New"/>
              </a:rPr>
              <a:t>h</a:t>
            </a:r>
            <a:r>
              <a:rPr sz="1800" spc="-15" dirty="0">
                <a:latin typeface="Courier New"/>
                <a:cs typeface="Courier New"/>
              </a:rPr>
              <a:t>i</a:t>
            </a:r>
            <a:r>
              <a:rPr sz="1800" spc="-5" dirty="0">
                <a:latin typeface="Courier New"/>
                <a:cs typeface="Courier New"/>
              </a:rPr>
              <a:t>v</a:t>
            </a:r>
            <a:r>
              <a:rPr sz="1800" dirty="0">
                <a:latin typeface="Courier New"/>
                <a:cs typeface="Courier New"/>
              </a:rPr>
              <a:t>e:	</a:t>
            </a:r>
            <a:r>
              <a:rPr sz="1800" spc="-15" dirty="0">
                <a:latin typeface="Courier New"/>
                <a:cs typeface="Courier New"/>
              </a:rPr>
              <a:t>f</a:t>
            </a:r>
            <a:r>
              <a:rPr sz="1800" spc="-5" dirty="0">
                <a:latin typeface="Courier New"/>
                <a:cs typeface="Courier New"/>
              </a:rPr>
              <a:t>as</a:t>
            </a:r>
            <a:r>
              <a:rPr sz="1800" spc="-15" dirty="0">
                <a:latin typeface="Courier New"/>
                <a:cs typeface="Courier New"/>
              </a:rPr>
              <a:t>t</a:t>
            </a:r>
            <a:r>
              <a:rPr sz="1800" spc="-5" dirty="0">
                <a:latin typeface="Courier New"/>
                <a:cs typeface="Courier New"/>
              </a:rPr>
              <a:t>q</a:t>
            </a:r>
            <a:r>
              <a:rPr sz="1800" spc="-15" dirty="0">
                <a:latin typeface="Courier New"/>
                <a:cs typeface="Courier New"/>
              </a:rPr>
              <a:t>c</a:t>
            </a:r>
            <a:r>
              <a:rPr sz="1800" spc="-5" dirty="0">
                <a:latin typeface="Courier New"/>
                <a:cs typeface="Courier New"/>
              </a:rPr>
              <a:t>_v</a:t>
            </a:r>
            <a:r>
              <a:rPr sz="1800" spc="-15" dirty="0">
                <a:latin typeface="Courier New"/>
                <a:cs typeface="Courier New"/>
              </a:rPr>
              <a:t>0</a:t>
            </a:r>
            <a:r>
              <a:rPr sz="1800" spc="-5" dirty="0">
                <a:latin typeface="Courier New"/>
                <a:cs typeface="Courier New"/>
              </a:rPr>
              <a:t>.</a:t>
            </a:r>
            <a:r>
              <a:rPr sz="1800" spc="-15" dirty="0">
                <a:latin typeface="Courier New"/>
                <a:cs typeface="Courier New"/>
              </a:rPr>
              <a:t>11</a:t>
            </a:r>
            <a:r>
              <a:rPr sz="1800" spc="-5" dirty="0">
                <a:latin typeface="Courier New"/>
                <a:cs typeface="Courier New"/>
              </a:rPr>
              <a:t>.7</a:t>
            </a:r>
            <a:r>
              <a:rPr sz="1800" spc="-15" dirty="0">
                <a:latin typeface="Courier New"/>
                <a:cs typeface="Courier New"/>
              </a:rPr>
              <a:t>.</a:t>
            </a:r>
            <a:r>
              <a:rPr sz="1800" spc="-5" dirty="0">
                <a:latin typeface="Courier New"/>
                <a:cs typeface="Courier New"/>
              </a:rPr>
              <a:t>z</a:t>
            </a:r>
            <a:r>
              <a:rPr sz="1800" spc="-15" dirty="0">
                <a:latin typeface="Courier New"/>
                <a:cs typeface="Courier New"/>
              </a:rPr>
              <a:t>i</a:t>
            </a:r>
            <a:r>
              <a:rPr sz="1800" dirty="0">
                <a:latin typeface="Courier New"/>
                <a:cs typeface="Courier New"/>
              </a:rPr>
              <a:t>p</a:t>
            </a:r>
            <a:endParaRPr sz="1800">
              <a:latin typeface="Courier New"/>
              <a:cs typeface="Courier New"/>
            </a:endParaRPr>
          </a:p>
          <a:p>
            <a:pPr marL="422275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creating:</a:t>
            </a:r>
            <a:r>
              <a:rPr sz="1800" spc="-5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FastQC/</a:t>
            </a:r>
            <a:endParaRPr sz="1800">
              <a:latin typeface="Courier New"/>
              <a:cs typeface="Courier New"/>
            </a:endParaRPr>
          </a:p>
          <a:p>
            <a:pPr marL="422275" marR="2734945" indent="-135890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inflating: FastQC/cisd-jhdf5.jar </a:t>
            </a:r>
            <a:r>
              <a:rPr sz="1800" spc="-107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creating:</a:t>
            </a:r>
            <a:r>
              <a:rPr sz="1800" spc="-7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FastQC/Configuration/</a:t>
            </a:r>
            <a:endParaRPr sz="1800">
              <a:latin typeface="Courier New"/>
              <a:cs typeface="Courier New"/>
            </a:endParaRPr>
          </a:p>
          <a:p>
            <a:pPr marL="286385" marR="5080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inflating: FastQC/Configuration/adapter_list.txt </a:t>
            </a:r>
            <a:r>
              <a:rPr sz="1800" spc="-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inflating: FastQC/Configuration/contaminant_list.txt </a:t>
            </a:r>
            <a:r>
              <a:rPr sz="1800" spc="-107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inflating:</a:t>
            </a:r>
            <a:r>
              <a:rPr sz="1800" spc="23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FastQC/Configuration/limits.txt </a:t>
            </a:r>
            <a:r>
              <a:rPr sz="1800" spc="-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inflating:</a:t>
            </a:r>
            <a:r>
              <a:rPr sz="180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FastQC/fastqc</a:t>
            </a:r>
            <a:endParaRPr sz="1800">
              <a:latin typeface="Courier New"/>
              <a:cs typeface="Courier New"/>
            </a:endParaRPr>
          </a:p>
          <a:p>
            <a:pPr marL="422275" marR="2597785" indent="-13589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Courier New"/>
                <a:cs typeface="Courier New"/>
              </a:rPr>
              <a:t>inflating: FastQC/fastqc_icon.ico </a:t>
            </a:r>
            <a:r>
              <a:rPr sz="1800" spc="-107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creating:</a:t>
            </a:r>
            <a:r>
              <a:rPr sz="1800" spc="-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FastQC/Help/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etc…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52673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Extracting</a:t>
            </a:r>
            <a:r>
              <a:rPr sz="4400" spc="-30" dirty="0"/>
              <a:t> </a:t>
            </a:r>
            <a:r>
              <a:rPr sz="4400" spc="-20" dirty="0"/>
              <a:t>from</a:t>
            </a:r>
            <a:r>
              <a:rPr sz="4400" spc="-40" dirty="0"/>
              <a:t> </a:t>
            </a:r>
            <a:r>
              <a:rPr sz="4400" spc="-20" dirty="0"/>
              <a:t>tar</a:t>
            </a:r>
            <a:r>
              <a:rPr sz="4400" spc="-25" dirty="0"/>
              <a:t> </a:t>
            </a:r>
            <a:r>
              <a:rPr sz="4400" dirty="0"/>
              <a:t>files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58748" y="1425814"/>
            <a:ext cx="7835265" cy="527748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99415" indent="-229235">
              <a:lnSpc>
                <a:spcPct val="100000"/>
              </a:lnSpc>
              <a:spcBef>
                <a:spcPts val="375"/>
              </a:spcBef>
              <a:buFont typeface="Arial MT"/>
              <a:buChar char="•"/>
              <a:tabLst>
                <a:tab pos="400050" algn="l"/>
              </a:tabLst>
            </a:pPr>
            <a:r>
              <a:rPr sz="2800" spc="-5" dirty="0">
                <a:latin typeface="Calibri"/>
                <a:cs typeface="Calibri"/>
              </a:rPr>
              <a:t>Uses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tar</a:t>
            </a:r>
            <a:r>
              <a:rPr sz="2800" spc="-1055" dirty="0">
                <a:latin typeface="Courier New"/>
                <a:cs typeface="Courier New"/>
              </a:rPr>
              <a:t> </a:t>
            </a:r>
            <a:r>
              <a:rPr sz="2800" spc="-25" dirty="0">
                <a:latin typeface="Calibri"/>
                <a:cs typeface="Calibri"/>
              </a:rPr>
              <a:t>program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with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following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options</a:t>
            </a:r>
            <a:endParaRPr sz="2800">
              <a:latin typeface="Calibri"/>
              <a:cs typeface="Calibri"/>
            </a:endParaRPr>
          </a:p>
          <a:p>
            <a:pPr marL="856615" lvl="1" indent="-229235">
              <a:lnSpc>
                <a:spcPct val="100000"/>
              </a:lnSpc>
              <a:spcBef>
                <a:spcPts val="245"/>
              </a:spcBef>
              <a:buFont typeface="Arial MT"/>
              <a:buChar char="•"/>
              <a:tabLst>
                <a:tab pos="857250" algn="l"/>
              </a:tabLst>
            </a:pPr>
            <a:r>
              <a:rPr sz="2400" spc="-5" dirty="0">
                <a:latin typeface="Courier New"/>
                <a:cs typeface="Courier New"/>
              </a:rPr>
              <a:t>-</a:t>
            </a:r>
            <a:r>
              <a:rPr sz="2400" dirty="0">
                <a:latin typeface="Courier New"/>
                <a:cs typeface="Courier New"/>
              </a:rPr>
              <a:t>x</a:t>
            </a:r>
            <a:r>
              <a:rPr sz="2400" spc="-915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30" dirty="0">
                <a:latin typeface="Calibri"/>
                <a:cs typeface="Calibri"/>
              </a:rPr>
              <a:t>e</a:t>
            </a:r>
            <a:r>
              <a:rPr sz="2400" spc="10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act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at</a:t>
            </a:r>
            <a:r>
              <a:rPr sz="2400" dirty="0">
                <a:latin typeface="Calibri"/>
                <a:cs typeface="Calibri"/>
              </a:rPr>
              <a:t>a)</a:t>
            </a:r>
            <a:endParaRPr sz="2400">
              <a:latin typeface="Calibri"/>
              <a:cs typeface="Calibri"/>
            </a:endParaRPr>
          </a:p>
          <a:p>
            <a:pPr marL="856615" lvl="1" indent="-229235">
              <a:lnSpc>
                <a:spcPct val="100000"/>
              </a:lnSpc>
              <a:spcBef>
                <a:spcPts val="204"/>
              </a:spcBef>
              <a:buFont typeface="Arial MT"/>
              <a:buChar char="•"/>
              <a:tabLst>
                <a:tab pos="857250" algn="l"/>
              </a:tabLst>
            </a:pPr>
            <a:r>
              <a:rPr sz="2400" spc="-5" dirty="0">
                <a:latin typeface="Courier New"/>
                <a:cs typeface="Courier New"/>
              </a:rPr>
              <a:t>-v</a:t>
            </a:r>
            <a:r>
              <a:rPr sz="2400" spc="-915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alibri"/>
                <a:cs typeface="Calibri"/>
              </a:rPr>
              <a:t>(be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verbose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10" dirty="0">
                <a:latin typeface="Calibri"/>
                <a:cs typeface="Calibri"/>
              </a:rPr>
              <a:t> show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what</a:t>
            </a:r>
            <a:r>
              <a:rPr sz="2400" spc="-15" dirty="0">
                <a:latin typeface="Calibri"/>
                <a:cs typeface="Calibri"/>
              </a:rPr>
              <a:t> you're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extracting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optional)</a:t>
            </a:r>
            <a:endParaRPr sz="2400">
              <a:latin typeface="Calibri"/>
              <a:cs typeface="Calibri"/>
            </a:endParaRPr>
          </a:p>
          <a:p>
            <a:pPr marL="856615" lvl="1" indent="-229235">
              <a:lnSpc>
                <a:spcPct val="100000"/>
              </a:lnSpc>
              <a:spcBef>
                <a:spcPts val="219"/>
              </a:spcBef>
              <a:buFont typeface="Arial MT"/>
              <a:buChar char="•"/>
              <a:tabLst>
                <a:tab pos="857250" algn="l"/>
              </a:tabLst>
            </a:pPr>
            <a:r>
              <a:rPr sz="2400" spc="-5" dirty="0">
                <a:latin typeface="Courier New"/>
                <a:cs typeface="Courier New"/>
              </a:rPr>
              <a:t>-</a:t>
            </a:r>
            <a:r>
              <a:rPr sz="2400" dirty="0">
                <a:latin typeface="Courier New"/>
                <a:cs typeface="Courier New"/>
              </a:rPr>
              <a:t>z</a:t>
            </a:r>
            <a:r>
              <a:rPr sz="2400" spc="-915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alibri"/>
                <a:cs typeface="Calibri"/>
              </a:rPr>
              <a:t>(d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omp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ess gzipped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chi</a:t>
            </a:r>
            <a:r>
              <a:rPr sz="2400" spc="-2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40" dirty="0">
                <a:latin typeface="Calibri"/>
                <a:cs typeface="Calibri"/>
              </a:rPr>
              <a:t>r</a:t>
            </a:r>
            <a:r>
              <a:rPr sz="2400" spc="15" dirty="0">
                <a:latin typeface="Calibri"/>
                <a:cs typeface="Calibri"/>
              </a:rPr>
              <a:t>.</a:t>
            </a:r>
            <a:r>
              <a:rPr sz="2400" dirty="0">
                <a:latin typeface="Calibri"/>
                <a:cs typeface="Calibri"/>
              </a:rPr>
              <a:t>gz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files)</a:t>
            </a:r>
            <a:endParaRPr sz="2400">
              <a:latin typeface="Calibri"/>
              <a:cs typeface="Calibri"/>
            </a:endParaRPr>
          </a:p>
          <a:p>
            <a:pPr marL="856615" lvl="1" indent="-229235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857250" algn="l"/>
              </a:tabLst>
            </a:pPr>
            <a:r>
              <a:rPr sz="2400" spc="-5" dirty="0">
                <a:latin typeface="Courier New"/>
                <a:cs typeface="Courier New"/>
              </a:rPr>
              <a:t>-j</a:t>
            </a:r>
            <a:r>
              <a:rPr sz="2400" spc="-915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alibri"/>
                <a:cs typeface="Calibri"/>
              </a:rPr>
              <a:t>(decompress</a:t>
            </a:r>
            <a:r>
              <a:rPr sz="2400" spc="-5" dirty="0">
                <a:latin typeface="Calibri"/>
                <a:cs typeface="Calibri"/>
              </a:rPr>
              <a:t> bzipped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argive</a:t>
            </a:r>
            <a:r>
              <a:rPr sz="2400" dirty="0">
                <a:latin typeface="Calibri"/>
                <a:cs typeface="Calibri"/>
              </a:rPr>
              <a:t> -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tar.bz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files)</a:t>
            </a:r>
            <a:endParaRPr sz="2400">
              <a:latin typeface="Calibri"/>
              <a:cs typeface="Calibri"/>
            </a:endParaRPr>
          </a:p>
          <a:p>
            <a:pPr marL="856615" lvl="1" indent="-229235">
              <a:lnSpc>
                <a:spcPct val="100000"/>
              </a:lnSpc>
              <a:spcBef>
                <a:spcPts val="204"/>
              </a:spcBef>
              <a:buFont typeface="Arial MT"/>
              <a:buChar char="•"/>
              <a:tabLst>
                <a:tab pos="857250" algn="l"/>
              </a:tabLst>
            </a:pPr>
            <a:r>
              <a:rPr sz="2400" spc="-5" dirty="0">
                <a:latin typeface="Courier New"/>
                <a:cs typeface="Courier New"/>
              </a:rPr>
              <a:t>-f</a:t>
            </a:r>
            <a:r>
              <a:rPr sz="2400" spc="-2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[file]</a:t>
            </a:r>
            <a:r>
              <a:rPr sz="2400" spc="-15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alibri"/>
                <a:cs typeface="Calibri"/>
              </a:rPr>
              <a:t>(the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tar </a:t>
            </a:r>
            <a:r>
              <a:rPr sz="2400" spc="-5" dirty="0">
                <a:latin typeface="Calibri"/>
                <a:cs typeface="Calibri"/>
              </a:rPr>
              <a:t>file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extract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from)</a:t>
            </a:r>
            <a:endParaRPr sz="2400">
              <a:latin typeface="Calibri"/>
              <a:cs typeface="Calibri"/>
            </a:endParaRPr>
          </a:p>
          <a:p>
            <a:pPr marL="12700" marR="4685665">
              <a:lnSpc>
                <a:spcPct val="100000"/>
              </a:lnSpc>
              <a:spcBef>
                <a:spcPts val="2060"/>
              </a:spcBef>
            </a:pPr>
            <a:r>
              <a:rPr sz="1200" dirty="0">
                <a:latin typeface="Courier New"/>
                <a:cs typeface="Courier New"/>
              </a:rPr>
              <a:t>$ </a:t>
            </a:r>
            <a:r>
              <a:rPr sz="1200" b="1" dirty="0">
                <a:latin typeface="Courier New"/>
                <a:cs typeface="Courier New"/>
              </a:rPr>
              <a:t>tar -xzvf bismark_v0.20.0.tar.gz </a:t>
            </a:r>
            <a:r>
              <a:rPr sz="1200" b="1" spc="-71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Bismark_v0.20.0/ 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Bismark_v0.20.0/bismark 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Bismark_v0.20.0/coverage2cytosine 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Bismark_v0.20.0/bismark2report</a:t>
            </a:r>
            <a:endParaRPr sz="1200">
              <a:latin typeface="Courier New"/>
              <a:cs typeface="Courier New"/>
            </a:endParaRPr>
          </a:p>
          <a:p>
            <a:pPr marL="12700" marR="367347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Courier New"/>
                <a:cs typeface="Courier New"/>
              </a:rPr>
              <a:t>Bismark_v0.20.0/bismark_genome_preparation 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Bismark_v0.20.0/deduplicate_bismark 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Bismark_v0.20.0/bismark2summary 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Bismark_v0.20.0/bismark2bedGraph 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Bismark_v0.20.0/Docs/ 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Bismark_v0.20.0/Docs/Bismark_User_Guide.html 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Bismark_v0.20.0/plotly/ 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Bismark_v0.20.0/plotly/plot.ly 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Bismark_v0.20.0/bismark_methylation_extractor</a:t>
            </a: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71583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Binary</a:t>
            </a:r>
            <a:r>
              <a:rPr sz="4400" spc="-30" dirty="0"/>
              <a:t> </a:t>
            </a:r>
            <a:r>
              <a:rPr sz="4400" spc="-15" dirty="0"/>
              <a:t>install</a:t>
            </a:r>
            <a:r>
              <a:rPr sz="4400" spc="-5" dirty="0"/>
              <a:t> </a:t>
            </a:r>
            <a:r>
              <a:rPr sz="4400" spc="-20" dirty="0"/>
              <a:t>example</a:t>
            </a:r>
            <a:r>
              <a:rPr sz="4400" spc="-50" dirty="0"/>
              <a:t> </a:t>
            </a:r>
            <a:r>
              <a:rPr sz="4400" dirty="0"/>
              <a:t>- </a:t>
            </a:r>
            <a:r>
              <a:rPr sz="4400" spc="-5" dirty="0"/>
              <a:t>bowtie2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93189"/>
            <a:ext cx="83947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Calibri"/>
                <a:cs typeface="Calibri"/>
              </a:rPr>
              <a:t>This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short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read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aligner,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distributed</a:t>
            </a:r>
            <a:r>
              <a:rPr sz="2800" spc="5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binary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zip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file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13816" y="2465832"/>
            <a:ext cx="5760720" cy="4229100"/>
            <a:chOff x="813816" y="2465832"/>
            <a:chExt cx="5760720" cy="42291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9828" y="2465832"/>
              <a:ext cx="5664708" cy="42291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38962" y="5487161"/>
              <a:ext cx="2066925" cy="381000"/>
            </a:xfrm>
            <a:custGeom>
              <a:avLst/>
              <a:gdLst/>
              <a:ahLst/>
              <a:cxnLst/>
              <a:rect l="l" t="t" r="r" b="b"/>
              <a:pathLst>
                <a:path w="2066925" h="381000">
                  <a:moveTo>
                    <a:pt x="0" y="381000"/>
                  </a:moveTo>
                  <a:lnTo>
                    <a:pt x="2066544" y="381000"/>
                  </a:lnTo>
                  <a:lnTo>
                    <a:pt x="2066544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ln w="50292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261350" y="2579623"/>
            <a:ext cx="29165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Be </a:t>
            </a:r>
            <a:r>
              <a:rPr sz="1800" spc="-10" dirty="0">
                <a:latin typeface="Calibri"/>
                <a:cs typeface="Calibri"/>
              </a:rPr>
              <a:t>careful </a:t>
            </a:r>
            <a:r>
              <a:rPr sz="1800" spc="-5" dirty="0">
                <a:latin typeface="Calibri"/>
                <a:cs typeface="Calibri"/>
              </a:rPr>
              <a:t>which download link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you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select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46695" y="3677157"/>
            <a:ext cx="33458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main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(green)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link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here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-10" dirty="0">
                <a:latin typeface="Calibri"/>
                <a:cs typeface="Calibri"/>
              </a:rPr>
              <a:t> the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source </a:t>
            </a:r>
            <a:r>
              <a:rPr sz="1800" spc="-5" dirty="0">
                <a:latin typeface="Calibri"/>
                <a:cs typeface="Calibri"/>
              </a:rPr>
              <a:t>code,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not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Linux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binaries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242047" y="2468879"/>
            <a:ext cx="970915" cy="844550"/>
            <a:chOff x="7242047" y="2468879"/>
            <a:chExt cx="970915" cy="844550"/>
          </a:xfrm>
        </p:grpSpPr>
        <p:sp>
          <p:nvSpPr>
            <p:cNvPr id="10" name="object 10"/>
            <p:cNvSpPr/>
            <p:nvPr/>
          </p:nvSpPr>
          <p:spPr>
            <a:xfrm>
              <a:off x="7267193" y="2494025"/>
              <a:ext cx="920750" cy="794385"/>
            </a:xfrm>
            <a:custGeom>
              <a:avLst/>
              <a:gdLst/>
              <a:ahLst/>
              <a:cxnLst/>
              <a:rect l="l" t="t" r="r" b="b"/>
              <a:pathLst>
                <a:path w="920750" h="794385">
                  <a:moveTo>
                    <a:pt x="460248" y="0"/>
                  </a:moveTo>
                  <a:lnTo>
                    <a:pt x="0" y="794003"/>
                  </a:lnTo>
                  <a:lnTo>
                    <a:pt x="920496" y="794003"/>
                  </a:lnTo>
                  <a:lnTo>
                    <a:pt x="46024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267193" y="2494025"/>
              <a:ext cx="920750" cy="794385"/>
            </a:xfrm>
            <a:custGeom>
              <a:avLst/>
              <a:gdLst/>
              <a:ahLst/>
              <a:cxnLst/>
              <a:rect l="l" t="t" r="r" b="b"/>
              <a:pathLst>
                <a:path w="920750" h="794385">
                  <a:moveTo>
                    <a:pt x="0" y="794003"/>
                  </a:moveTo>
                  <a:lnTo>
                    <a:pt x="460248" y="0"/>
                  </a:lnTo>
                  <a:lnTo>
                    <a:pt x="920496" y="794003"/>
                  </a:lnTo>
                  <a:lnTo>
                    <a:pt x="0" y="794003"/>
                  </a:lnTo>
                  <a:close/>
                </a:path>
              </a:pathLst>
            </a:custGeom>
            <a:ln w="50292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607045" y="2495550"/>
            <a:ext cx="24892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solidFill>
                  <a:srgbClr val="FFFFFF"/>
                </a:solidFill>
                <a:latin typeface="Calibri"/>
                <a:cs typeface="Calibri"/>
              </a:rPr>
              <a:t>!</a:t>
            </a:r>
            <a:endParaRPr sz="5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71583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Binary</a:t>
            </a:r>
            <a:r>
              <a:rPr sz="4400" spc="-30" dirty="0"/>
              <a:t> </a:t>
            </a:r>
            <a:r>
              <a:rPr sz="4400" spc="-15" dirty="0"/>
              <a:t>install</a:t>
            </a:r>
            <a:r>
              <a:rPr sz="4400" spc="-5" dirty="0"/>
              <a:t> </a:t>
            </a:r>
            <a:r>
              <a:rPr sz="4400" spc="-20" dirty="0"/>
              <a:t>example</a:t>
            </a:r>
            <a:r>
              <a:rPr sz="4400" spc="-50" dirty="0"/>
              <a:t> </a:t>
            </a:r>
            <a:r>
              <a:rPr sz="4400" dirty="0"/>
              <a:t>- </a:t>
            </a:r>
            <a:r>
              <a:rPr sz="4400" spc="-5" dirty="0"/>
              <a:t>bowtie2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202488" y="1972182"/>
            <a:ext cx="109156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ourier New"/>
                <a:cs typeface="Courier New"/>
              </a:rPr>
              <a:t>$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sudo</a:t>
            </a:r>
            <a:r>
              <a:rPr sz="1400" b="1" spc="-4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su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Courier New"/>
                <a:cs typeface="Courier New"/>
              </a:rPr>
              <a:t>#</a:t>
            </a:r>
            <a:r>
              <a:rPr sz="1400" spc="-4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cd</a:t>
            </a:r>
            <a:r>
              <a:rPr sz="1400" b="1" spc="-4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/opt/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2488" y="2398598"/>
            <a:ext cx="11302365" cy="2313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ourier New"/>
                <a:cs typeface="Courier New"/>
              </a:rPr>
              <a:t>#</a:t>
            </a:r>
            <a:r>
              <a:rPr sz="1400" spc="11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wget</a:t>
            </a:r>
            <a:r>
              <a:rPr sz="1400" b="1" spc="10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https://kent.dl.sourceforge.net/project/bowtie-bio/bowtie2/2.3.4.2/bowtie2-2.3.4.2-linux-x86_64.zip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Courier New"/>
                <a:cs typeface="Courier New"/>
              </a:rPr>
              <a:t>2018-09-12</a:t>
            </a:r>
            <a:r>
              <a:rPr sz="1100" spc="2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14:22:14</a:t>
            </a:r>
            <a:r>
              <a:rPr sz="1100" spc="25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(3.00</a:t>
            </a:r>
            <a:r>
              <a:rPr sz="1100" spc="4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MB/s)</a:t>
            </a:r>
            <a:r>
              <a:rPr sz="1100" spc="3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-</a:t>
            </a:r>
            <a:r>
              <a:rPr sz="1100" spc="35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‘bowtie2-2.3.4.2-linux-x86_64.zip’</a:t>
            </a:r>
            <a:r>
              <a:rPr sz="1100" spc="2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saved</a:t>
            </a:r>
            <a:r>
              <a:rPr sz="1100" spc="25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[54761153/54761153]</a:t>
            </a:r>
            <a:endParaRPr sz="1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Courier New"/>
                <a:cs typeface="Courier New"/>
              </a:rPr>
              <a:t>#</a:t>
            </a:r>
            <a:r>
              <a:rPr sz="1400" spc="2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unzip</a:t>
            </a:r>
            <a:r>
              <a:rPr sz="1400" b="1" spc="1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bowtie2-2.3.4.2-linux-x86_64.zip</a:t>
            </a:r>
            <a:endParaRPr sz="1400">
              <a:latin typeface="Courier New"/>
              <a:cs typeface="Courier New"/>
            </a:endParaRPr>
          </a:p>
          <a:p>
            <a:pPr marL="264160" marR="7747634" indent="-251460">
              <a:lnSpc>
                <a:spcPct val="100000"/>
              </a:lnSpc>
              <a:spcBef>
                <a:spcPts val="35"/>
              </a:spcBef>
              <a:tabLst>
                <a:tab pos="852169" algn="l"/>
              </a:tabLst>
            </a:pPr>
            <a:r>
              <a:rPr sz="1100" spc="-5" dirty="0">
                <a:latin typeface="Courier New"/>
                <a:cs typeface="Courier New"/>
              </a:rPr>
              <a:t>Archive:	bowtie2-2.3.4.2-linux-x86_64.zip </a:t>
            </a:r>
            <a:r>
              <a:rPr sz="1100" spc="-65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creating:</a:t>
            </a:r>
            <a:r>
              <a:rPr sz="1100" spc="65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bowtie2-2.3.4.2-linux-x86_64/</a:t>
            </a:r>
            <a:endParaRPr sz="1100">
              <a:latin typeface="Courier New"/>
              <a:cs typeface="Courier New"/>
            </a:endParaRPr>
          </a:p>
          <a:p>
            <a:pPr marL="180340" marR="5979795">
              <a:lnSpc>
                <a:spcPct val="100000"/>
              </a:lnSpc>
              <a:spcBef>
                <a:spcPts val="5"/>
              </a:spcBef>
            </a:pPr>
            <a:r>
              <a:rPr sz="1100" spc="-5" dirty="0">
                <a:latin typeface="Courier New"/>
                <a:cs typeface="Courier New"/>
              </a:rPr>
              <a:t>inflating:</a:t>
            </a:r>
            <a:r>
              <a:rPr sz="1100" spc="3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bowtie2-2.3.4.2-linux-x86_64/bowtie2-align-l </a:t>
            </a:r>
            <a:r>
              <a:rPr sz="110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inflating:</a:t>
            </a:r>
            <a:r>
              <a:rPr sz="1100" spc="145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bowtie2-2.3.4.2-linux-x86_64/bowtie2-align-l-debug</a:t>
            </a:r>
            <a:endParaRPr sz="1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Courier New"/>
                <a:cs typeface="Courier New"/>
              </a:rPr>
              <a:t>#</a:t>
            </a:r>
            <a:r>
              <a:rPr sz="1400" spc="1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cd</a:t>
            </a:r>
            <a:r>
              <a:rPr sz="1400" b="1" spc="1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bowtie2-2.3.4.2-linux-x86_64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Courier New"/>
                <a:cs typeface="Courier New"/>
              </a:rPr>
              <a:t>#</a:t>
            </a:r>
            <a:r>
              <a:rPr sz="1400" spc="-6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ls</a:t>
            </a:r>
            <a:endParaRPr sz="1400">
              <a:latin typeface="Courier New"/>
              <a:cs typeface="Courier New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83438" y="4726292"/>
          <a:ext cx="10753090" cy="662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2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5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5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4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62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36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63234">
                <a:tc>
                  <a:txBody>
                    <a:bodyPr/>
                    <a:lstStyle/>
                    <a:p>
                      <a:pPr marL="31750">
                        <a:lnSpc>
                          <a:spcPts val="1140"/>
                        </a:lnSpc>
                      </a:pPr>
                      <a:r>
                        <a:rPr sz="1100" spc="-5" dirty="0">
                          <a:latin typeface="Courier New"/>
                          <a:cs typeface="Courier New"/>
                        </a:rPr>
                        <a:t>AUTHORS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ts val="1140"/>
                        </a:lnSpc>
                      </a:pPr>
                      <a:r>
                        <a:rPr sz="1100" dirty="0">
                          <a:latin typeface="Courier New"/>
                          <a:cs typeface="Courier New"/>
                        </a:rPr>
                        <a:t>bowtie2-align-s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1140"/>
                        </a:lnSpc>
                      </a:pPr>
                      <a:r>
                        <a:rPr sz="1100" dirty="0">
                          <a:latin typeface="Courier New"/>
                          <a:cs typeface="Courier New"/>
                        </a:rPr>
                        <a:t>bowtie2-build-l-debug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1140"/>
                        </a:lnSpc>
                      </a:pPr>
                      <a:r>
                        <a:rPr sz="1100" dirty="0">
                          <a:latin typeface="Courier New"/>
                          <a:cs typeface="Courier New"/>
                        </a:rPr>
                        <a:t>bowtie2-inspect-l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ts val="1140"/>
                        </a:lnSpc>
                      </a:pPr>
                      <a:r>
                        <a:rPr sz="1100" spc="-5" dirty="0">
                          <a:latin typeface="Courier New"/>
                          <a:cs typeface="Courier New"/>
                        </a:rPr>
                        <a:t>doc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1140"/>
                        </a:lnSpc>
                        <a:tabLst>
                          <a:tab pos="1515110" algn="l"/>
                        </a:tabLst>
                      </a:pPr>
                      <a:r>
                        <a:rPr sz="1100" spc="-5" dirty="0">
                          <a:latin typeface="Courier New"/>
                          <a:cs typeface="Courier New"/>
                        </a:rPr>
                        <a:t>MANUAL.markdown	</a:t>
                      </a:r>
                      <a:r>
                        <a:rPr sz="1100" dirty="0">
                          <a:latin typeface="Courier New"/>
                          <a:cs typeface="Courier New"/>
                        </a:rPr>
                        <a:t>VERSION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767">
                <a:tc>
                  <a:txBody>
                    <a:bodyPr/>
                    <a:lstStyle/>
                    <a:p>
                      <a:pPr marL="31750">
                        <a:lnSpc>
                          <a:spcPts val="1175"/>
                        </a:lnSpc>
                      </a:pPr>
                      <a:r>
                        <a:rPr sz="1100" spc="-5" dirty="0">
                          <a:latin typeface="Courier New"/>
                          <a:cs typeface="Courier New"/>
                        </a:rPr>
                        <a:t>bowtie2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ts val="1175"/>
                        </a:lnSpc>
                      </a:pPr>
                      <a:r>
                        <a:rPr sz="1100" dirty="0">
                          <a:latin typeface="Courier New"/>
                          <a:cs typeface="Courier New"/>
                        </a:rPr>
                        <a:t>bowtie2-align-s-debug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1175"/>
                        </a:lnSpc>
                      </a:pPr>
                      <a:r>
                        <a:rPr sz="1100" dirty="0">
                          <a:latin typeface="Courier New"/>
                          <a:cs typeface="Courier New"/>
                        </a:rPr>
                        <a:t>bowtie2-build-s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1175"/>
                        </a:lnSpc>
                      </a:pPr>
                      <a:r>
                        <a:rPr sz="1100" dirty="0">
                          <a:latin typeface="Courier New"/>
                          <a:cs typeface="Courier New"/>
                        </a:rPr>
                        <a:t>bowtie2-inspect-l-debug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ts val="1175"/>
                        </a:lnSpc>
                      </a:pPr>
                      <a:r>
                        <a:rPr sz="1100" spc="-5" dirty="0">
                          <a:latin typeface="Courier New"/>
                          <a:cs typeface="Courier New"/>
                        </a:rPr>
                        <a:t>example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1175"/>
                        </a:lnSpc>
                      </a:pPr>
                      <a:r>
                        <a:rPr sz="1100" dirty="0">
                          <a:latin typeface="Courier New"/>
                          <a:cs typeface="Courier New"/>
                        </a:rPr>
                        <a:t>NEWS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767">
                <a:tc>
                  <a:txBody>
                    <a:bodyPr/>
                    <a:lstStyle/>
                    <a:p>
                      <a:pPr marL="31750">
                        <a:lnSpc>
                          <a:spcPts val="1175"/>
                        </a:lnSpc>
                      </a:pPr>
                      <a:r>
                        <a:rPr sz="1100" spc="-5" dirty="0">
                          <a:latin typeface="Courier New"/>
                          <a:cs typeface="Courier New"/>
                        </a:rPr>
                        <a:t>bowtie2-align-l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1175"/>
                        </a:lnSpc>
                      </a:pPr>
                      <a:r>
                        <a:rPr sz="1100" spc="-5" dirty="0">
                          <a:latin typeface="Courier New"/>
                          <a:cs typeface="Courier New"/>
                        </a:rPr>
                        <a:t>bowtie2-build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ts val="1175"/>
                        </a:lnSpc>
                      </a:pPr>
                      <a:r>
                        <a:rPr sz="1100" dirty="0">
                          <a:latin typeface="Courier New"/>
                          <a:cs typeface="Courier New"/>
                        </a:rPr>
                        <a:t>bowtie2-build-s-debug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1175"/>
                        </a:lnSpc>
                      </a:pPr>
                      <a:r>
                        <a:rPr sz="1100" dirty="0">
                          <a:latin typeface="Courier New"/>
                          <a:cs typeface="Courier New"/>
                        </a:rPr>
                        <a:t>bowtie2-inspect-s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ts val="1175"/>
                        </a:lnSpc>
                      </a:pPr>
                      <a:r>
                        <a:rPr sz="1100" spc="-5" dirty="0">
                          <a:latin typeface="Courier New"/>
                          <a:cs typeface="Courier New"/>
                        </a:rPr>
                        <a:t>LICENSE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1175"/>
                        </a:lnSpc>
                      </a:pPr>
                      <a:r>
                        <a:rPr sz="1100" dirty="0">
                          <a:latin typeface="Courier New"/>
                          <a:cs typeface="Courier New"/>
                        </a:rPr>
                        <a:t>scripts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234">
                <a:tc>
                  <a:txBody>
                    <a:bodyPr/>
                    <a:lstStyle/>
                    <a:p>
                      <a:pPr marL="31750">
                        <a:lnSpc>
                          <a:spcPts val="1175"/>
                        </a:lnSpc>
                      </a:pPr>
                      <a:r>
                        <a:rPr sz="1100" spc="-5" dirty="0">
                          <a:latin typeface="Courier New"/>
                          <a:cs typeface="Courier New"/>
                        </a:rPr>
                        <a:t>bowtie2-align-l-debug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1175"/>
                        </a:lnSpc>
                      </a:pPr>
                      <a:r>
                        <a:rPr sz="1100" dirty="0">
                          <a:latin typeface="Courier New"/>
                          <a:cs typeface="Courier New"/>
                        </a:rPr>
                        <a:t>bowtie2-build-l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1175"/>
                        </a:lnSpc>
                      </a:pPr>
                      <a:r>
                        <a:rPr sz="1100" spc="-5" dirty="0">
                          <a:latin typeface="Courier New"/>
                          <a:cs typeface="Courier New"/>
                        </a:rPr>
                        <a:t>bowtie2-inspect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ts val="1175"/>
                        </a:lnSpc>
                      </a:pPr>
                      <a:r>
                        <a:rPr sz="1100" dirty="0">
                          <a:latin typeface="Courier New"/>
                          <a:cs typeface="Courier New"/>
                        </a:rPr>
                        <a:t>bowtie2-inspect-s-debug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ts val="1175"/>
                        </a:lnSpc>
                      </a:pPr>
                      <a:r>
                        <a:rPr sz="1100" spc="-5" dirty="0">
                          <a:latin typeface="Courier New"/>
                          <a:cs typeface="Courier New"/>
                        </a:rPr>
                        <a:t>MANUAL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1175"/>
                        </a:lnSpc>
                      </a:pPr>
                      <a:r>
                        <a:rPr sz="1100" dirty="0">
                          <a:latin typeface="Courier New"/>
                          <a:cs typeface="Courier New"/>
                        </a:rPr>
                        <a:t>TUTORIAL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202488" y="5523991"/>
            <a:ext cx="19418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ourier New"/>
                <a:cs typeface="Courier New"/>
              </a:rPr>
              <a:t>#</a:t>
            </a:r>
            <a:r>
              <a:rPr sz="1400" spc="-4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./bowtie2</a:t>
            </a:r>
            <a:r>
              <a:rPr sz="1400" b="1" spc="-5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--help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2488" y="5741923"/>
            <a:ext cx="768667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29259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Courier New"/>
                <a:cs typeface="Courier New"/>
              </a:rPr>
              <a:t>Bowtie</a:t>
            </a:r>
            <a:r>
              <a:rPr sz="1100" spc="3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2</a:t>
            </a:r>
            <a:r>
              <a:rPr sz="1100" spc="15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version</a:t>
            </a:r>
            <a:r>
              <a:rPr sz="1100" spc="3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2.3.4.2</a:t>
            </a:r>
            <a:r>
              <a:rPr sz="1100" spc="3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by</a:t>
            </a:r>
            <a:r>
              <a:rPr sz="1100" spc="2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Ben</a:t>
            </a:r>
            <a:r>
              <a:rPr sz="1100" spc="2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Langmead</a:t>
            </a:r>
            <a:r>
              <a:rPr sz="1100" spc="2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  <a:hlinkClick r:id="rId2"/>
              </a:rPr>
              <a:t>(langmea@cs.jhu.edu,</a:t>
            </a:r>
            <a:r>
              <a:rPr sz="1100" spc="35" dirty="0">
                <a:latin typeface="Courier New"/>
                <a:cs typeface="Courier New"/>
                <a:hlinkClick r:id="rId2"/>
              </a:rPr>
              <a:t> </a:t>
            </a:r>
            <a:r>
              <a:rPr sz="1100" spc="-5" dirty="0">
                <a:latin typeface="Courier New"/>
                <a:cs typeface="Courier New"/>
                <a:hlinkClick r:id="rId3"/>
              </a:rPr>
              <a:t>www.cs.jhu.edu/~langmea) </a:t>
            </a:r>
            <a:r>
              <a:rPr sz="1100" spc="-645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Usage:</a:t>
            </a:r>
            <a:endParaRPr sz="1100">
              <a:latin typeface="Courier New"/>
              <a:cs typeface="Courier New"/>
            </a:endParaRPr>
          </a:p>
          <a:p>
            <a:pPr marL="180340">
              <a:lnSpc>
                <a:spcPct val="100000"/>
              </a:lnSpc>
            </a:pPr>
            <a:r>
              <a:rPr sz="1100" spc="-5" dirty="0">
                <a:latin typeface="Courier New"/>
                <a:cs typeface="Courier New"/>
              </a:rPr>
              <a:t>bowtie2 </a:t>
            </a:r>
            <a:r>
              <a:rPr sz="1100" dirty="0">
                <a:latin typeface="Courier New"/>
                <a:cs typeface="Courier New"/>
              </a:rPr>
              <a:t>[options]* </a:t>
            </a:r>
            <a:r>
              <a:rPr sz="1100" spc="-5" dirty="0">
                <a:latin typeface="Courier New"/>
                <a:cs typeface="Courier New"/>
              </a:rPr>
              <a:t>-x</a:t>
            </a:r>
            <a:r>
              <a:rPr sz="1100" dirty="0">
                <a:latin typeface="Courier New"/>
                <a:cs typeface="Courier New"/>
              </a:rPr>
              <a:t> &lt;bt2-idx&gt;</a:t>
            </a:r>
            <a:r>
              <a:rPr sz="1100" spc="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{-1 </a:t>
            </a:r>
            <a:r>
              <a:rPr sz="1100" spc="-5" dirty="0">
                <a:latin typeface="Courier New"/>
                <a:cs typeface="Courier New"/>
              </a:rPr>
              <a:t>&lt;m1&gt;</a:t>
            </a:r>
            <a:r>
              <a:rPr sz="1100" spc="1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-2 </a:t>
            </a:r>
            <a:r>
              <a:rPr sz="1100" dirty="0">
                <a:latin typeface="Courier New"/>
                <a:cs typeface="Courier New"/>
              </a:rPr>
              <a:t>&lt;m2&gt; |</a:t>
            </a:r>
            <a:r>
              <a:rPr sz="1100" spc="1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-U</a:t>
            </a:r>
            <a:r>
              <a:rPr sz="1100" spc="-5" dirty="0">
                <a:latin typeface="Courier New"/>
                <a:cs typeface="Courier New"/>
              </a:rPr>
              <a:t> &lt;r&gt;</a:t>
            </a:r>
            <a:r>
              <a:rPr sz="1100" dirty="0">
                <a:latin typeface="Courier New"/>
                <a:cs typeface="Courier New"/>
              </a:rPr>
              <a:t> |</a:t>
            </a:r>
            <a:r>
              <a:rPr sz="1100" spc="1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--interleaved</a:t>
            </a:r>
            <a:r>
              <a:rPr sz="1100" spc="-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&lt;i&gt;} </a:t>
            </a:r>
            <a:r>
              <a:rPr sz="1100" spc="-5" dirty="0">
                <a:latin typeface="Courier New"/>
                <a:cs typeface="Courier New"/>
              </a:rPr>
              <a:t>[-S</a:t>
            </a:r>
            <a:r>
              <a:rPr sz="1100" spc="1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&lt;sam&gt;]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2488" y="6408216"/>
            <a:ext cx="69418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ourier New"/>
                <a:cs typeface="Courier New"/>
              </a:rPr>
              <a:t>#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ln -s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/opt/bowtie2-2.3.4.2-linux-x86_64/bowtie2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/usr/local/bin/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43355" y="1594103"/>
            <a:ext cx="4276725" cy="309880"/>
          </a:xfrm>
          <a:prstGeom prst="rect">
            <a:avLst/>
          </a:prstGeom>
          <a:solidFill>
            <a:srgbClr val="6FAC46"/>
          </a:solidFill>
          <a:ln w="12192">
            <a:solidFill>
              <a:srgbClr val="507D31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290"/>
              </a:spcBef>
            </a:pP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need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be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root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as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we're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installing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outside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our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home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76400" y="2092451"/>
            <a:ext cx="3171825" cy="309880"/>
          </a:xfrm>
          <a:prstGeom prst="rect">
            <a:avLst/>
          </a:prstGeom>
          <a:solidFill>
            <a:srgbClr val="6FAC46"/>
          </a:solidFill>
          <a:ln w="12192">
            <a:solidFill>
              <a:srgbClr val="507D31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149860">
              <a:lnSpc>
                <a:spcPct val="100000"/>
              </a:lnSpc>
              <a:spcBef>
                <a:spcPts val="290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It's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self-contained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app,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so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goes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/opt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00655" y="5445252"/>
            <a:ext cx="4514215" cy="309880"/>
          </a:xfrm>
          <a:prstGeom prst="rect">
            <a:avLst/>
          </a:prstGeom>
          <a:solidFill>
            <a:srgbClr val="6FAC46"/>
          </a:solidFill>
          <a:ln w="12192">
            <a:solidFill>
              <a:srgbClr val="507D31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295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It's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not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FFFFFF"/>
                </a:solidFill>
                <a:latin typeface="Calibri"/>
                <a:cs typeface="Calibri"/>
              </a:rPr>
              <a:t>PATH,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so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need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use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./bowtie2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96911" y="6283452"/>
            <a:ext cx="3933825" cy="309880"/>
          </a:xfrm>
          <a:prstGeom prst="rect">
            <a:avLst/>
          </a:prstGeom>
          <a:solidFill>
            <a:srgbClr val="6FAC46"/>
          </a:solidFill>
          <a:ln w="12192">
            <a:solidFill>
              <a:srgbClr val="507D31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136525">
              <a:lnSpc>
                <a:spcPct val="100000"/>
              </a:lnSpc>
              <a:spcBef>
                <a:spcPts val="295"/>
              </a:spcBef>
            </a:pP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link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executable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directory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60" dirty="0">
                <a:solidFill>
                  <a:srgbClr val="FFFFFF"/>
                </a:solidFill>
                <a:latin typeface="Calibri"/>
                <a:cs typeface="Calibri"/>
              </a:rPr>
              <a:t>PATH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19323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" dirty="0"/>
              <a:t>Libraries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59661"/>
            <a:ext cx="10118725" cy="40944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latin typeface="Calibri"/>
                <a:cs typeface="Calibri"/>
              </a:rPr>
              <a:t>Most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binary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applications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make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use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0" dirty="0">
                <a:latin typeface="Calibri"/>
                <a:cs typeface="Calibri"/>
              </a:rPr>
              <a:t> dynamic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linking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3800">
              <a:latin typeface="Calibri"/>
              <a:cs typeface="Calibri"/>
            </a:endParaRPr>
          </a:p>
          <a:p>
            <a:pPr marL="241300" marR="5080" indent="-229235">
              <a:lnSpc>
                <a:spcPts val="2690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Some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functionality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not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application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but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taken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from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'library'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files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ts val="2800"/>
              </a:lnSpc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Come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operating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system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ts val="2845"/>
              </a:lnSpc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Distributed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application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3250">
              <a:latin typeface="Calibri"/>
              <a:cs typeface="Calibri"/>
            </a:endParaRPr>
          </a:p>
          <a:p>
            <a:pPr marL="241300" indent="-229235">
              <a:lnSpc>
                <a:spcPts val="3325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latin typeface="Calibri"/>
                <a:cs typeface="Calibri"/>
              </a:rPr>
              <a:t>Libraries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allow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for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ts val="2810"/>
              </a:lnSpc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Updating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without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rebuilding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application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ts val="2845"/>
              </a:lnSpc>
              <a:buFont typeface="Arial MT"/>
              <a:buChar char="•"/>
              <a:tabLst>
                <a:tab pos="699135" algn="l"/>
              </a:tabLst>
            </a:pPr>
            <a:r>
              <a:rPr sz="2400" spc="-15" dirty="0">
                <a:latin typeface="Calibri"/>
                <a:cs typeface="Calibri"/>
              </a:rPr>
              <a:t>Removal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duplicate </a:t>
            </a:r>
            <a:r>
              <a:rPr sz="2400" spc="-10" dirty="0">
                <a:latin typeface="Calibri"/>
                <a:cs typeface="Calibri"/>
              </a:rPr>
              <a:t>code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66446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Checking</a:t>
            </a:r>
            <a:r>
              <a:rPr sz="4400" spc="-20" dirty="0"/>
              <a:t> </a:t>
            </a:r>
            <a:r>
              <a:rPr sz="4400" spc="-5" dirty="0"/>
              <a:t>library</a:t>
            </a:r>
            <a:r>
              <a:rPr sz="4400" spc="-40" dirty="0"/>
              <a:t> </a:t>
            </a:r>
            <a:r>
              <a:rPr sz="4400" spc="-10" dirty="0"/>
              <a:t>compatibility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56565"/>
            <a:ext cx="10338435" cy="42113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latin typeface="Calibri"/>
                <a:cs typeface="Calibri"/>
              </a:rPr>
              <a:t>Most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binaries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are</a:t>
            </a:r>
            <a:r>
              <a:rPr sz="2800" spc="-10" dirty="0">
                <a:latin typeface="Calibri"/>
                <a:cs typeface="Calibri"/>
              </a:rPr>
              <a:t> dynamically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linked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4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Additional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functionality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pulled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from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system </a:t>
            </a:r>
            <a:r>
              <a:rPr sz="2400" spc="-5" dirty="0">
                <a:latin typeface="Calibri"/>
                <a:cs typeface="Calibri"/>
              </a:rPr>
              <a:t>libraries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at</a:t>
            </a:r>
            <a:r>
              <a:rPr sz="2400" spc="-5" dirty="0">
                <a:latin typeface="Calibri"/>
                <a:cs typeface="Calibri"/>
              </a:rPr>
              <a:t> runtime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3350">
              <a:latin typeface="Calibri"/>
              <a:cs typeface="Calibri"/>
            </a:endParaRPr>
          </a:p>
          <a:p>
            <a:pPr marL="241300" marR="5080" indent="-229235">
              <a:lnSpc>
                <a:spcPts val="3030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Calibri"/>
                <a:cs typeface="Calibri"/>
              </a:rPr>
              <a:t>If </a:t>
            </a:r>
            <a:r>
              <a:rPr sz="2800" spc="-10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libraries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are</a:t>
            </a:r>
            <a:r>
              <a:rPr sz="2800" spc="-10" dirty="0">
                <a:latin typeface="Calibri"/>
                <a:cs typeface="Calibri"/>
              </a:rPr>
              <a:t> missing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/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wrong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versions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application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won’t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work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3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latin typeface="Calibri"/>
                <a:cs typeface="Calibri"/>
              </a:rPr>
              <a:t>Installing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missing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libraries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will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usually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fix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things.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3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70" dirty="0">
                <a:latin typeface="Calibri"/>
                <a:cs typeface="Calibri"/>
              </a:rPr>
              <a:t>You</a:t>
            </a:r>
            <a:r>
              <a:rPr sz="2800" spc="-10" dirty="0">
                <a:latin typeface="Calibri"/>
                <a:cs typeface="Calibri"/>
              </a:rPr>
              <a:t> can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see the </a:t>
            </a:r>
            <a:r>
              <a:rPr sz="2800" spc="-15" dirty="0">
                <a:latin typeface="Calibri"/>
                <a:cs typeface="Calibri"/>
              </a:rPr>
              <a:t>requirements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with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ldd</a:t>
            </a:r>
            <a:endParaRPr sz="2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47669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" dirty="0"/>
              <a:t>Example</a:t>
            </a:r>
            <a:r>
              <a:rPr sz="4400" spc="-25" dirty="0"/>
              <a:t> </a:t>
            </a:r>
            <a:r>
              <a:rPr sz="4400" spc="-10" dirty="0"/>
              <a:t>of</a:t>
            </a:r>
            <a:r>
              <a:rPr sz="4400" spc="-50" dirty="0"/>
              <a:t> </a:t>
            </a:r>
            <a:r>
              <a:rPr sz="4400" dirty="0"/>
              <a:t>ldd</a:t>
            </a:r>
            <a:r>
              <a:rPr sz="4400" spc="-25" dirty="0"/>
              <a:t> </a:t>
            </a:r>
            <a:r>
              <a:rPr sz="4400" spc="-5" dirty="0"/>
              <a:t>usage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53313" y="2016379"/>
            <a:ext cx="10346690" cy="3654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ourier New"/>
                <a:cs typeface="Courier New"/>
              </a:rPr>
              <a:t>$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ldd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`which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ssh`</a:t>
            </a:r>
            <a:endParaRPr sz="1400">
              <a:latin typeface="Courier New"/>
              <a:cs typeface="Courier New"/>
            </a:endParaRPr>
          </a:p>
          <a:p>
            <a:pPr marL="864869">
              <a:lnSpc>
                <a:spcPct val="100000"/>
              </a:lnSpc>
            </a:pPr>
            <a:r>
              <a:rPr sz="1400" spc="-10" dirty="0">
                <a:latin typeface="Courier New"/>
                <a:cs typeface="Courier New"/>
              </a:rPr>
              <a:t>linux-vdso.so.1</a:t>
            </a:r>
            <a:r>
              <a:rPr sz="1400" spc="2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(0x00007ffef7598000)</a:t>
            </a:r>
            <a:endParaRPr sz="1400">
              <a:latin typeface="Courier New"/>
              <a:cs typeface="Courier New"/>
            </a:endParaRPr>
          </a:p>
          <a:p>
            <a:pPr marL="864869" marR="21717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libselinux.so.1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=&gt;</a:t>
            </a:r>
            <a:r>
              <a:rPr sz="1400" spc="1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/lib/x86_64-linux-gnu/libselinux.so.1</a:t>
            </a:r>
            <a:r>
              <a:rPr sz="1400" spc="1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(0x00007f68e7899000) </a:t>
            </a:r>
            <a:r>
              <a:rPr sz="1400" spc="-5" dirty="0">
                <a:latin typeface="Courier New"/>
                <a:cs typeface="Courier New"/>
              </a:rPr>
              <a:t> libcrypto.so.1.0.0 </a:t>
            </a:r>
            <a:r>
              <a:rPr sz="1400" spc="-10" dirty="0">
                <a:latin typeface="Courier New"/>
                <a:cs typeface="Courier New"/>
              </a:rPr>
              <a:t>=&gt; </a:t>
            </a:r>
            <a:r>
              <a:rPr sz="1400" spc="-5" dirty="0">
                <a:latin typeface="Courier New"/>
                <a:cs typeface="Courier New"/>
              </a:rPr>
              <a:t>/usr/lib/x86_64-linux-gnu/libcrypto.so.1.0.0 (0x00007f68e7456000) </a:t>
            </a:r>
            <a:r>
              <a:rPr sz="1400" spc="-8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libdl.so.2 =&gt;</a:t>
            </a:r>
            <a:r>
              <a:rPr sz="1400" spc="-10" dirty="0">
                <a:latin typeface="Courier New"/>
                <a:cs typeface="Courier New"/>
              </a:rPr>
              <a:t> /lib/x86_64-linux-gnu/libdl.so.2</a:t>
            </a:r>
            <a:r>
              <a:rPr sz="1400" spc="-5" dirty="0">
                <a:latin typeface="Courier New"/>
                <a:cs typeface="Courier New"/>
              </a:rPr>
              <a:t> (0x00007f68e7252000)</a:t>
            </a:r>
            <a:endParaRPr sz="1400">
              <a:latin typeface="Courier New"/>
              <a:cs typeface="Courier New"/>
            </a:endParaRPr>
          </a:p>
          <a:p>
            <a:pPr marL="864869" marR="149479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libz.so.1 =&gt; /lib/x86_64-linux-gnu/libz.so.1 (0x00007f68e7035000) 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libresolv.so.2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=&gt; /lib/x86_64-linux-gnu/libresolv.so.2</a:t>
            </a:r>
            <a:r>
              <a:rPr sz="1400" spc="-10" dirty="0">
                <a:latin typeface="Courier New"/>
                <a:cs typeface="Courier New"/>
              </a:rPr>
              <a:t> (0x00007f68e6e1a000)</a:t>
            </a:r>
            <a:endParaRPr sz="1400">
              <a:latin typeface="Courier New"/>
              <a:cs typeface="Courier New"/>
            </a:endParaRPr>
          </a:p>
          <a:p>
            <a:pPr marL="864869">
              <a:lnSpc>
                <a:spcPct val="100000"/>
              </a:lnSpc>
            </a:pPr>
            <a:r>
              <a:rPr sz="1400" spc="-10" dirty="0">
                <a:latin typeface="Courier New"/>
                <a:cs typeface="Courier New"/>
              </a:rPr>
              <a:t>libgssapi_krb5.so.2</a:t>
            </a:r>
            <a:r>
              <a:rPr sz="1400" spc="5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=&gt;</a:t>
            </a:r>
            <a:r>
              <a:rPr sz="1400" spc="7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/usr/lib/x86_64-linux-gnu/libgssapi_krb5.so.2</a:t>
            </a:r>
            <a:r>
              <a:rPr sz="1400" spc="5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(0x00007f68e6bcf000)</a:t>
            </a:r>
            <a:endParaRPr sz="1400">
              <a:latin typeface="Courier New"/>
              <a:cs typeface="Courier New"/>
            </a:endParaRPr>
          </a:p>
          <a:p>
            <a:pPr marL="864869" marR="1919605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libc.so.6 =&gt; /lib/x86_64-linux-gnu/libc.so.6 (0x00007f68e67de000) 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libpcre.so.3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=&gt;</a:t>
            </a:r>
            <a:r>
              <a:rPr sz="1400" spc="2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/lib/x86_64-linux-gnu/libpcre.so.3</a:t>
            </a:r>
            <a:r>
              <a:rPr sz="1400" spc="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(0x00007f68e656c000)</a:t>
            </a:r>
            <a:endParaRPr sz="1400">
              <a:latin typeface="Courier New"/>
              <a:cs typeface="Courier New"/>
            </a:endParaRPr>
          </a:p>
          <a:p>
            <a:pPr marL="864869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Courier New"/>
                <a:cs typeface="Courier New"/>
              </a:rPr>
              <a:t>/lib64/ld-linux-x86-64.so.2</a:t>
            </a:r>
            <a:r>
              <a:rPr sz="1400" spc="-7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(0x00007f68e7d77000)</a:t>
            </a:r>
            <a:endParaRPr sz="1400">
              <a:latin typeface="Courier New"/>
              <a:cs typeface="Courier New"/>
            </a:endParaRPr>
          </a:p>
          <a:p>
            <a:pPr marL="864869" marR="508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libkrb5.so.3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=&gt;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/usr/lib/x86_64-linux-gnu/libkrb5.so.3</a:t>
            </a:r>
            <a:r>
              <a:rPr sz="1400" spc="-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(0x00007f68e6296000) </a:t>
            </a:r>
            <a:r>
              <a:rPr sz="1400" spc="-5" dirty="0">
                <a:latin typeface="Courier New"/>
                <a:cs typeface="Courier New"/>
              </a:rPr>
              <a:t> libk5crypto.so.3 =&gt; /usr/lib/x86_64-linux-gnu/libk5crypto.so.3 (0x00007f68e6064000) 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libcom_err.so.2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=&gt;</a:t>
            </a:r>
            <a:r>
              <a:rPr sz="1400" spc="1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/lib/x86_64-linux-gnu/libcom_err.so.2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(0x00007f68e5e60000) </a:t>
            </a:r>
            <a:r>
              <a:rPr sz="1400" spc="-5" dirty="0">
                <a:latin typeface="Courier New"/>
                <a:cs typeface="Courier New"/>
              </a:rPr>
              <a:t> libkrb5support.so.0 =&gt; /usr/lib/x86_64-linux-gnu/libkrb5support.so.0 </a:t>
            </a:r>
            <a:r>
              <a:rPr sz="1400" spc="-10" dirty="0">
                <a:latin typeface="Courier New"/>
                <a:cs typeface="Courier New"/>
              </a:rPr>
              <a:t>(0x00007f68e5c55000) </a:t>
            </a:r>
            <a:r>
              <a:rPr sz="1400" spc="-8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libpthread.so.0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=&gt;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/lib/x86_64-linux-gnu/libpthread.so.0</a:t>
            </a:r>
            <a:r>
              <a:rPr sz="1400" spc="1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(0x00007f68e5a36000) </a:t>
            </a:r>
            <a:r>
              <a:rPr sz="1400" spc="-5" dirty="0">
                <a:latin typeface="Courier New"/>
                <a:cs typeface="Courier New"/>
              </a:rPr>
              <a:t> libkeyutils.so.1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=&gt;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/lib/x86_64-linux-gnu/libkeyutils.so.1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(0x00007f68e5832000)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43078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Library</a:t>
            </a:r>
            <a:r>
              <a:rPr sz="4400" spc="-80" dirty="0"/>
              <a:t> </a:t>
            </a:r>
            <a:r>
              <a:rPr sz="4400" spc="-10" dirty="0"/>
              <a:t>search</a:t>
            </a:r>
            <a:r>
              <a:rPr sz="4400" spc="-40" dirty="0"/>
              <a:t> </a:t>
            </a:r>
            <a:r>
              <a:rPr sz="4400" spc="-10" dirty="0"/>
              <a:t>path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56565"/>
            <a:ext cx="10509885" cy="370840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latin typeface="Calibri"/>
                <a:cs typeface="Calibri"/>
              </a:rPr>
              <a:t>Libraries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are</a:t>
            </a:r>
            <a:r>
              <a:rPr sz="2800" spc="-10" dirty="0">
                <a:latin typeface="Calibri"/>
                <a:cs typeface="Calibri"/>
              </a:rPr>
              <a:t> identified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using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search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path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4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Some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hard-coded components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19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Some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components </a:t>
            </a:r>
            <a:r>
              <a:rPr sz="2400" dirty="0">
                <a:latin typeface="Calibri"/>
                <a:cs typeface="Calibri"/>
              </a:rPr>
              <a:t>added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by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application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00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Some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components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can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 </a:t>
            </a:r>
            <a:r>
              <a:rPr sz="2400" spc="-15" dirty="0">
                <a:latin typeface="Calibri"/>
                <a:cs typeface="Calibri"/>
              </a:rPr>
              <a:t>configured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by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user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3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30" dirty="0">
                <a:latin typeface="Calibri"/>
                <a:cs typeface="Calibri"/>
              </a:rPr>
              <a:t>System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library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directories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</a:t>
            </a:r>
            <a:r>
              <a:rPr sz="2800" spc="-5" dirty="0">
                <a:latin typeface="Courier New"/>
                <a:cs typeface="Courier New"/>
              </a:rPr>
              <a:t>/lib</a:t>
            </a:r>
            <a:r>
              <a:rPr sz="2800" spc="-20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/usr/lib</a:t>
            </a:r>
            <a:r>
              <a:rPr sz="2800" spc="-5" dirty="0"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9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Application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library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directories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(usually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relative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application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itself)</a:t>
            </a:r>
            <a:endParaRPr sz="2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3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Calibri"/>
                <a:cs typeface="Calibri"/>
              </a:rPr>
              <a:t>User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components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(via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LD_LIBRARY_PATH</a:t>
            </a:r>
            <a:r>
              <a:rPr sz="2800" spc="-1050" dirty="0">
                <a:latin typeface="Courier New"/>
                <a:cs typeface="Courier New"/>
              </a:rPr>
              <a:t> </a:t>
            </a:r>
            <a:r>
              <a:rPr sz="2800" spc="-20" dirty="0">
                <a:latin typeface="Calibri"/>
                <a:cs typeface="Calibri"/>
              </a:rPr>
              <a:t>environment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variable)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43078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Library</a:t>
            </a:r>
            <a:r>
              <a:rPr sz="4400" spc="-80" dirty="0"/>
              <a:t> </a:t>
            </a:r>
            <a:r>
              <a:rPr sz="4400" spc="-10" dirty="0"/>
              <a:t>search</a:t>
            </a:r>
            <a:r>
              <a:rPr sz="4400" spc="-40" dirty="0"/>
              <a:t> </a:t>
            </a:r>
            <a:r>
              <a:rPr sz="4400" spc="-10" dirty="0"/>
              <a:t>path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1100429" y="2291588"/>
            <a:ext cx="9852660" cy="2494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urier New"/>
                <a:cs typeface="Courier New"/>
              </a:rPr>
              <a:t>$</a:t>
            </a:r>
            <a:r>
              <a:rPr sz="1800" spc="-4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ldd</a:t>
            </a:r>
            <a:r>
              <a:rPr sz="1800" spc="-4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jellyfish</a:t>
            </a:r>
            <a:endParaRPr sz="1800">
              <a:latin typeface="Courier New"/>
              <a:cs typeface="Courier New"/>
            </a:endParaRPr>
          </a:p>
          <a:p>
            <a:pPr marL="1105535">
              <a:lnSpc>
                <a:spcPct val="100000"/>
              </a:lnSpc>
              <a:tabLst>
                <a:tab pos="3834129" algn="l"/>
              </a:tabLst>
            </a:pPr>
            <a:r>
              <a:rPr sz="1800" spc="-10" dirty="0">
                <a:latin typeface="Courier New"/>
                <a:cs typeface="Courier New"/>
              </a:rPr>
              <a:t>Linux-vdso.so.1</a:t>
            </a:r>
            <a:r>
              <a:rPr sz="1800" spc="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=&gt;	(0x00007ffd4a352000)</a:t>
            </a:r>
            <a:endParaRPr sz="1800">
              <a:latin typeface="Courier New"/>
              <a:cs typeface="Courier New"/>
            </a:endParaRPr>
          </a:p>
          <a:p>
            <a:pPr marL="1105535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libpthread.so.0</a:t>
            </a:r>
            <a:r>
              <a:rPr sz="1800" spc="-2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=&gt;</a:t>
            </a:r>
            <a:r>
              <a:rPr sz="1800" spc="-3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/lib64/libpthread.so.0</a:t>
            </a:r>
            <a:r>
              <a:rPr sz="1800" spc="-2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(0x000000376b400000)</a:t>
            </a:r>
            <a:endParaRPr sz="1800">
              <a:latin typeface="Courier New"/>
              <a:cs typeface="Courier New"/>
            </a:endParaRPr>
          </a:p>
          <a:p>
            <a:pPr marL="1105535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libjellyfish-2.0.so.2</a:t>
            </a:r>
            <a:r>
              <a:rPr sz="1800" spc="-3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=&gt;</a:t>
            </a:r>
            <a:r>
              <a:rPr sz="1800" spc="-40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not</a:t>
            </a:r>
            <a:r>
              <a:rPr sz="1800" b="1" spc="-30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found</a:t>
            </a:r>
            <a:endParaRPr sz="1800">
              <a:latin typeface="Courier New"/>
              <a:cs typeface="Courier New"/>
            </a:endParaRPr>
          </a:p>
          <a:p>
            <a:pPr marL="1105535" marR="5080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libstdc++.so.6 </a:t>
            </a:r>
            <a:r>
              <a:rPr sz="1800" spc="-5" dirty="0">
                <a:latin typeface="Courier New"/>
                <a:cs typeface="Courier New"/>
              </a:rPr>
              <a:t>=&gt; </a:t>
            </a:r>
            <a:r>
              <a:rPr sz="1800" spc="-10" dirty="0">
                <a:latin typeface="Courier New"/>
                <a:cs typeface="Courier New"/>
              </a:rPr>
              <a:t>/usr/lib64/libstdc++.so.6 (0x0000003770400000) </a:t>
            </a:r>
            <a:r>
              <a:rPr sz="1800" spc="-107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libm.so.6</a:t>
            </a:r>
            <a:r>
              <a:rPr sz="1800" spc="-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=&gt;</a:t>
            </a:r>
            <a:r>
              <a:rPr sz="1800" spc="106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/lib64/libm.so.6</a:t>
            </a:r>
            <a:r>
              <a:rPr sz="1800" spc="106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(0x000000376ac00000) </a:t>
            </a:r>
            <a:r>
              <a:rPr sz="1800" spc="-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libgcc_s.so.1 </a:t>
            </a:r>
            <a:r>
              <a:rPr sz="1800" spc="-5" dirty="0">
                <a:latin typeface="Courier New"/>
                <a:cs typeface="Courier New"/>
              </a:rPr>
              <a:t>=&gt; </a:t>
            </a:r>
            <a:r>
              <a:rPr sz="1800" spc="-10" dirty="0">
                <a:latin typeface="Courier New"/>
                <a:cs typeface="Courier New"/>
              </a:rPr>
              <a:t>/lib64/libgcc_s.so.1 (0x000000376f000000) </a:t>
            </a:r>
            <a:r>
              <a:rPr sz="1800" spc="-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libc.so.6 =&gt;</a:t>
            </a:r>
            <a:r>
              <a:rPr sz="1800" spc="-2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/lib64/libc.so.6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(0x000000376a800000)</a:t>
            </a:r>
            <a:endParaRPr sz="1800">
              <a:latin typeface="Courier New"/>
              <a:cs typeface="Courier New"/>
            </a:endParaRPr>
          </a:p>
          <a:p>
            <a:pPr marL="1105535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/lib64/ld-Linux-x86-64.so.2</a:t>
            </a:r>
            <a:r>
              <a:rPr sz="1800" spc="-3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(0x000000376a400000)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768" y="2492003"/>
            <a:ext cx="9385844" cy="908698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5804" b="1" spc="-12" dirty="0">
                <a:solidFill>
                  <a:srgbClr val="FF0000"/>
                </a:solidFill>
                <a:latin typeface="Arial"/>
                <a:cs typeface="Arial"/>
              </a:rPr>
              <a:t>File</a:t>
            </a:r>
            <a:r>
              <a:rPr sz="5804" b="1" spc="-42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5804" b="1" spc="-12" dirty="0">
                <a:solidFill>
                  <a:srgbClr val="FF0000"/>
                </a:solidFill>
                <a:latin typeface="Arial"/>
                <a:cs typeface="Arial"/>
              </a:rPr>
              <a:t>systems</a:t>
            </a:r>
            <a:r>
              <a:rPr sz="5804" b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5804" b="1" spc="-12" dirty="0">
                <a:solidFill>
                  <a:srgbClr val="FF0000"/>
                </a:solidFill>
                <a:latin typeface="Arial"/>
                <a:cs typeface="Arial"/>
              </a:rPr>
              <a:t>and</a:t>
            </a:r>
            <a:r>
              <a:rPr sz="5804" b="1" spc="-36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5804" b="1" spc="-6" dirty="0">
                <a:solidFill>
                  <a:srgbClr val="FF0000"/>
                </a:solidFill>
                <a:latin typeface="Arial"/>
                <a:cs typeface="Arial"/>
              </a:rPr>
              <a:t>file</a:t>
            </a:r>
            <a:r>
              <a:rPr sz="5804" b="1" spc="-36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5804" b="1" spc="-12" dirty="0">
                <a:solidFill>
                  <a:srgbClr val="FF0000"/>
                </a:solidFill>
                <a:latin typeface="Arial"/>
                <a:cs typeface="Arial"/>
              </a:rPr>
              <a:t>paths</a:t>
            </a:r>
            <a:endParaRPr sz="580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44329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" dirty="0"/>
              <a:t>Installing</a:t>
            </a:r>
            <a:r>
              <a:rPr sz="4400" spc="-45" dirty="0"/>
              <a:t> </a:t>
            </a:r>
            <a:r>
              <a:rPr sz="4400" spc="-5" dirty="0"/>
              <a:t>script</a:t>
            </a:r>
            <a:r>
              <a:rPr sz="4400" spc="-25" dirty="0"/>
              <a:t> </a:t>
            </a:r>
            <a:r>
              <a:rPr sz="4400" dirty="0"/>
              <a:t>files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93189"/>
            <a:ext cx="10259695" cy="326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Calibri"/>
                <a:cs typeface="Calibri"/>
              </a:rPr>
              <a:t>Some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software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written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cross-platform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scripts.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4100">
              <a:latin typeface="Calibri"/>
              <a:cs typeface="Calibri"/>
            </a:endParaRPr>
          </a:p>
          <a:p>
            <a:pPr marL="241300" marR="5080" indent="-229235">
              <a:lnSpc>
                <a:spcPct val="90000"/>
              </a:lnSpc>
              <a:spcBef>
                <a:spcPts val="5"/>
              </a:spcBef>
              <a:buFont typeface="Arial MT"/>
              <a:buChar char="•"/>
              <a:tabLst>
                <a:tab pos="241935" algn="l"/>
                <a:tab pos="1376045" algn="l"/>
              </a:tabLst>
            </a:pPr>
            <a:r>
              <a:rPr sz="2800" spc="-10" dirty="0">
                <a:latin typeface="Calibri"/>
                <a:cs typeface="Calibri"/>
              </a:rPr>
              <a:t>These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distributed</a:t>
            </a:r>
            <a:r>
              <a:rPr sz="2800" spc="6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source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code,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but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do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not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need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compiled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run.	</a:t>
            </a:r>
            <a:r>
              <a:rPr sz="2800" spc="-10" dirty="0">
                <a:latin typeface="Calibri"/>
                <a:cs typeface="Calibri"/>
              </a:rPr>
              <a:t>They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are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written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interpreted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languages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such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perl, </a:t>
            </a:r>
            <a:r>
              <a:rPr sz="2800" spc="-5" dirty="0">
                <a:latin typeface="Calibri"/>
                <a:cs typeface="Calibri"/>
              </a:rPr>
              <a:t> python,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ruby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etc.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 MT"/>
              <a:buChar char="•"/>
            </a:pPr>
            <a:endParaRPr sz="3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latin typeface="Calibri"/>
                <a:cs typeface="Calibri"/>
              </a:rPr>
              <a:t>Installation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similar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that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binary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executables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69589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Script</a:t>
            </a:r>
            <a:r>
              <a:rPr sz="4400" spc="-15" dirty="0"/>
              <a:t> install</a:t>
            </a:r>
            <a:r>
              <a:rPr sz="4400" spc="-10" dirty="0"/>
              <a:t> </a:t>
            </a:r>
            <a:r>
              <a:rPr sz="4400" spc="-20" dirty="0"/>
              <a:t>example</a:t>
            </a:r>
            <a:r>
              <a:rPr sz="4400" spc="-65" dirty="0"/>
              <a:t> </a:t>
            </a:r>
            <a:r>
              <a:rPr sz="4400" dirty="0"/>
              <a:t>-</a:t>
            </a:r>
            <a:r>
              <a:rPr sz="4400" spc="-5" dirty="0"/>
              <a:t> </a:t>
            </a:r>
            <a:r>
              <a:rPr sz="4400" dirty="0"/>
              <a:t>bismark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45693" y="1541145"/>
            <a:ext cx="10344785" cy="49345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ourier New"/>
                <a:cs typeface="Courier New"/>
              </a:rPr>
              <a:t>$</a:t>
            </a:r>
            <a:r>
              <a:rPr sz="1400" spc="-4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sudo</a:t>
            </a:r>
            <a:r>
              <a:rPr sz="1400" b="1" spc="-5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su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Courier New"/>
                <a:cs typeface="Courier New"/>
              </a:rPr>
              <a:t>#</a:t>
            </a:r>
            <a:r>
              <a:rPr sz="1400" spc="-4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cd</a:t>
            </a:r>
            <a:r>
              <a:rPr sz="1400" b="1" spc="-4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/opt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Courier New"/>
                <a:cs typeface="Courier New"/>
              </a:rPr>
              <a:t>#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wget</a:t>
            </a:r>
            <a:r>
              <a:rPr sz="1400" b="1" spc="-5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  <a:hlinkClick r:id="rId2"/>
              </a:rPr>
              <a:t>http://www.bioinformatics.babraham.ac.uk/projects/bismark/bismark_v0.20.0.tar.gz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Courier New"/>
                <a:cs typeface="Courier New"/>
              </a:rPr>
              <a:t>2018-09-12 14:49:19</a:t>
            </a:r>
            <a:r>
              <a:rPr sz="1400" spc="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(60.6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MB/s)</a:t>
            </a:r>
            <a:r>
              <a:rPr sz="1400" spc="1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-</a:t>
            </a:r>
            <a:r>
              <a:rPr sz="1400" spc="1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‘bismark_v0.20.0.tar.gz’</a:t>
            </a:r>
            <a:r>
              <a:rPr sz="1400" spc="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saved</a:t>
            </a:r>
            <a:r>
              <a:rPr sz="1400" spc="1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[1411124/1411124]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Courier New"/>
              <a:cs typeface="Courier New"/>
            </a:endParaRPr>
          </a:p>
          <a:p>
            <a:pPr marL="12700" marR="6704965">
              <a:lnSpc>
                <a:spcPct val="100000"/>
              </a:lnSpc>
            </a:pPr>
            <a:r>
              <a:rPr sz="1400" dirty="0">
                <a:latin typeface="Courier New"/>
                <a:cs typeface="Courier New"/>
              </a:rPr>
              <a:t>#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tar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-xzvf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bismark_v0.20.0.tar.gz </a:t>
            </a:r>
            <a:r>
              <a:rPr sz="1400" spc="-82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Bismark_v0.20.0/ </a:t>
            </a:r>
            <a:r>
              <a:rPr sz="1400" spc="-5" dirty="0">
                <a:latin typeface="Courier New"/>
                <a:cs typeface="Courier New"/>
              </a:rPr>
              <a:t> Bismark_v0.20.0/bismark 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Bismark_v0.20.0/coverage2cytosine 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Bismark_v0.20.0/bismark2report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Courier New"/>
                <a:cs typeface="Courier New"/>
              </a:rPr>
              <a:t>#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cd</a:t>
            </a:r>
            <a:r>
              <a:rPr sz="1400" b="1" spc="-3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Bismark_v0.20.0/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Courier New"/>
                <a:cs typeface="Courier New"/>
              </a:rPr>
              <a:t>#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./bismark</a:t>
            </a:r>
            <a:r>
              <a:rPr sz="1400" b="1" spc="-5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--help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DESCRIPTION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50">
              <a:latin typeface="Courier New"/>
              <a:cs typeface="Courier New"/>
            </a:endParaRPr>
          </a:p>
          <a:p>
            <a:pPr marL="12700" marR="508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The following is </a:t>
            </a:r>
            <a:r>
              <a:rPr sz="1400" dirty="0">
                <a:latin typeface="Courier New"/>
                <a:cs typeface="Courier New"/>
              </a:rPr>
              <a:t>a </a:t>
            </a:r>
            <a:r>
              <a:rPr sz="1400" spc="-5" dirty="0">
                <a:latin typeface="Courier New"/>
                <a:cs typeface="Courier New"/>
              </a:rPr>
              <a:t>brief description of command line options and arguments to </a:t>
            </a:r>
            <a:r>
              <a:rPr sz="1400" spc="-10" dirty="0">
                <a:latin typeface="Courier New"/>
                <a:cs typeface="Courier New"/>
              </a:rPr>
              <a:t>control </a:t>
            </a:r>
            <a:r>
              <a:rPr sz="1400" spc="-5" dirty="0">
                <a:latin typeface="Courier New"/>
                <a:cs typeface="Courier New"/>
              </a:rPr>
              <a:t>the </a:t>
            </a:r>
            <a:r>
              <a:rPr sz="1400" spc="-10" dirty="0">
                <a:latin typeface="Courier New"/>
                <a:cs typeface="Courier New"/>
              </a:rPr>
              <a:t>Bismark </a:t>
            </a:r>
            <a:r>
              <a:rPr sz="1400" spc="-8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bisulfite </a:t>
            </a:r>
            <a:r>
              <a:rPr sz="1400" spc="-10" dirty="0">
                <a:latin typeface="Courier New"/>
                <a:cs typeface="Courier New"/>
              </a:rPr>
              <a:t>mapper </a:t>
            </a:r>
            <a:r>
              <a:rPr sz="1400" spc="-5" dirty="0">
                <a:latin typeface="Courier New"/>
                <a:cs typeface="Courier New"/>
              </a:rPr>
              <a:t>and methylation </a:t>
            </a:r>
            <a:r>
              <a:rPr sz="1400" spc="-10" dirty="0">
                <a:latin typeface="Courier New"/>
                <a:cs typeface="Courier New"/>
              </a:rPr>
              <a:t>caller. </a:t>
            </a:r>
            <a:r>
              <a:rPr sz="1400" spc="-5" dirty="0">
                <a:latin typeface="Courier New"/>
                <a:cs typeface="Courier New"/>
              </a:rPr>
              <a:t>Bismark takes </a:t>
            </a:r>
            <a:r>
              <a:rPr sz="1400" spc="-10" dirty="0">
                <a:latin typeface="Courier New"/>
                <a:cs typeface="Courier New"/>
              </a:rPr>
              <a:t>in </a:t>
            </a:r>
            <a:r>
              <a:rPr sz="1400" spc="-5" dirty="0">
                <a:latin typeface="Courier New"/>
                <a:cs typeface="Courier New"/>
              </a:rPr>
              <a:t>FastA </a:t>
            </a:r>
            <a:r>
              <a:rPr sz="1400" dirty="0">
                <a:latin typeface="Courier New"/>
                <a:cs typeface="Courier New"/>
              </a:rPr>
              <a:t>or </a:t>
            </a:r>
            <a:r>
              <a:rPr sz="1400" spc="-5" dirty="0">
                <a:latin typeface="Courier New"/>
                <a:cs typeface="Courier New"/>
              </a:rPr>
              <a:t>FastQ files and aligns </a:t>
            </a:r>
            <a:r>
              <a:rPr sz="1400" spc="-10" dirty="0">
                <a:latin typeface="Courier New"/>
                <a:cs typeface="Courier New"/>
              </a:rPr>
              <a:t>the </a:t>
            </a:r>
            <a:r>
              <a:rPr sz="1400" spc="-5" dirty="0">
                <a:latin typeface="Courier New"/>
                <a:cs typeface="Courier New"/>
              </a:rPr>
              <a:t> reads </a:t>
            </a:r>
            <a:r>
              <a:rPr sz="1400" spc="-10" dirty="0">
                <a:latin typeface="Courier New"/>
                <a:cs typeface="Courier New"/>
              </a:rPr>
              <a:t>to</a:t>
            </a:r>
            <a:r>
              <a:rPr sz="1400" dirty="0">
                <a:latin typeface="Courier New"/>
                <a:cs typeface="Courier New"/>
              </a:rPr>
              <a:t> a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specified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bisulfite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genome.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Sequence reads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are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transformed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into</a:t>
            </a:r>
            <a:r>
              <a:rPr sz="1400" dirty="0">
                <a:latin typeface="Courier New"/>
                <a:cs typeface="Courier New"/>
              </a:rPr>
              <a:t> a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bisulfite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converted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Courier New"/>
                <a:cs typeface="Courier New"/>
              </a:rPr>
              <a:t>#</a:t>
            </a:r>
            <a:r>
              <a:rPr sz="1400" spc="1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export</a:t>
            </a:r>
            <a:r>
              <a:rPr sz="1400" b="1" spc="2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PATH=/opt/Bismark_v0.20.0/:$PATH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69678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Running</a:t>
            </a:r>
            <a:r>
              <a:rPr sz="4400" spc="-15" dirty="0"/>
              <a:t> </a:t>
            </a:r>
            <a:r>
              <a:rPr sz="4400" spc="-5" dirty="0"/>
              <a:t>script</a:t>
            </a:r>
            <a:r>
              <a:rPr sz="4400" spc="-10" dirty="0"/>
              <a:t> </a:t>
            </a:r>
            <a:r>
              <a:rPr sz="4400" dirty="0"/>
              <a:t>based</a:t>
            </a:r>
            <a:r>
              <a:rPr sz="4400" spc="-5" dirty="0"/>
              <a:t> </a:t>
            </a:r>
            <a:r>
              <a:rPr sz="4400" spc="-20" dirty="0"/>
              <a:t>programs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56565"/>
            <a:ext cx="8460740" cy="127889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0" dirty="0">
                <a:latin typeface="Calibri"/>
                <a:cs typeface="Calibri"/>
              </a:rPr>
              <a:t>Two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methods: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4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Call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interpreter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pass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script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19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5" dirty="0">
                <a:latin typeface="Calibri"/>
                <a:cs typeface="Calibri"/>
              </a:rPr>
              <a:t>Execute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script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directly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interpreter </a:t>
            </a:r>
            <a:r>
              <a:rPr sz="2400" spc="-20" dirty="0">
                <a:latin typeface="Calibri"/>
                <a:cs typeface="Calibri"/>
              </a:rPr>
              <a:t>taken </a:t>
            </a:r>
            <a:r>
              <a:rPr sz="2400" spc="-15" dirty="0">
                <a:latin typeface="Calibri"/>
                <a:cs typeface="Calibri"/>
              </a:rPr>
              <a:t>from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first </a:t>
            </a:r>
            <a:r>
              <a:rPr sz="2400" dirty="0">
                <a:latin typeface="Calibri"/>
                <a:cs typeface="Calibri"/>
              </a:rPr>
              <a:t>line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88794" y="3746372"/>
            <a:ext cx="6410325" cy="2373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ourier New"/>
                <a:cs typeface="Courier New"/>
              </a:rPr>
              <a:t>#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perl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bismark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--version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Courier New"/>
              <a:cs typeface="Courier New"/>
            </a:endParaRPr>
          </a:p>
          <a:p>
            <a:pPr marL="1065530" algn="ctr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Courier New"/>
                <a:cs typeface="Courier New"/>
              </a:rPr>
              <a:t>Bismark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-</a:t>
            </a:r>
            <a:r>
              <a:rPr sz="1400" spc="-10" dirty="0">
                <a:latin typeface="Courier New"/>
                <a:cs typeface="Courier New"/>
              </a:rPr>
              <a:t> Bisulfite</a:t>
            </a:r>
            <a:r>
              <a:rPr sz="1400" spc="-5" dirty="0">
                <a:latin typeface="Courier New"/>
                <a:cs typeface="Courier New"/>
              </a:rPr>
              <a:t> Mapper</a:t>
            </a:r>
            <a:r>
              <a:rPr sz="1400" spc="-10" dirty="0">
                <a:latin typeface="Courier New"/>
                <a:cs typeface="Courier New"/>
              </a:rPr>
              <a:t> and </a:t>
            </a:r>
            <a:r>
              <a:rPr sz="1400" spc="-5" dirty="0">
                <a:latin typeface="Courier New"/>
                <a:cs typeface="Courier New"/>
              </a:rPr>
              <a:t>Methylation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Caller.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Courier New"/>
              <a:cs typeface="Courier New"/>
            </a:endParaRPr>
          </a:p>
          <a:p>
            <a:pPr marL="1064895" algn="ctr">
              <a:lnSpc>
                <a:spcPct val="100000"/>
              </a:lnSpc>
            </a:pPr>
            <a:r>
              <a:rPr sz="1400" spc="-10" dirty="0">
                <a:latin typeface="Courier New"/>
                <a:cs typeface="Courier New"/>
              </a:rPr>
              <a:t>Bismark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Version: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v0.20.0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Courier New"/>
                <a:cs typeface="Courier New"/>
              </a:rPr>
              <a:t>#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bismark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--version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Courier New"/>
              <a:cs typeface="Courier New"/>
            </a:endParaRPr>
          </a:p>
          <a:p>
            <a:pPr marL="1065530" algn="ctr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Bismark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-</a:t>
            </a:r>
            <a:r>
              <a:rPr sz="1400" spc="-10" dirty="0">
                <a:latin typeface="Courier New"/>
                <a:cs typeface="Courier New"/>
              </a:rPr>
              <a:t> Bisulfite</a:t>
            </a:r>
            <a:r>
              <a:rPr sz="1400" spc="-5" dirty="0">
                <a:latin typeface="Courier New"/>
                <a:cs typeface="Courier New"/>
              </a:rPr>
              <a:t> Mapper</a:t>
            </a:r>
            <a:r>
              <a:rPr sz="1400" spc="-10" dirty="0">
                <a:latin typeface="Courier New"/>
                <a:cs typeface="Courier New"/>
              </a:rPr>
              <a:t> and </a:t>
            </a:r>
            <a:r>
              <a:rPr sz="1400" spc="-5" dirty="0">
                <a:latin typeface="Courier New"/>
                <a:cs typeface="Courier New"/>
              </a:rPr>
              <a:t>Methylation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Caller.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Courier New"/>
              <a:cs typeface="Courier New"/>
            </a:endParaRPr>
          </a:p>
          <a:p>
            <a:pPr marL="1064895" algn="ctr">
              <a:lnSpc>
                <a:spcPct val="100000"/>
              </a:lnSpc>
            </a:pPr>
            <a:r>
              <a:rPr sz="1400" spc="-10" dirty="0">
                <a:latin typeface="Courier New"/>
                <a:cs typeface="Courier New"/>
              </a:rPr>
              <a:t>Bismark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Version: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v0.20.0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47231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Script</a:t>
            </a:r>
            <a:r>
              <a:rPr sz="4400" spc="-30" dirty="0"/>
              <a:t> </a:t>
            </a:r>
            <a:r>
              <a:rPr sz="4400" dirty="0"/>
              <a:t>'shebang'</a:t>
            </a:r>
            <a:r>
              <a:rPr sz="4400" spc="-25" dirty="0"/>
              <a:t> </a:t>
            </a:r>
            <a:r>
              <a:rPr sz="4400" dirty="0"/>
              <a:t>lines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383540" y="1700742"/>
            <a:ext cx="11214735" cy="435800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0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first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line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a </a:t>
            </a:r>
            <a:r>
              <a:rPr sz="2800" spc="-10" dirty="0">
                <a:latin typeface="Calibri"/>
                <a:cs typeface="Calibri"/>
              </a:rPr>
              <a:t>script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file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starts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with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#![interpreter]</a:t>
            </a:r>
            <a:endParaRPr sz="2800">
              <a:latin typeface="Courier New"/>
              <a:cs typeface="Courier New"/>
            </a:endParaRPr>
          </a:p>
          <a:p>
            <a:pPr marL="241300" indent="-22860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If </a:t>
            </a:r>
            <a:r>
              <a:rPr sz="2800" spc="-20" dirty="0">
                <a:latin typeface="Calibri"/>
                <a:cs typeface="Calibri"/>
              </a:rPr>
              <a:t>your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interpreter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different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location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you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edit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first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line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75" dirty="0">
                <a:latin typeface="Calibri"/>
                <a:cs typeface="Calibri"/>
              </a:rPr>
              <a:t>You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also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env</a:t>
            </a:r>
            <a:r>
              <a:rPr sz="2800" spc="-1050" dirty="0">
                <a:latin typeface="Courier New"/>
                <a:cs typeface="Courier New"/>
              </a:rPr>
              <a:t> </a:t>
            </a:r>
            <a:r>
              <a:rPr sz="2800" spc="-25" dirty="0">
                <a:latin typeface="Calibri"/>
                <a:cs typeface="Calibri"/>
              </a:rPr>
              <a:t>program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take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first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instance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from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your</a:t>
            </a:r>
            <a:r>
              <a:rPr sz="2800" spc="65" dirty="0">
                <a:latin typeface="Calibri"/>
                <a:cs typeface="Calibri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PATH</a:t>
            </a:r>
            <a:endParaRPr sz="2800">
              <a:latin typeface="Courier New"/>
              <a:cs typeface="Courier New"/>
            </a:endParaRPr>
          </a:p>
          <a:p>
            <a:pPr marL="2577465" marR="2883535">
              <a:lnSpc>
                <a:spcPct val="200100"/>
              </a:lnSpc>
              <a:spcBef>
                <a:spcPts val="1830"/>
              </a:spcBef>
            </a:pPr>
            <a:r>
              <a:rPr sz="2800" spc="-10" dirty="0">
                <a:latin typeface="Courier New"/>
                <a:cs typeface="Courier New"/>
              </a:rPr>
              <a:t>#!/usr/bin/perl </a:t>
            </a:r>
            <a:r>
              <a:rPr sz="2800" spc="-5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#!/opt/perl_5.28.0/bin/perl </a:t>
            </a:r>
            <a:r>
              <a:rPr sz="2800" spc="-1670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#!/usr/bin/env</a:t>
            </a:r>
            <a:r>
              <a:rPr sz="2800" spc="-20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perl</a:t>
            </a:r>
            <a:endParaRPr sz="2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761" y="2488768"/>
            <a:ext cx="304546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Exercise</a:t>
            </a:r>
            <a:r>
              <a:rPr spc="-90" dirty="0"/>
              <a:t> </a:t>
            </a:r>
            <a:r>
              <a:rPr dirty="0"/>
              <a:t>6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60782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" dirty="0"/>
              <a:t>Installing</a:t>
            </a:r>
            <a:r>
              <a:rPr sz="4400" spc="-40" dirty="0"/>
              <a:t> </a:t>
            </a:r>
            <a:r>
              <a:rPr sz="4400" spc="-20" dirty="0"/>
              <a:t>from</a:t>
            </a:r>
            <a:r>
              <a:rPr sz="4400" spc="-40" dirty="0"/>
              <a:t> </a:t>
            </a:r>
            <a:r>
              <a:rPr sz="4400" spc="-10" dirty="0"/>
              <a:t>source</a:t>
            </a:r>
            <a:r>
              <a:rPr sz="4400" spc="-25" dirty="0"/>
              <a:t> </a:t>
            </a:r>
            <a:r>
              <a:rPr sz="4400" spc="-15" dirty="0"/>
              <a:t>code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11417"/>
            <a:ext cx="9293860" cy="374904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74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latin typeface="Calibri"/>
                <a:cs typeface="Calibri"/>
              </a:rPr>
              <a:t>Most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software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distributed</a:t>
            </a:r>
            <a:r>
              <a:rPr sz="2800" spc="6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source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code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written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or</a:t>
            </a:r>
            <a:r>
              <a:rPr sz="2800" dirty="0">
                <a:latin typeface="Calibri"/>
                <a:cs typeface="Calibri"/>
              </a:rPr>
              <a:t> C++</a:t>
            </a:r>
            <a:endParaRPr sz="2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4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Shou</a:t>
            </a:r>
            <a:r>
              <a:rPr sz="2800" spc="-2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d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c</a:t>
            </a:r>
            <a:r>
              <a:rPr sz="2800" spc="-10" dirty="0">
                <a:latin typeface="Calibri"/>
                <a:cs typeface="Calibri"/>
              </a:rPr>
              <a:t>om</a:t>
            </a:r>
            <a:r>
              <a:rPr sz="2800" spc="-5" dirty="0">
                <a:latin typeface="Calibri"/>
                <a:cs typeface="Calibri"/>
              </a:rPr>
              <a:t>e </a:t>
            </a:r>
            <a:r>
              <a:rPr sz="2800" dirty="0">
                <a:latin typeface="Calibri"/>
                <a:cs typeface="Calibri"/>
              </a:rPr>
              <a:t>w</a:t>
            </a:r>
            <a:r>
              <a:rPr sz="2800" spc="-5" dirty="0">
                <a:latin typeface="Calibri"/>
                <a:cs typeface="Calibri"/>
              </a:rPr>
              <a:t>ith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BUILD.txt</a:t>
            </a:r>
            <a:r>
              <a:rPr sz="2800" spc="-1090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alibri"/>
                <a:cs typeface="Calibri"/>
              </a:rPr>
              <a:t>o</a:t>
            </a:r>
            <a:r>
              <a:rPr sz="2800" spc="-5" dirty="0">
                <a:latin typeface="Calibri"/>
                <a:cs typeface="Calibri"/>
              </a:rPr>
              <a:t>r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INSTALL</a:t>
            </a:r>
            <a:r>
              <a:rPr sz="2800" spc="-15" dirty="0">
                <a:latin typeface="Courier New"/>
                <a:cs typeface="Courier New"/>
              </a:rPr>
              <a:t>.</a:t>
            </a:r>
            <a:r>
              <a:rPr sz="2800" spc="-5" dirty="0">
                <a:latin typeface="Courier New"/>
                <a:cs typeface="Courier New"/>
              </a:rPr>
              <a:t>t</a:t>
            </a:r>
            <a:r>
              <a:rPr sz="2800" spc="-15" dirty="0">
                <a:latin typeface="Courier New"/>
                <a:cs typeface="Courier New"/>
              </a:rPr>
              <a:t>x</a:t>
            </a:r>
            <a:r>
              <a:rPr sz="2800" spc="-5" dirty="0">
                <a:latin typeface="Courier New"/>
                <a:cs typeface="Courier New"/>
              </a:rPr>
              <a:t>t</a:t>
            </a:r>
            <a:r>
              <a:rPr sz="2800" spc="-1080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alibri"/>
                <a:cs typeface="Calibri"/>
              </a:rPr>
              <a:t>fi</a:t>
            </a:r>
            <a:r>
              <a:rPr sz="2800" spc="-2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latin typeface="Calibri"/>
                <a:cs typeface="Calibri"/>
              </a:rPr>
              <a:t>Most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programs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will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build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system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manage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compilation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18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ourier New"/>
                <a:cs typeface="Courier New"/>
              </a:rPr>
              <a:t>make</a:t>
            </a:r>
            <a:endParaRPr sz="2400">
              <a:latin typeface="Courier New"/>
              <a:cs typeface="Courier New"/>
            </a:endParaRPr>
          </a:p>
          <a:p>
            <a:pPr marL="698500" lvl="1" indent="-229235">
              <a:lnSpc>
                <a:spcPct val="100000"/>
              </a:lnSpc>
              <a:spcBef>
                <a:spcPts val="204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ourier New"/>
                <a:cs typeface="Courier New"/>
              </a:rPr>
              <a:t>cmake</a:t>
            </a:r>
            <a:endParaRPr sz="2400">
              <a:latin typeface="Courier New"/>
              <a:cs typeface="Courier New"/>
            </a:endParaRPr>
          </a:p>
          <a:p>
            <a:pPr marL="241300" marR="323850" indent="-229235">
              <a:lnSpc>
                <a:spcPts val="3030"/>
              </a:lnSpc>
              <a:spcBef>
                <a:spcPts val="108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20" dirty="0">
                <a:latin typeface="Calibri"/>
                <a:cs typeface="Calibri"/>
              </a:rPr>
              <a:t>Many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will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autotools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system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manage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differences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configuration</a:t>
            </a:r>
            <a:endParaRPr sz="2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1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Compilation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will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require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various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accessory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packages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work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41694" y="1851405"/>
            <a:ext cx="2565400" cy="2908300"/>
            <a:chOff x="6441694" y="1851405"/>
            <a:chExt cx="2565400" cy="2908300"/>
          </a:xfrm>
        </p:grpSpPr>
        <p:sp>
          <p:nvSpPr>
            <p:cNvPr id="3" name="object 3"/>
            <p:cNvSpPr/>
            <p:nvPr/>
          </p:nvSpPr>
          <p:spPr>
            <a:xfrm>
              <a:off x="6448044" y="1857755"/>
              <a:ext cx="2552700" cy="2895600"/>
            </a:xfrm>
            <a:custGeom>
              <a:avLst/>
              <a:gdLst/>
              <a:ahLst/>
              <a:cxnLst/>
              <a:rect l="l" t="t" r="r" b="b"/>
              <a:pathLst>
                <a:path w="2552700" h="2895600">
                  <a:moveTo>
                    <a:pt x="2552700" y="0"/>
                  </a:moveTo>
                  <a:lnTo>
                    <a:pt x="0" y="0"/>
                  </a:lnTo>
                  <a:lnTo>
                    <a:pt x="0" y="2895600"/>
                  </a:lnTo>
                  <a:lnTo>
                    <a:pt x="2552700" y="2895600"/>
                  </a:lnTo>
                  <a:lnTo>
                    <a:pt x="2552700" y="0"/>
                  </a:lnTo>
                  <a:close/>
                </a:path>
              </a:pathLst>
            </a:custGeom>
            <a:solidFill>
              <a:srgbClr val="BCD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448044" y="1857755"/>
              <a:ext cx="2552700" cy="2895600"/>
            </a:xfrm>
            <a:custGeom>
              <a:avLst/>
              <a:gdLst/>
              <a:ahLst/>
              <a:cxnLst/>
              <a:rect l="l" t="t" r="r" b="b"/>
              <a:pathLst>
                <a:path w="2552700" h="2895600">
                  <a:moveTo>
                    <a:pt x="0" y="2895600"/>
                  </a:moveTo>
                  <a:lnTo>
                    <a:pt x="2552700" y="2895600"/>
                  </a:lnTo>
                  <a:lnTo>
                    <a:pt x="2552700" y="0"/>
                  </a:lnTo>
                  <a:lnTo>
                    <a:pt x="0" y="0"/>
                  </a:lnTo>
                  <a:lnTo>
                    <a:pt x="0" y="2895600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528054" y="1875231"/>
            <a:ext cx="7899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unning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299461" y="1851405"/>
            <a:ext cx="2565400" cy="4746625"/>
            <a:chOff x="2299461" y="1851405"/>
            <a:chExt cx="2565400" cy="4746625"/>
          </a:xfrm>
        </p:grpSpPr>
        <p:sp>
          <p:nvSpPr>
            <p:cNvPr id="7" name="object 7"/>
            <p:cNvSpPr/>
            <p:nvPr/>
          </p:nvSpPr>
          <p:spPr>
            <a:xfrm>
              <a:off x="2305811" y="1857755"/>
              <a:ext cx="2552700" cy="4733925"/>
            </a:xfrm>
            <a:custGeom>
              <a:avLst/>
              <a:gdLst/>
              <a:ahLst/>
              <a:cxnLst/>
              <a:rect l="l" t="t" r="r" b="b"/>
              <a:pathLst>
                <a:path w="2552700" h="4733925">
                  <a:moveTo>
                    <a:pt x="2552700" y="0"/>
                  </a:moveTo>
                  <a:lnTo>
                    <a:pt x="0" y="0"/>
                  </a:lnTo>
                  <a:lnTo>
                    <a:pt x="0" y="4733544"/>
                  </a:lnTo>
                  <a:lnTo>
                    <a:pt x="2552700" y="4733544"/>
                  </a:lnTo>
                  <a:lnTo>
                    <a:pt x="2552700" y="0"/>
                  </a:lnTo>
                  <a:close/>
                </a:path>
              </a:pathLst>
            </a:custGeom>
            <a:solidFill>
              <a:srgbClr val="BCD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05811" y="1857755"/>
              <a:ext cx="2552700" cy="4733925"/>
            </a:xfrm>
            <a:custGeom>
              <a:avLst/>
              <a:gdLst/>
              <a:ahLst/>
              <a:cxnLst/>
              <a:rect l="l" t="t" r="r" b="b"/>
              <a:pathLst>
                <a:path w="2552700" h="4733925">
                  <a:moveTo>
                    <a:pt x="0" y="4733544"/>
                  </a:moveTo>
                  <a:lnTo>
                    <a:pt x="2552700" y="4733544"/>
                  </a:lnTo>
                  <a:lnTo>
                    <a:pt x="2552700" y="0"/>
                  </a:lnTo>
                  <a:lnTo>
                    <a:pt x="0" y="0"/>
                  </a:lnTo>
                  <a:lnTo>
                    <a:pt x="0" y="4733544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384298" y="1875231"/>
            <a:ext cx="11518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Compilation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68853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5" dirty="0"/>
              <a:t>Anatomy</a:t>
            </a:r>
            <a:r>
              <a:rPr sz="4400" spc="-30" dirty="0"/>
              <a:t> </a:t>
            </a:r>
            <a:r>
              <a:rPr sz="4400" dirty="0"/>
              <a:t>of</a:t>
            </a:r>
            <a:r>
              <a:rPr sz="4400" spc="-30" dirty="0"/>
              <a:t> </a:t>
            </a:r>
            <a:r>
              <a:rPr sz="4400" spc="5" dirty="0"/>
              <a:t>C/C++</a:t>
            </a:r>
            <a:r>
              <a:rPr sz="4400" spc="-55" dirty="0"/>
              <a:t> </a:t>
            </a:r>
            <a:r>
              <a:rPr sz="4400" spc="-10" dirty="0"/>
              <a:t>compilation</a:t>
            </a:r>
            <a:endParaRPr sz="4400"/>
          </a:p>
        </p:txBody>
      </p:sp>
      <p:sp>
        <p:nvSpPr>
          <p:cNvPr id="11" name="object 11"/>
          <p:cNvSpPr txBox="1"/>
          <p:nvPr/>
        </p:nvSpPr>
        <p:spPr>
          <a:xfrm>
            <a:off x="2695955" y="2305811"/>
            <a:ext cx="1705610" cy="800100"/>
          </a:xfrm>
          <a:prstGeom prst="rect">
            <a:avLst/>
          </a:prstGeom>
          <a:solidFill>
            <a:srgbClr val="6FAC46"/>
          </a:solidFill>
          <a:ln w="12192">
            <a:solidFill>
              <a:srgbClr val="507D31"/>
            </a:solidFill>
          </a:ln>
        </p:spPr>
        <p:txBody>
          <a:bodyPr vert="horz" wrap="square" lIns="0" tIns="1098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6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files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71716" y="3709415"/>
            <a:ext cx="1705610" cy="800100"/>
          </a:xfrm>
          <a:prstGeom prst="rect">
            <a:avLst/>
          </a:prstGeom>
          <a:solidFill>
            <a:srgbClr val="EC7C30"/>
          </a:solidFill>
          <a:ln w="12192">
            <a:solidFill>
              <a:srgbClr val="AD5A2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700">
              <a:latin typeface="Times New Roman"/>
              <a:cs typeface="Times New Roman"/>
            </a:endParaRPr>
          </a:p>
          <a:p>
            <a:pPr marL="13716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Binary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Libraries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95955" y="3404615"/>
            <a:ext cx="1705610" cy="800100"/>
          </a:xfrm>
          <a:prstGeom prst="rect">
            <a:avLst/>
          </a:prstGeom>
          <a:solidFill>
            <a:srgbClr val="6FAC46"/>
          </a:solidFill>
          <a:ln w="12192">
            <a:solidFill>
              <a:srgbClr val="507D31"/>
            </a:solidFill>
          </a:ln>
        </p:spPr>
        <p:txBody>
          <a:bodyPr vert="horz" wrap="square" lIns="0" tIns="1117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8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Library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Files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95955" y="4504944"/>
            <a:ext cx="1705610" cy="800100"/>
          </a:xfrm>
          <a:prstGeom prst="rect">
            <a:avLst/>
          </a:prstGeom>
          <a:solidFill>
            <a:srgbClr val="EC7C30"/>
          </a:solidFill>
          <a:ln w="12192">
            <a:solidFill>
              <a:srgbClr val="AD5A2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700">
              <a:latin typeface="Times New Roman"/>
              <a:cs typeface="Times New Roman"/>
            </a:endParaRPr>
          </a:p>
          <a:p>
            <a:pPr marL="245745">
              <a:lnSpc>
                <a:spcPct val="100000"/>
              </a:lnSpc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Make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95955" y="5529071"/>
            <a:ext cx="1705610" cy="800100"/>
          </a:xfrm>
          <a:prstGeom prst="rect">
            <a:avLst/>
          </a:prstGeom>
          <a:solidFill>
            <a:srgbClr val="EC7C30"/>
          </a:solidFill>
          <a:ln w="12192">
            <a:solidFill>
              <a:srgbClr val="AD5A2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700">
              <a:latin typeface="Times New Roman"/>
              <a:cs typeface="Times New Roman"/>
            </a:endParaRPr>
          </a:p>
          <a:p>
            <a:pPr marL="429895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Compiler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871716" y="2305811"/>
            <a:ext cx="1705610" cy="800100"/>
          </a:xfrm>
          <a:prstGeom prst="rect">
            <a:avLst/>
          </a:prstGeom>
          <a:solidFill>
            <a:srgbClr val="EC7C30"/>
          </a:solidFill>
          <a:ln w="12192">
            <a:solidFill>
              <a:srgbClr val="AD5A20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Times New Roman"/>
              <a:cs typeface="Times New Roman"/>
            </a:endParaRPr>
          </a:p>
          <a:p>
            <a:pPr marL="31115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Final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Binary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579620" y="2389632"/>
            <a:ext cx="2146300" cy="631190"/>
            <a:chOff x="4579620" y="2389632"/>
            <a:chExt cx="2146300" cy="631190"/>
          </a:xfrm>
        </p:grpSpPr>
        <p:sp>
          <p:nvSpPr>
            <p:cNvPr id="18" name="object 18"/>
            <p:cNvSpPr/>
            <p:nvPr/>
          </p:nvSpPr>
          <p:spPr>
            <a:xfrm>
              <a:off x="4585716" y="2395728"/>
              <a:ext cx="2133600" cy="619125"/>
            </a:xfrm>
            <a:custGeom>
              <a:avLst/>
              <a:gdLst/>
              <a:ahLst/>
              <a:cxnLst/>
              <a:rect l="l" t="t" r="r" b="b"/>
              <a:pathLst>
                <a:path w="2133600" h="619125">
                  <a:moveTo>
                    <a:pt x="1824228" y="0"/>
                  </a:moveTo>
                  <a:lnTo>
                    <a:pt x="1824228" y="154686"/>
                  </a:lnTo>
                  <a:lnTo>
                    <a:pt x="0" y="154686"/>
                  </a:lnTo>
                  <a:lnTo>
                    <a:pt x="0" y="464058"/>
                  </a:lnTo>
                  <a:lnTo>
                    <a:pt x="1824228" y="464058"/>
                  </a:lnTo>
                  <a:lnTo>
                    <a:pt x="1824228" y="618744"/>
                  </a:lnTo>
                  <a:lnTo>
                    <a:pt x="2133600" y="309372"/>
                  </a:lnTo>
                  <a:lnTo>
                    <a:pt x="1824228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585716" y="2395728"/>
              <a:ext cx="2133600" cy="619125"/>
            </a:xfrm>
            <a:custGeom>
              <a:avLst/>
              <a:gdLst/>
              <a:ahLst/>
              <a:cxnLst/>
              <a:rect l="l" t="t" r="r" b="b"/>
              <a:pathLst>
                <a:path w="2133600" h="619125">
                  <a:moveTo>
                    <a:pt x="0" y="154686"/>
                  </a:moveTo>
                  <a:lnTo>
                    <a:pt x="1824228" y="154686"/>
                  </a:lnTo>
                  <a:lnTo>
                    <a:pt x="1824228" y="0"/>
                  </a:lnTo>
                  <a:lnTo>
                    <a:pt x="2133600" y="309372"/>
                  </a:lnTo>
                  <a:lnTo>
                    <a:pt x="1824228" y="618744"/>
                  </a:lnTo>
                  <a:lnTo>
                    <a:pt x="1824228" y="464058"/>
                  </a:lnTo>
                  <a:lnTo>
                    <a:pt x="0" y="464058"/>
                  </a:lnTo>
                  <a:lnTo>
                    <a:pt x="0" y="154686"/>
                  </a:lnTo>
                  <a:close/>
                </a:path>
              </a:pathLst>
            </a:custGeom>
            <a:ln w="12192">
              <a:solidFill>
                <a:srgbClr val="7878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48279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" dirty="0"/>
              <a:t>Libraries</a:t>
            </a:r>
            <a:r>
              <a:rPr sz="4400" spc="-50" dirty="0"/>
              <a:t> </a:t>
            </a:r>
            <a:r>
              <a:rPr sz="4400" dirty="0"/>
              <a:t>and</a:t>
            </a:r>
            <a:r>
              <a:rPr sz="4400" spc="-15" dirty="0"/>
              <a:t> </a:t>
            </a:r>
            <a:r>
              <a:rPr sz="4400" spc="-10" dirty="0"/>
              <a:t>headers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97761"/>
            <a:ext cx="10346690" cy="414083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241300" marR="15240" indent="-229235">
              <a:lnSpc>
                <a:spcPts val="2810"/>
              </a:lnSpc>
              <a:spcBef>
                <a:spcPts val="455"/>
              </a:spcBef>
              <a:buFont typeface="Arial MT"/>
              <a:buChar char="•"/>
              <a:tabLst>
                <a:tab pos="241935" algn="l"/>
              </a:tabLst>
            </a:pPr>
            <a:r>
              <a:rPr sz="2600" spc="-50" dirty="0">
                <a:latin typeface="Calibri"/>
                <a:cs typeface="Calibri"/>
              </a:rPr>
              <a:t>We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mentioned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libraries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30" dirty="0">
                <a:latin typeface="Calibri"/>
                <a:cs typeface="Calibri"/>
              </a:rPr>
              <a:t>earlier,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as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way</a:t>
            </a:r>
            <a:r>
              <a:rPr sz="2600" spc="-10" dirty="0">
                <a:latin typeface="Calibri"/>
                <a:cs typeface="Calibri"/>
              </a:rPr>
              <a:t> to</a:t>
            </a:r>
            <a:r>
              <a:rPr sz="2600" dirty="0">
                <a:latin typeface="Calibri"/>
                <a:cs typeface="Calibri"/>
              </a:rPr>
              <a:t> include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common</a:t>
            </a:r>
            <a:r>
              <a:rPr sz="2600" spc="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code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 </a:t>
            </a:r>
            <a:r>
              <a:rPr sz="2600" spc="-15" dirty="0">
                <a:latin typeface="Calibri"/>
                <a:cs typeface="Calibri"/>
              </a:rPr>
              <a:t>several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applications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without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duplicating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it</a:t>
            </a:r>
            <a:endParaRPr sz="2600">
              <a:latin typeface="Calibri"/>
              <a:cs typeface="Calibri"/>
            </a:endParaRPr>
          </a:p>
          <a:p>
            <a:pPr marL="241300" marR="227329" indent="-229235">
              <a:lnSpc>
                <a:spcPts val="2810"/>
              </a:lnSpc>
              <a:spcBef>
                <a:spcPts val="994"/>
              </a:spcBef>
              <a:buFont typeface="Arial MT"/>
              <a:buChar char="•"/>
              <a:tabLst>
                <a:tab pos="241935" algn="l"/>
              </a:tabLst>
            </a:pPr>
            <a:r>
              <a:rPr sz="2600" spc="-30" dirty="0">
                <a:latin typeface="Calibri"/>
                <a:cs typeface="Calibri"/>
              </a:rPr>
              <a:t>At </a:t>
            </a:r>
            <a:r>
              <a:rPr sz="2600" spc="-5" dirty="0">
                <a:latin typeface="Calibri"/>
                <a:cs typeface="Calibri"/>
              </a:rPr>
              <a:t>runtime </a:t>
            </a:r>
            <a:r>
              <a:rPr sz="2600" dirty="0">
                <a:latin typeface="Calibri"/>
                <a:cs typeface="Calibri"/>
              </a:rPr>
              <a:t>a </a:t>
            </a:r>
            <a:r>
              <a:rPr sz="2600" spc="-5" dirty="0">
                <a:latin typeface="Calibri"/>
                <a:cs typeface="Calibri"/>
              </a:rPr>
              <a:t>"dynamically </a:t>
            </a:r>
            <a:r>
              <a:rPr sz="2600" spc="-10" dirty="0">
                <a:latin typeface="Calibri"/>
                <a:cs typeface="Calibri"/>
              </a:rPr>
              <a:t>linked" </a:t>
            </a:r>
            <a:r>
              <a:rPr sz="2600" spc="-5" dirty="0">
                <a:latin typeface="Calibri"/>
                <a:cs typeface="Calibri"/>
              </a:rPr>
              <a:t>application needs </a:t>
            </a:r>
            <a:r>
              <a:rPr sz="2600" dirty="0">
                <a:latin typeface="Calibri"/>
                <a:cs typeface="Calibri"/>
              </a:rPr>
              <a:t>the binary </a:t>
            </a:r>
            <a:r>
              <a:rPr sz="2600" spc="-5" dirty="0">
                <a:latin typeface="Calibri"/>
                <a:cs typeface="Calibri"/>
              </a:rPr>
              <a:t>libraries </a:t>
            </a:r>
            <a:r>
              <a:rPr sz="2600" spc="-15" dirty="0">
                <a:latin typeface="Calibri"/>
                <a:cs typeface="Calibri"/>
              </a:rPr>
              <a:t>to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be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available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2600">
              <a:latin typeface="Calibri"/>
              <a:cs typeface="Calibri"/>
            </a:endParaRPr>
          </a:p>
          <a:p>
            <a:pPr marL="241300" marR="5080" indent="-229235">
              <a:lnSpc>
                <a:spcPct val="90000"/>
              </a:lnSpc>
              <a:spcBef>
                <a:spcPts val="1600"/>
              </a:spcBef>
              <a:buFont typeface="Arial MT"/>
              <a:buChar char="•"/>
              <a:tabLst>
                <a:tab pos="241935" algn="l"/>
                <a:tab pos="9006205" algn="l"/>
              </a:tabLst>
            </a:pPr>
            <a:r>
              <a:rPr sz="2600" dirty="0">
                <a:latin typeface="Calibri"/>
                <a:cs typeface="Calibri"/>
              </a:rPr>
              <a:t>During </a:t>
            </a:r>
            <a:r>
              <a:rPr sz="2600" spc="-5" dirty="0">
                <a:latin typeface="Calibri"/>
                <a:cs typeface="Calibri"/>
              </a:rPr>
              <a:t>compilation, </a:t>
            </a:r>
            <a:r>
              <a:rPr sz="2600" spc="-10" dirty="0">
                <a:latin typeface="Calibri"/>
                <a:cs typeface="Calibri"/>
              </a:rPr>
              <a:t>code </a:t>
            </a:r>
            <a:r>
              <a:rPr sz="2600" dirty="0">
                <a:latin typeface="Calibri"/>
                <a:cs typeface="Calibri"/>
              </a:rPr>
              <a:t>which </a:t>
            </a:r>
            <a:r>
              <a:rPr sz="2600" spc="-5" dirty="0">
                <a:latin typeface="Calibri"/>
                <a:cs typeface="Calibri"/>
              </a:rPr>
              <a:t>uses libraries </a:t>
            </a:r>
            <a:r>
              <a:rPr sz="2600" dirty="0">
                <a:latin typeface="Calibri"/>
                <a:cs typeface="Calibri"/>
              </a:rPr>
              <a:t>will also </a:t>
            </a:r>
            <a:r>
              <a:rPr sz="2600" spc="-5" dirty="0">
                <a:latin typeface="Calibri"/>
                <a:cs typeface="Calibri"/>
              </a:rPr>
              <a:t>need </a:t>
            </a:r>
            <a:r>
              <a:rPr sz="2600" dirty="0">
                <a:latin typeface="Calibri"/>
                <a:cs typeface="Calibri"/>
              </a:rPr>
              <a:t>the </a:t>
            </a:r>
            <a:r>
              <a:rPr sz="2600" spc="-5" dirty="0">
                <a:latin typeface="Calibri"/>
                <a:cs typeface="Calibri"/>
              </a:rPr>
              <a:t>library </a:t>
            </a:r>
            <a:r>
              <a:rPr sz="2600" dirty="0">
                <a:latin typeface="Calibri"/>
                <a:cs typeface="Calibri"/>
              </a:rPr>
              <a:t> "header"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file</a:t>
            </a:r>
            <a:r>
              <a:rPr sz="2600" dirty="0">
                <a:latin typeface="Calibri"/>
                <a:cs typeface="Calibri"/>
              </a:rPr>
              <a:t> - a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text </a:t>
            </a:r>
            <a:r>
              <a:rPr sz="2600" spc="-5" dirty="0">
                <a:latin typeface="Calibri"/>
                <a:cs typeface="Calibri"/>
              </a:rPr>
              <a:t>file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describing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capabilities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 the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library.	</a:t>
            </a:r>
            <a:r>
              <a:rPr sz="2600" spc="-5" dirty="0">
                <a:latin typeface="Calibri"/>
                <a:cs typeface="Calibri"/>
              </a:rPr>
              <a:t>These</a:t>
            </a:r>
            <a:r>
              <a:rPr sz="2600" spc="-114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will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not normally be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installed,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but will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be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available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from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5" dirty="0">
                <a:latin typeface="Calibri"/>
                <a:cs typeface="Calibri"/>
              </a:rPr>
              <a:t> OS</a:t>
            </a:r>
            <a:endParaRPr sz="2600">
              <a:latin typeface="Calibri"/>
              <a:cs typeface="Calibri"/>
            </a:endParaRPr>
          </a:p>
          <a:p>
            <a:pPr marL="241300" marR="988060" indent="-229235">
              <a:lnSpc>
                <a:spcPts val="2810"/>
              </a:lnSpc>
              <a:spcBef>
                <a:spcPts val="1035"/>
              </a:spcBef>
              <a:buFont typeface="Arial MT"/>
              <a:buChar char="•"/>
              <a:tabLst>
                <a:tab pos="241935" algn="l"/>
              </a:tabLst>
            </a:pPr>
            <a:r>
              <a:rPr sz="2600" spc="-15" dirty="0">
                <a:latin typeface="Calibri"/>
                <a:cs typeface="Calibri"/>
              </a:rPr>
              <a:t>For </a:t>
            </a:r>
            <a:r>
              <a:rPr sz="2600" dirty="0">
                <a:latin typeface="Calibri"/>
                <a:cs typeface="Calibri"/>
              </a:rPr>
              <a:t>each </a:t>
            </a:r>
            <a:r>
              <a:rPr sz="2600" spc="-5" dirty="0">
                <a:latin typeface="Calibri"/>
                <a:cs typeface="Calibri"/>
              </a:rPr>
              <a:t>library </a:t>
            </a:r>
            <a:r>
              <a:rPr sz="2600" spc="-15" dirty="0">
                <a:latin typeface="Calibri"/>
                <a:cs typeface="Calibri"/>
              </a:rPr>
              <a:t>package </a:t>
            </a:r>
            <a:r>
              <a:rPr sz="2600" spc="-5" dirty="0">
                <a:latin typeface="Calibri"/>
                <a:cs typeface="Calibri"/>
              </a:rPr>
              <a:t>there </a:t>
            </a:r>
            <a:r>
              <a:rPr sz="2600" dirty="0">
                <a:latin typeface="Calibri"/>
                <a:cs typeface="Calibri"/>
              </a:rPr>
              <a:t>will </a:t>
            </a:r>
            <a:r>
              <a:rPr sz="2600" spc="-5" dirty="0">
                <a:latin typeface="Calibri"/>
                <a:cs typeface="Calibri"/>
              </a:rPr>
              <a:t>be </a:t>
            </a:r>
            <a:r>
              <a:rPr sz="2600" dirty="0">
                <a:latin typeface="Calibri"/>
                <a:cs typeface="Calibri"/>
              </a:rPr>
              <a:t>a </a:t>
            </a:r>
            <a:r>
              <a:rPr sz="2600" spc="-5" dirty="0">
                <a:latin typeface="Calibri"/>
                <a:cs typeface="Calibri"/>
              </a:rPr>
              <a:t>corresponding 'dev' </a:t>
            </a:r>
            <a:r>
              <a:rPr sz="2600" spc="-15" dirty="0">
                <a:latin typeface="Calibri"/>
                <a:cs typeface="Calibri"/>
              </a:rPr>
              <a:t>package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containing</a:t>
            </a:r>
            <a:r>
              <a:rPr sz="2600" dirty="0">
                <a:latin typeface="Calibri"/>
                <a:cs typeface="Calibri"/>
              </a:rPr>
              <a:t> the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headers.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These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will be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needed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for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compilation.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69456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" dirty="0"/>
              <a:t>Setting</a:t>
            </a:r>
            <a:r>
              <a:rPr sz="4400" spc="-15" dirty="0"/>
              <a:t> </a:t>
            </a:r>
            <a:r>
              <a:rPr sz="4400" dirty="0"/>
              <a:t>up</a:t>
            </a:r>
            <a:r>
              <a:rPr sz="4400" spc="-5" dirty="0"/>
              <a:t> </a:t>
            </a:r>
            <a:r>
              <a:rPr sz="4400" dirty="0"/>
              <a:t>a</a:t>
            </a:r>
            <a:r>
              <a:rPr sz="4400" spc="-15" dirty="0"/>
              <a:t> </a:t>
            </a:r>
            <a:r>
              <a:rPr sz="4400" dirty="0"/>
              <a:t>build</a:t>
            </a:r>
            <a:r>
              <a:rPr sz="4400" spc="-5" dirty="0"/>
              <a:t> </a:t>
            </a:r>
            <a:r>
              <a:rPr sz="4400" spc="-20" dirty="0"/>
              <a:t>environment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56565"/>
            <a:ext cx="7417434" cy="234378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Get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all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basic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tools</a:t>
            </a:r>
            <a:r>
              <a:rPr sz="2800" spc="-5" dirty="0">
                <a:latin typeface="Calibri"/>
                <a:cs typeface="Calibri"/>
              </a:rPr>
              <a:t> in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one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go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4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Ubuntu/Debian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etc</a:t>
            </a:r>
            <a:endParaRPr sz="2400">
              <a:latin typeface="Calibri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235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2000" spc="-5" dirty="0">
                <a:latin typeface="Courier New"/>
                <a:cs typeface="Courier New"/>
              </a:rPr>
              <a:t>sudo</a:t>
            </a:r>
            <a:r>
              <a:rPr sz="2000" spc="-1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apt</a:t>
            </a:r>
            <a:r>
              <a:rPr sz="2000" spc="-1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install build-essential</a:t>
            </a:r>
            <a:endParaRPr sz="2000">
              <a:latin typeface="Courier New"/>
              <a:cs typeface="Courier New"/>
            </a:endParaRPr>
          </a:p>
          <a:p>
            <a:pPr lvl="2"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900">
              <a:latin typeface="Courier New"/>
              <a:cs typeface="Courier New"/>
            </a:endParaRPr>
          </a:p>
          <a:p>
            <a:pPr marL="698500" lvl="1" indent="-2292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CentOS/Redhat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etc.</a:t>
            </a:r>
            <a:endParaRPr sz="2400">
              <a:latin typeface="Calibri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229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2000" spc="-5" dirty="0">
                <a:latin typeface="Courier New"/>
                <a:cs typeface="Courier New"/>
              </a:rPr>
              <a:t>sudo yum</a:t>
            </a:r>
            <a:r>
              <a:rPr sz="200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groupinstall</a:t>
            </a:r>
            <a:r>
              <a:rPr sz="200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"Development tools"</a:t>
            </a:r>
            <a:endParaRPr sz="2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87331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" dirty="0"/>
              <a:t>Standard</a:t>
            </a:r>
            <a:r>
              <a:rPr sz="4400" spc="-35" dirty="0"/>
              <a:t> </a:t>
            </a:r>
            <a:r>
              <a:rPr sz="4400" spc="-15" dirty="0"/>
              <a:t>autotools</a:t>
            </a:r>
            <a:r>
              <a:rPr sz="4400" spc="-10" dirty="0"/>
              <a:t> </a:t>
            </a:r>
            <a:r>
              <a:rPr sz="4400" dirty="0"/>
              <a:t>/</a:t>
            </a:r>
            <a:r>
              <a:rPr sz="4400" spc="-15" dirty="0"/>
              <a:t> </a:t>
            </a:r>
            <a:r>
              <a:rPr sz="4400" spc="-40" dirty="0"/>
              <a:t>make</a:t>
            </a:r>
            <a:r>
              <a:rPr sz="4400" spc="-15" dirty="0"/>
              <a:t> </a:t>
            </a:r>
            <a:r>
              <a:rPr sz="4400" spc="-10" dirty="0"/>
              <a:t>compilation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60119"/>
            <a:ext cx="2357755" cy="87947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latin typeface="Calibri"/>
                <a:cs typeface="Calibri"/>
              </a:rPr>
              <a:t>Four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steps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2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ourier New"/>
                <a:cs typeface="Courier New"/>
              </a:rPr>
              <a:t>configure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75175" y="2248027"/>
            <a:ext cx="6407150" cy="105283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ct val="90400"/>
              </a:lnSpc>
              <a:spcBef>
                <a:spcPts val="375"/>
              </a:spcBef>
            </a:pPr>
            <a:r>
              <a:rPr sz="2400" spc="-5" dirty="0">
                <a:latin typeface="Calibri"/>
                <a:cs typeface="Calibri"/>
              </a:rPr>
              <a:t>Checks library dependencies </a:t>
            </a:r>
            <a:r>
              <a:rPr sz="2400" dirty="0">
                <a:latin typeface="Calibri"/>
                <a:cs typeface="Calibri"/>
              </a:rPr>
              <a:t>and the </a:t>
            </a:r>
            <a:r>
              <a:rPr sz="2400" spc="-5" dirty="0">
                <a:latin typeface="Calibri"/>
                <a:cs typeface="Calibri"/>
              </a:rPr>
              <a:t>capabilities of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your </a:t>
            </a:r>
            <a:r>
              <a:rPr sz="2400" spc="-20" dirty="0">
                <a:latin typeface="Calibri"/>
                <a:cs typeface="Calibri"/>
              </a:rPr>
              <a:t>system. Writes </a:t>
            </a:r>
            <a:r>
              <a:rPr sz="2400" spc="-5" dirty="0">
                <a:latin typeface="Calibri"/>
                <a:cs typeface="Calibri"/>
              </a:rPr>
              <a:t>out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custom 'makefile' </a:t>
            </a:r>
            <a:r>
              <a:rPr sz="2400" dirty="0">
                <a:latin typeface="Calibri"/>
                <a:cs typeface="Calibri"/>
              </a:rPr>
              <a:t>which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should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work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10" dirty="0">
                <a:latin typeface="Calibri"/>
                <a:cs typeface="Calibri"/>
              </a:rPr>
              <a:t> you.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Allows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some</a:t>
            </a:r>
            <a:r>
              <a:rPr sz="2400" spc="-10" dirty="0">
                <a:latin typeface="Calibri"/>
                <a:cs typeface="Calibri"/>
              </a:rPr>
              <a:t> customisation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55344" y="3733081"/>
          <a:ext cx="9486900" cy="1482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3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8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4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324">
                <a:tc>
                  <a:txBody>
                    <a:bodyPr/>
                    <a:lstStyle/>
                    <a:p>
                      <a:pPr marL="260350" indent="-228600">
                        <a:lnSpc>
                          <a:spcPts val="2655"/>
                        </a:lnSpc>
                        <a:buFont typeface="Arial MT"/>
                        <a:buChar char="•"/>
                        <a:tabLst>
                          <a:tab pos="260350" algn="l"/>
                        </a:tabLst>
                      </a:pPr>
                      <a:r>
                        <a:rPr sz="2400" spc="-5" dirty="0">
                          <a:latin typeface="Courier New"/>
                          <a:cs typeface="Courier New"/>
                        </a:rPr>
                        <a:t>make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9890">
                        <a:lnSpc>
                          <a:spcPts val="2655"/>
                        </a:lnSpc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Does</a:t>
                      </a:r>
                      <a:r>
                        <a:rPr sz="2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actual</a:t>
                      </a:r>
                      <a:r>
                        <a:rPr sz="2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compilation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5701">
                <a:tc>
                  <a:txBody>
                    <a:bodyPr/>
                    <a:lstStyle/>
                    <a:p>
                      <a:pPr marL="260350" indent="-228600">
                        <a:lnSpc>
                          <a:spcPts val="2755"/>
                        </a:lnSpc>
                        <a:buFont typeface="Arial MT"/>
                        <a:buChar char="•"/>
                        <a:tabLst>
                          <a:tab pos="260350" algn="l"/>
                        </a:tabLst>
                      </a:pPr>
                      <a:r>
                        <a:rPr sz="2400" spc="-5" dirty="0">
                          <a:latin typeface="Courier New"/>
                          <a:cs typeface="Courier New"/>
                        </a:rPr>
                        <a:t>make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2755"/>
                        </a:lnSpc>
                      </a:pPr>
                      <a:r>
                        <a:rPr sz="2400" spc="-10" dirty="0">
                          <a:latin typeface="Courier New"/>
                          <a:cs typeface="Courier New"/>
                        </a:rPr>
                        <a:t>test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9890" marR="333375">
                        <a:lnSpc>
                          <a:spcPts val="2620"/>
                        </a:lnSpc>
                        <a:spcBef>
                          <a:spcPts val="17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Runs a </a:t>
                      </a:r>
                      <a:r>
                        <a:rPr sz="2400" spc="-15" dirty="0">
                          <a:latin typeface="Calibri"/>
                          <a:cs typeface="Calibri"/>
                        </a:rPr>
                        <a:t>test 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suite </a:t>
                      </a:r>
                      <a:r>
                        <a:rPr sz="2400" spc="-15" dirty="0">
                          <a:latin typeface="Calibri"/>
                          <a:cs typeface="Calibri"/>
                        </a:rPr>
                        <a:t>to </a:t>
                      </a:r>
                      <a:r>
                        <a:rPr sz="2400" spc="-20" dirty="0">
                          <a:latin typeface="Calibri"/>
                          <a:cs typeface="Calibri"/>
                        </a:rPr>
                        <a:t>make </a:t>
                      </a:r>
                      <a:r>
                        <a:rPr sz="2400" spc="-15" dirty="0">
                          <a:latin typeface="Calibri"/>
                          <a:cs typeface="Calibri"/>
                        </a:rPr>
                        <a:t>sure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binaries </a:t>
                      </a:r>
                      <a:r>
                        <a:rPr sz="2400" spc="-15" dirty="0">
                          <a:latin typeface="Calibri"/>
                          <a:cs typeface="Calibri"/>
                        </a:rPr>
                        <a:t>work </a:t>
                      </a:r>
                      <a:r>
                        <a:rPr sz="2400" spc="-5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(not</a:t>
                      </a:r>
                      <a:r>
                        <a:rPr sz="2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5" dirty="0">
                          <a:latin typeface="Calibri"/>
                          <a:cs typeface="Calibri"/>
                        </a:rPr>
                        <a:t>always</a:t>
                      </a:r>
                      <a:r>
                        <a:rPr sz="2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present)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222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855">
                <a:tc>
                  <a:txBody>
                    <a:bodyPr/>
                    <a:lstStyle/>
                    <a:p>
                      <a:pPr marL="260350" indent="-228600">
                        <a:lnSpc>
                          <a:spcPts val="2800"/>
                        </a:lnSpc>
                        <a:buFont typeface="Arial MT"/>
                        <a:buChar char="•"/>
                        <a:tabLst>
                          <a:tab pos="260350" algn="l"/>
                        </a:tabLst>
                      </a:pPr>
                      <a:r>
                        <a:rPr sz="2400" spc="-5" dirty="0">
                          <a:latin typeface="Courier New"/>
                          <a:cs typeface="Courier New"/>
                        </a:rPr>
                        <a:t>make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2800"/>
                        </a:lnSpc>
                      </a:pPr>
                      <a:r>
                        <a:rPr sz="2400" spc="-10" dirty="0">
                          <a:latin typeface="Courier New"/>
                          <a:cs typeface="Courier New"/>
                        </a:rPr>
                        <a:t>install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9890">
                        <a:lnSpc>
                          <a:spcPts val="2800"/>
                        </a:lnSpc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Moves</a:t>
                      </a:r>
                      <a:r>
                        <a:rPr sz="24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 compiled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binaries</a:t>
                      </a:r>
                      <a:r>
                        <a:rPr sz="2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their</a:t>
                      </a:r>
                      <a:r>
                        <a:rPr sz="2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final 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location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374394" y="5595010"/>
            <a:ext cx="9036685" cy="721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735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All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dirty="0">
                <a:latin typeface="Calibri"/>
                <a:cs typeface="Calibri"/>
              </a:rPr>
              <a:t> 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steps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involving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make</a:t>
            </a:r>
            <a:r>
              <a:rPr sz="2400" spc="-5" dirty="0">
                <a:latin typeface="Calibri"/>
                <a:cs typeface="Calibri"/>
              </a:rPr>
              <a:t> (but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particularly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compilation)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can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</a:t>
            </a:r>
            <a:endParaRPr sz="2400">
              <a:latin typeface="Calibri"/>
              <a:cs typeface="Calibri"/>
            </a:endParaRPr>
          </a:p>
          <a:p>
            <a:pPr marL="241300">
              <a:lnSpc>
                <a:spcPts val="2735"/>
              </a:lnSpc>
            </a:pPr>
            <a:r>
              <a:rPr sz="2400" spc="-5" dirty="0">
                <a:latin typeface="Calibri"/>
                <a:cs typeface="Calibri"/>
              </a:rPr>
              <a:t>parallelised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over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multiple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CPUs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9072" y="1739600"/>
            <a:ext cx="932058" cy="64798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3516" y="478939"/>
            <a:ext cx="3017290" cy="668324"/>
          </a:xfrm>
          <a:prstGeom prst="rect">
            <a:avLst/>
          </a:prstGeom>
        </p:spPr>
        <p:txBody>
          <a:bodyPr vert="horz" wrap="square" lIns="0" tIns="16891" rIns="0" bIns="0" rtlCol="0">
            <a:spAutoFit/>
          </a:bodyPr>
          <a:lstStyle/>
          <a:p>
            <a:pPr marL="15356">
              <a:spcBef>
                <a:spcPts val="133"/>
              </a:spcBef>
            </a:pPr>
            <a:r>
              <a:rPr sz="4232" spc="-12" dirty="0"/>
              <a:t>File</a:t>
            </a:r>
            <a:r>
              <a:rPr sz="4232" spc="-54" dirty="0"/>
              <a:t> </a:t>
            </a:r>
            <a:r>
              <a:rPr sz="4232" spc="-6" dirty="0"/>
              <a:t>systems</a:t>
            </a:r>
            <a:endParaRPr sz="4232"/>
          </a:p>
        </p:txBody>
      </p:sp>
      <p:sp>
        <p:nvSpPr>
          <p:cNvPr id="4" name="object 4"/>
          <p:cNvSpPr txBox="1"/>
          <p:nvPr/>
        </p:nvSpPr>
        <p:spPr>
          <a:xfrm>
            <a:off x="1054899" y="2590275"/>
            <a:ext cx="4760869" cy="3554212"/>
          </a:xfrm>
          <a:prstGeom prst="rect">
            <a:avLst/>
          </a:prstGeom>
        </p:spPr>
        <p:txBody>
          <a:bodyPr vert="horz" wrap="square" lIns="0" tIns="46833" rIns="0" bIns="0" rtlCol="0">
            <a:spAutoFit/>
          </a:bodyPr>
          <a:lstStyle/>
          <a:p>
            <a:pPr marL="76778" marR="67565">
              <a:lnSpc>
                <a:spcPct val="92900"/>
              </a:lnSpc>
              <a:spcBef>
                <a:spcPts val="369"/>
              </a:spcBef>
            </a:pPr>
            <a:r>
              <a:rPr sz="2902" dirty="0">
                <a:latin typeface="Microsoft Sans Serif"/>
                <a:cs typeface="Microsoft Sans Serif"/>
              </a:rPr>
              <a:t>A</a:t>
            </a:r>
            <a:r>
              <a:rPr sz="2902" spc="-151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file</a:t>
            </a:r>
            <a:r>
              <a:rPr sz="2902" spc="18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system</a:t>
            </a:r>
            <a:r>
              <a:rPr sz="2902" spc="18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is</a:t>
            </a:r>
            <a:r>
              <a:rPr sz="2902" spc="36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the</a:t>
            </a:r>
            <a:r>
              <a:rPr sz="2902" spc="12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way</a:t>
            </a:r>
            <a:r>
              <a:rPr sz="2902" spc="36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an </a:t>
            </a:r>
            <a:r>
              <a:rPr sz="2902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operative</a:t>
            </a:r>
            <a:r>
              <a:rPr sz="2902" spc="6" dirty="0">
                <a:latin typeface="Microsoft Sans Serif"/>
                <a:cs typeface="Microsoft Sans Serif"/>
              </a:rPr>
              <a:t> </a:t>
            </a:r>
            <a:r>
              <a:rPr sz="2902" dirty="0">
                <a:latin typeface="Microsoft Sans Serif"/>
                <a:cs typeface="Microsoft Sans Serif"/>
              </a:rPr>
              <a:t>system</a:t>
            </a:r>
            <a:r>
              <a:rPr sz="2902" spc="18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stores</a:t>
            </a:r>
            <a:r>
              <a:rPr sz="2902" spc="18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and </a:t>
            </a:r>
            <a:r>
              <a:rPr sz="2902" spc="-756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retrieves</a:t>
            </a:r>
            <a:r>
              <a:rPr sz="2902" spc="24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data,</a:t>
            </a:r>
            <a:r>
              <a:rPr sz="2902" spc="36" dirty="0">
                <a:latin typeface="Microsoft Sans Serif"/>
                <a:cs typeface="Microsoft Sans Serif"/>
              </a:rPr>
              <a:t> </a:t>
            </a:r>
            <a:r>
              <a:rPr sz="2902" spc="-18" dirty="0">
                <a:latin typeface="Microsoft Sans Serif"/>
                <a:cs typeface="Microsoft Sans Serif"/>
              </a:rPr>
              <a:t>including:</a:t>
            </a:r>
            <a:endParaRPr sz="2902">
              <a:latin typeface="Microsoft Sans Serif"/>
              <a:cs typeface="Microsoft Sans Serif"/>
            </a:endParaRPr>
          </a:p>
          <a:p>
            <a:pPr marL="598867" indent="-391567">
              <a:spcBef>
                <a:spcPts val="810"/>
              </a:spcBef>
              <a:buSzPct val="73809"/>
              <a:buChar char="–"/>
              <a:tabLst>
                <a:tab pos="598099" algn="l"/>
                <a:tab pos="598867" algn="l"/>
              </a:tabLst>
            </a:pPr>
            <a:r>
              <a:rPr sz="2539" spc="-12" dirty="0">
                <a:latin typeface="Microsoft Sans Serif"/>
                <a:cs typeface="Microsoft Sans Serif"/>
              </a:rPr>
              <a:t>Logical</a:t>
            </a:r>
            <a:r>
              <a:rPr sz="2539" dirty="0">
                <a:latin typeface="Microsoft Sans Serif"/>
                <a:cs typeface="Microsoft Sans Serif"/>
              </a:rPr>
              <a:t> </a:t>
            </a:r>
            <a:r>
              <a:rPr sz="2539" spc="-12" dirty="0">
                <a:latin typeface="Microsoft Sans Serif"/>
                <a:cs typeface="Microsoft Sans Serif"/>
              </a:rPr>
              <a:t>drives</a:t>
            </a:r>
            <a:endParaRPr sz="2539">
              <a:latin typeface="Microsoft Sans Serif"/>
              <a:cs typeface="Microsoft Sans Serif"/>
            </a:endParaRPr>
          </a:p>
          <a:p>
            <a:pPr>
              <a:spcBef>
                <a:spcPts val="12"/>
              </a:spcBef>
              <a:buFont typeface="Microsoft Sans Serif"/>
              <a:buChar char="–"/>
            </a:pPr>
            <a:endParaRPr sz="3204">
              <a:latin typeface="Microsoft Sans Serif"/>
              <a:cs typeface="Microsoft Sans Serif"/>
            </a:endParaRPr>
          </a:p>
          <a:p>
            <a:pPr marL="598867" indent="-391567">
              <a:buSzPct val="73809"/>
              <a:buChar char="–"/>
              <a:tabLst>
                <a:tab pos="598099" algn="l"/>
                <a:tab pos="598867" algn="l"/>
              </a:tabLst>
            </a:pPr>
            <a:r>
              <a:rPr sz="2539" spc="-12" dirty="0">
                <a:latin typeface="Microsoft Sans Serif"/>
                <a:cs typeface="Microsoft Sans Serif"/>
              </a:rPr>
              <a:t>Folders/directories</a:t>
            </a:r>
            <a:endParaRPr sz="2539">
              <a:latin typeface="Microsoft Sans Serif"/>
              <a:cs typeface="Microsoft Sans Serif"/>
            </a:endParaRPr>
          </a:p>
          <a:p>
            <a:pPr>
              <a:spcBef>
                <a:spcPts val="12"/>
              </a:spcBef>
              <a:buFont typeface="Microsoft Sans Serif"/>
              <a:buChar char="–"/>
            </a:pPr>
            <a:endParaRPr sz="3204">
              <a:latin typeface="Microsoft Sans Serif"/>
              <a:cs typeface="Microsoft Sans Serif"/>
            </a:endParaRPr>
          </a:p>
          <a:p>
            <a:pPr marL="598867" indent="-391567">
              <a:buSzPct val="73809"/>
              <a:buChar char="–"/>
              <a:tabLst>
                <a:tab pos="598099" algn="l"/>
                <a:tab pos="598867" algn="l"/>
              </a:tabLst>
            </a:pPr>
            <a:r>
              <a:rPr sz="2539" spc="-12" dirty="0">
                <a:latin typeface="Microsoft Sans Serif"/>
                <a:cs typeface="Microsoft Sans Serif"/>
              </a:rPr>
              <a:t>Files</a:t>
            </a:r>
            <a:endParaRPr sz="2539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95991" y="6476667"/>
            <a:ext cx="7433435" cy="201582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209" spc="-12" dirty="0">
                <a:latin typeface="Microsoft Sans Serif"/>
                <a:cs typeface="Microsoft Sans Serif"/>
              </a:rPr>
              <a:t>Image:</a:t>
            </a:r>
            <a:r>
              <a:rPr sz="1209" spc="30" dirty="0">
                <a:latin typeface="Microsoft Sans Serif"/>
                <a:cs typeface="Microsoft Sans Serif"/>
              </a:rPr>
              <a:t> </a:t>
            </a:r>
            <a:r>
              <a:rPr sz="1209" spc="-6" dirty="0">
                <a:latin typeface="Microsoft Sans Serif"/>
                <a:cs typeface="Microsoft Sans Serif"/>
              </a:rPr>
              <a:t>De</a:t>
            </a:r>
            <a:r>
              <a:rPr sz="1209" spc="42" dirty="0">
                <a:latin typeface="Microsoft Sans Serif"/>
                <a:cs typeface="Microsoft Sans Serif"/>
              </a:rPr>
              <a:t> </a:t>
            </a:r>
            <a:r>
              <a:rPr sz="1209" spc="-6" dirty="0">
                <a:latin typeface="Microsoft Sans Serif"/>
                <a:cs typeface="Microsoft Sans Serif"/>
              </a:rPr>
              <a:t>FrancoGG</a:t>
            </a:r>
            <a:r>
              <a:rPr sz="1209" spc="36" dirty="0">
                <a:latin typeface="Microsoft Sans Serif"/>
                <a:cs typeface="Microsoft Sans Serif"/>
              </a:rPr>
              <a:t> </a:t>
            </a:r>
            <a:r>
              <a:rPr sz="1209" spc="314" dirty="0">
                <a:latin typeface="Microsoft Sans Serif"/>
                <a:cs typeface="Microsoft Sans Serif"/>
              </a:rPr>
              <a:t>–</a:t>
            </a:r>
            <a:r>
              <a:rPr sz="1209" spc="30" dirty="0">
                <a:latin typeface="Microsoft Sans Serif"/>
                <a:cs typeface="Microsoft Sans Serif"/>
              </a:rPr>
              <a:t> </a:t>
            </a:r>
            <a:r>
              <a:rPr sz="1209" spc="-6" dirty="0">
                <a:latin typeface="Microsoft Sans Serif"/>
                <a:cs typeface="Microsoft Sans Serif"/>
              </a:rPr>
              <a:t>Own</a:t>
            </a:r>
            <a:r>
              <a:rPr sz="1209" spc="18" dirty="0">
                <a:latin typeface="Microsoft Sans Serif"/>
                <a:cs typeface="Microsoft Sans Serif"/>
              </a:rPr>
              <a:t> </a:t>
            </a:r>
            <a:r>
              <a:rPr sz="1209" spc="-6" dirty="0">
                <a:latin typeface="Microsoft Sans Serif"/>
                <a:cs typeface="Microsoft Sans Serif"/>
              </a:rPr>
              <a:t>work,</a:t>
            </a:r>
            <a:r>
              <a:rPr sz="1209" spc="36" dirty="0">
                <a:latin typeface="Microsoft Sans Serif"/>
                <a:cs typeface="Microsoft Sans Serif"/>
              </a:rPr>
              <a:t> </a:t>
            </a:r>
            <a:r>
              <a:rPr sz="1209" spc="-6" dirty="0">
                <a:latin typeface="Microsoft Sans Serif"/>
                <a:cs typeface="Microsoft Sans Serif"/>
              </a:rPr>
              <a:t>CC</a:t>
            </a:r>
            <a:r>
              <a:rPr sz="1209" spc="24" dirty="0">
                <a:latin typeface="Microsoft Sans Serif"/>
                <a:cs typeface="Microsoft Sans Serif"/>
              </a:rPr>
              <a:t> </a:t>
            </a:r>
            <a:r>
              <a:rPr sz="1209" spc="-30" dirty="0">
                <a:latin typeface="Microsoft Sans Serif"/>
                <a:cs typeface="Microsoft Sans Serif"/>
              </a:rPr>
              <a:t>BY-SA</a:t>
            </a:r>
            <a:r>
              <a:rPr sz="1209" spc="-48" dirty="0">
                <a:latin typeface="Microsoft Sans Serif"/>
                <a:cs typeface="Microsoft Sans Serif"/>
              </a:rPr>
              <a:t> </a:t>
            </a:r>
            <a:r>
              <a:rPr sz="1209" spc="-6" dirty="0">
                <a:latin typeface="Microsoft Sans Serif"/>
                <a:cs typeface="Microsoft Sans Serif"/>
              </a:rPr>
              <a:t>3.0,</a:t>
            </a:r>
            <a:r>
              <a:rPr sz="1209" spc="30" dirty="0">
                <a:latin typeface="Microsoft Sans Serif"/>
                <a:cs typeface="Microsoft Sans Serif"/>
              </a:rPr>
              <a:t> </a:t>
            </a:r>
            <a:r>
              <a:rPr sz="1209" spc="-12" dirty="0">
                <a:latin typeface="Microsoft Sans Serif"/>
                <a:cs typeface="Microsoft Sans Serif"/>
              </a:rPr>
              <a:t>https://commons.wikimedia.org/w/index.php?curid=766938</a:t>
            </a:r>
            <a:endParaRPr sz="1209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30933" y="1323473"/>
            <a:ext cx="4658485" cy="511480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43400" y="1575299"/>
            <a:ext cx="1105572" cy="83992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37829" y="1533839"/>
            <a:ext cx="773900" cy="8138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62769" y="1529232"/>
            <a:ext cx="1315938" cy="87678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48012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Options</a:t>
            </a:r>
            <a:r>
              <a:rPr sz="4400" spc="-20" dirty="0"/>
              <a:t> </a:t>
            </a:r>
            <a:r>
              <a:rPr sz="4400" spc="-35" dirty="0"/>
              <a:t>for</a:t>
            </a:r>
            <a:r>
              <a:rPr sz="4400" spc="-45" dirty="0"/>
              <a:t> </a:t>
            </a:r>
            <a:r>
              <a:rPr sz="4400" spc="-15" dirty="0"/>
              <a:t>autotools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36801"/>
            <a:ext cx="10320655" cy="431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9235">
              <a:lnSpc>
                <a:spcPts val="2965"/>
              </a:lnSpc>
              <a:spcBef>
                <a:spcPts val="105"/>
              </a:spcBef>
              <a:buFont typeface="Arial MT"/>
              <a:buChar char="•"/>
              <a:tabLst>
                <a:tab pos="241935" algn="l"/>
              </a:tabLst>
            </a:pPr>
            <a:r>
              <a:rPr sz="2600" spc="-10" dirty="0">
                <a:latin typeface="Calibri"/>
                <a:cs typeface="Calibri"/>
              </a:rPr>
              <a:t>Configure</a:t>
            </a:r>
            <a:endParaRPr sz="2600">
              <a:latin typeface="Calibri"/>
              <a:cs typeface="Calibri"/>
            </a:endParaRPr>
          </a:p>
          <a:p>
            <a:pPr marL="698500" lvl="1" indent="-229235">
              <a:lnSpc>
                <a:spcPts val="2485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200" spc="-5" dirty="0">
                <a:latin typeface="Calibri"/>
                <a:cs typeface="Calibri"/>
              </a:rPr>
              <a:t>Some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will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offer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custom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options.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0" dirty="0">
                <a:latin typeface="Calibri"/>
                <a:cs typeface="Calibri"/>
              </a:rPr>
              <a:t>Try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5" dirty="0">
                <a:latin typeface="Courier New"/>
                <a:cs typeface="Courier New"/>
              </a:rPr>
              <a:t>./configure</a:t>
            </a:r>
            <a:r>
              <a:rPr sz="2200" spc="70" dirty="0">
                <a:latin typeface="Courier New"/>
                <a:cs typeface="Courier New"/>
              </a:rPr>
              <a:t> </a:t>
            </a:r>
            <a:r>
              <a:rPr sz="2200" spc="-5" dirty="0">
                <a:latin typeface="Courier New"/>
                <a:cs typeface="Courier New"/>
              </a:rPr>
              <a:t>--help</a:t>
            </a:r>
            <a:endParaRPr sz="2200">
              <a:latin typeface="Courier New"/>
              <a:cs typeface="Courier New"/>
            </a:endParaRPr>
          </a:p>
          <a:p>
            <a:pPr marL="698500" lvl="1" indent="-229235">
              <a:lnSpc>
                <a:spcPts val="2240"/>
              </a:lnSpc>
              <a:spcBef>
                <a:spcPts val="2075"/>
              </a:spcBef>
              <a:buFont typeface="Arial MT"/>
              <a:buChar char="•"/>
              <a:tabLst>
                <a:tab pos="698500" algn="l"/>
                <a:tab pos="699135" algn="l"/>
                <a:tab pos="7592059" algn="l"/>
              </a:tabLst>
            </a:pPr>
            <a:r>
              <a:rPr sz="2200" spc="-5" dirty="0">
                <a:latin typeface="Calibri"/>
                <a:cs typeface="Calibri"/>
              </a:rPr>
              <a:t>Main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option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here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is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to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set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location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for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installed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files.	</a:t>
            </a:r>
            <a:r>
              <a:rPr sz="2200" spc="-15" dirty="0">
                <a:latin typeface="Calibri"/>
                <a:cs typeface="Calibri"/>
              </a:rPr>
              <a:t>By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default </a:t>
            </a:r>
            <a:r>
              <a:rPr sz="2200" spc="-5" dirty="0">
                <a:latin typeface="Calibri"/>
                <a:cs typeface="Calibri"/>
              </a:rPr>
              <a:t>these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will</a:t>
            </a:r>
            <a:r>
              <a:rPr sz="2200" spc="-15" dirty="0">
                <a:latin typeface="Calibri"/>
                <a:cs typeface="Calibri"/>
              </a:rPr>
              <a:t> go</a:t>
            </a:r>
            <a:endParaRPr sz="2200">
              <a:latin typeface="Calibri"/>
              <a:cs typeface="Calibri"/>
            </a:endParaRPr>
          </a:p>
          <a:p>
            <a:pPr marL="698500">
              <a:lnSpc>
                <a:spcPts val="1839"/>
              </a:lnSpc>
              <a:tabLst>
                <a:tab pos="5708015" algn="l"/>
              </a:tabLst>
            </a:pPr>
            <a:r>
              <a:rPr sz="2200" spc="-20" dirty="0">
                <a:latin typeface="Calibri"/>
                <a:cs typeface="Calibri"/>
              </a:rPr>
              <a:t>into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directories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under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ourier New"/>
                <a:cs typeface="Courier New"/>
              </a:rPr>
              <a:t>/usr/local/</a:t>
            </a:r>
            <a:r>
              <a:rPr sz="2200" spc="-5" dirty="0">
                <a:latin typeface="Calibri"/>
                <a:cs typeface="Calibri"/>
              </a:rPr>
              <a:t>.	If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you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want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to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put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them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somewhere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else</a:t>
            </a:r>
            <a:endParaRPr sz="2200">
              <a:latin typeface="Calibri"/>
              <a:cs typeface="Calibri"/>
            </a:endParaRPr>
          </a:p>
          <a:p>
            <a:pPr marL="698500">
              <a:lnSpc>
                <a:spcPts val="2245"/>
              </a:lnSpc>
            </a:pPr>
            <a:r>
              <a:rPr sz="2200" spc="-15" dirty="0">
                <a:latin typeface="Calibri"/>
                <a:cs typeface="Calibri"/>
              </a:rPr>
              <a:t>you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specify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ourier New"/>
                <a:cs typeface="Courier New"/>
              </a:rPr>
              <a:t>--prefix</a:t>
            </a:r>
            <a:r>
              <a:rPr sz="2200" spc="-775" dirty="0">
                <a:latin typeface="Courier New"/>
                <a:cs typeface="Courier New"/>
              </a:rPr>
              <a:t> </a:t>
            </a:r>
            <a:r>
              <a:rPr sz="2200" spc="-5" dirty="0">
                <a:latin typeface="Calibri"/>
                <a:cs typeface="Calibri"/>
              </a:rPr>
              <a:t>option.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Other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options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might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be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described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in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BUILD.txt</a:t>
            </a:r>
            <a:endParaRPr sz="22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2030"/>
              </a:spcBef>
            </a:pPr>
            <a:r>
              <a:rPr sz="2200" spc="-5" dirty="0">
                <a:latin typeface="Courier New"/>
                <a:cs typeface="Courier New"/>
              </a:rPr>
              <a:t>./configure</a:t>
            </a:r>
            <a:r>
              <a:rPr sz="2200" spc="-10" dirty="0">
                <a:latin typeface="Courier New"/>
                <a:cs typeface="Courier New"/>
              </a:rPr>
              <a:t> </a:t>
            </a:r>
            <a:r>
              <a:rPr sz="2200" dirty="0">
                <a:latin typeface="Courier New"/>
                <a:cs typeface="Courier New"/>
              </a:rPr>
              <a:t>--prefix=/opt/custom/</a:t>
            </a:r>
            <a:endParaRPr sz="2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900">
              <a:latin typeface="Courier New"/>
              <a:cs typeface="Courier New"/>
            </a:endParaRPr>
          </a:p>
          <a:p>
            <a:pPr marL="241300" indent="-229235">
              <a:lnSpc>
                <a:spcPts val="2965"/>
              </a:lnSpc>
              <a:spcBef>
                <a:spcPts val="5"/>
              </a:spcBef>
              <a:buFont typeface="Arial MT"/>
              <a:buChar char="•"/>
              <a:tabLst>
                <a:tab pos="241935" algn="l"/>
              </a:tabLst>
            </a:pPr>
            <a:r>
              <a:rPr sz="2600" spc="-20" dirty="0">
                <a:latin typeface="Calibri"/>
                <a:cs typeface="Calibri"/>
              </a:rPr>
              <a:t>Make</a:t>
            </a:r>
            <a:endParaRPr sz="2600">
              <a:latin typeface="Calibri"/>
              <a:cs typeface="Calibri"/>
            </a:endParaRPr>
          </a:p>
          <a:p>
            <a:pPr marL="698500" lvl="1" indent="-229235">
              <a:lnSpc>
                <a:spcPts val="2095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200" spc="-60" dirty="0">
                <a:latin typeface="Calibri"/>
                <a:cs typeface="Calibri"/>
              </a:rPr>
              <a:t>You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can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set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number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of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CPU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cores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to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split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the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compilation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over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using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65" dirty="0">
                <a:latin typeface="Calibri"/>
                <a:cs typeface="Calibri"/>
              </a:rPr>
              <a:t> </a:t>
            </a:r>
            <a:r>
              <a:rPr sz="2200" spc="-5" dirty="0">
                <a:latin typeface="Courier New"/>
                <a:cs typeface="Courier New"/>
              </a:rPr>
              <a:t>-j</a:t>
            </a:r>
            <a:endParaRPr sz="2200">
              <a:latin typeface="Courier New"/>
              <a:cs typeface="Courier New"/>
            </a:endParaRPr>
          </a:p>
          <a:p>
            <a:pPr marL="698500">
              <a:lnSpc>
                <a:spcPts val="2250"/>
              </a:lnSpc>
            </a:pPr>
            <a:r>
              <a:rPr sz="2200" spc="-15" dirty="0">
                <a:latin typeface="Calibri"/>
                <a:cs typeface="Calibri"/>
              </a:rPr>
              <a:t>parameter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5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sz="2200" dirty="0">
                <a:latin typeface="Courier New"/>
                <a:cs typeface="Courier New"/>
              </a:rPr>
              <a:t>make</a:t>
            </a:r>
            <a:r>
              <a:rPr sz="2200" spc="-35" dirty="0">
                <a:latin typeface="Courier New"/>
                <a:cs typeface="Courier New"/>
              </a:rPr>
              <a:t> </a:t>
            </a:r>
            <a:r>
              <a:rPr sz="2200" dirty="0">
                <a:latin typeface="Courier New"/>
                <a:cs typeface="Courier New"/>
              </a:rPr>
              <a:t>-j</a:t>
            </a:r>
            <a:r>
              <a:rPr sz="2200" spc="-25" dirty="0">
                <a:latin typeface="Courier New"/>
                <a:cs typeface="Courier New"/>
              </a:rPr>
              <a:t> </a:t>
            </a:r>
            <a:r>
              <a:rPr sz="2200" dirty="0">
                <a:latin typeface="Courier New"/>
                <a:cs typeface="Courier New"/>
              </a:rPr>
              <a:t>10</a:t>
            </a:r>
            <a:endParaRPr sz="2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9240" y="97612"/>
            <a:ext cx="6801484" cy="996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$</a:t>
            </a:r>
            <a:r>
              <a:rPr sz="1200" spc="-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wget </a:t>
            </a:r>
            <a:r>
              <a:rPr sz="1200" b="1" spc="5" dirty="0">
                <a:latin typeface="Courier New"/>
                <a:cs typeface="Courier New"/>
              </a:rPr>
              <a:t>-q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ftp://emboss.open-bio.org/pub/EMBOSS/EMBOSS-6.6.0.tar.gz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Courier New"/>
                <a:cs typeface="Courier New"/>
              </a:rPr>
              <a:t>$</a:t>
            </a:r>
            <a:r>
              <a:rPr sz="1200" spc="-2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tar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-xzf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EMBOSS-6.6.0.tar.gz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$</a:t>
            </a:r>
            <a:r>
              <a:rPr sz="1200" spc="-30" dirty="0">
                <a:latin typeface="Courier New"/>
                <a:cs typeface="Courier New"/>
              </a:rPr>
              <a:t> </a:t>
            </a:r>
            <a:r>
              <a:rPr sz="1200" b="1" spc="5" dirty="0">
                <a:latin typeface="Courier New"/>
                <a:cs typeface="Courier New"/>
              </a:rPr>
              <a:t>cd</a:t>
            </a:r>
            <a:r>
              <a:rPr sz="1200" b="1" spc="-2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EMBOSS-6.6.0/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$</a:t>
            </a:r>
            <a:r>
              <a:rPr sz="1200" spc="-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./configure</a:t>
            </a:r>
            <a:r>
              <a:rPr sz="1600" b="1" spc="3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--prefix=/opt/EMBOSS/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&gt;</a:t>
            </a:r>
            <a:r>
              <a:rPr sz="1600" b="1" spc="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configure.log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2&gt;&amp;1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24711" y="1257300"/>
            <a:ext cx="5257800" cy="838200"/>
          </a:xfrm>
          <a:prstGeom prst="rect">
            <a:avLst/>
          </a:prstGeom>
          <a:solidFill>
            <a:srgbClr val="E7E6E6"/>
          </a:solidFill>
          <a:ln w="12192">
            <a:solidFill>
              <a:srgbClr val="78787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71755">
              <a:lnSpc>
                <a:spcPct val="100000"/>
              </a:lnSpc>
              <a:spcBef>
                <a:spcPts val="95"/>
              </a:spcBef>
            </a:pPr>
            <a:r>
              <a:rPr sz="1200" b="1" spc="-5" dirty="0">
                <a:solidFill>
                  <a:srgbClr val="C00000"/>
                </a:solidFill>
                <a:latin typeface="Courier New"/>
                <a:cs typeface="Courier New"/>
              </a:rPr>
              <a:t>checking</a:t>
            </a:r>
            <a:r>
              <a:rPr sz="1200" b="1" dirty="0">
                <a:solidFill>
                  <a:srgbClr val="C00000"/>
                </a:solidFill>
                <a:latin typeface="Courier New"/>
                <a:cs typeface="Courier New"/>
              </a:rPr>
              <a:t> for X11/Xlib.h... </a:t>
            </a:r>
            <a:r>
              <a:rPr sz="1200" b="1" spc="-5" dirty="0">
                <a:solidFill>
                  <a:srgbClr val="C00000"/>
                </a:solidFill>
                <a:latin typeface="Courier New"/>
                <a:cs typeface="Courier New"/>
              </a:rPr>
              <a:t>no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50">
              <a:latin typeface="Courier New"/>
              <a:cs typeface="Courier New"/>
            </a:endParaRPr>
          </a:p>
          <a:p>
            <a:pPr marL="71755" marR="116839">
              <a:lnSpc>
                <a:spcPct val="100000"/>
              </a:lnSpc>
            </a:pPr>
            <a:r>
              <a:rPr sz="1200" b="1" spc="-5" dirty="0">
                <a:solidFill>
                  <a:srgbClr val="C00000"/>
                </a:solidFill>
                <a:latin typeface="Courier New"/>
                <a:cs typeface="Courier New"/>
              </a:rPr>
              <a:t>X11</a:t>
            </a:r>
            <a:r>
              <a:rPr sz="1200" b="1" spc="5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C00000"/>
                </a:solidFill>
                <a:latin typeface="Courier New"/>
                <a:cs typeface="Courier New"/>
              </a:rPr>
              <a:t>graphics</a:t>
            </a:r>
            <a:r>
              <a:rPr sz="1200" b="1" spc="10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C00000"/>
                </a:solidFill>
                <a:latin typeface="Courier New"/>
                <a:cs typeface="Courier New"/>
              </a:rPr>
              <a:t>have</a:t>
            </a:r>
            <a:r>
              <a:rPr sz="1200" b="1" spc="-5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C00000"/>
                </a:solidFill>
                <a:latin typeface="Courier New"/>
                <a:cs typeface="Courier New"/>
              </a:rPr>
              <a:t>been</a:t>
            </a:r>
            <a:r>
              <a:rPr sz="1200" b="1" spc="5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C00000"/>
                </a:solidFill>
                <a:latin typeface="Courier New"/>
                <a:cs typeface="Courier New"/>
              </a:rPr>
              <a:t>selected</a:t>
            </a:r>
            <a:r>
              <a:rPr sz="1200" b="1" spc="20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1200" b="1" spc="-5" dirty="0">
                <a:solidFill>
                  <a:srgbClr val="C00000"/>
                </a:solidFill>
                <a:latin typeface="Courier New"/>
                <a:cs typeface="Courier New"/>
              </a:rPr>
              <a:t>but</a:t>
            </a:r>
            <a:r>
              <a:rPr sz="1200" b="1" spc="10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1200" b="1" spc="-5" dirty="0">
                <a:solidFill>
                  <a:srgbClr val="C00000"/>
                </a:solidFill>
                <a:latin typeface="Courier New"/>
                <a:cs typeface="Courier New"/>
              </a:rPr>
              <a:t>no</a:t>
            </a:r>
            <a:r>
              <a:rPr sz="1200" b="1" spc="5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C00000"/>
                </a:solidFill>
                <a:latin typeface="Courier New"/>
                <a:cs typeface="Courier New"/>
              </a:rPr>
              <a:t>X11</a:t>
            </a:r>
            <a:r>
              <a:rPr sz="1200" b="1" spc="10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C00000"/>
                </a:solidFill>
                <a:latin typeface="Courier New"/>
                <a:cs typeface="Courier New"/>
              </a:rPr>
              <a:t>header</a:t>
            </a:r>
            <a:r>
              <a:rPr sz="1200" b="1" spc="-5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C00000"/>
                </a:solidFill>
                <a:latin typeface="Courier New"/>
                <a:cs typeface="Courier New"/>
              </a:rPr>
              <a:t>files </a:t>
            </a:r>
            <a:r>
              <a:rPr sz="1200" b="1" spc="-705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C00000"/>
                </a:solidFill>
                <a:latin typeface="Courier New"/>
                <a:cs typeface="Courier New"/>
              </a:rPr>
              <a:t>have</a:t>
            </a:r>
            <a:r>
              <a:rPr sz="1200" b="1" spc="-5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C00000"/>
                </a:solidFill>
                <a:latin typeface="Courier New"/>
                <a:cs typeface="Courier New"/>
              </a:rPr>
              <a:t>been</a:t>
            </a:r>
            <a:r>
              <a:rPr sz="1200" b="1" spc="10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C00000"/>
                </a:solidFill>
                <a:latin typeface="Courier New"/>
                <a:cs typeface="Courier New"/>
              </a:rPr>
              <a:t>found.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9240" y="2166619"/>
            <a:ext cx="5179695" cy="640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Courier New"/>
                <a:cs typeface="Courier New"/>
              </a:rPr>
              <a:t>$</a:t>
            </a:r>
            <a:r>
              <a:rPr sz="1600" b="1" spc="-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sudo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apt install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libx11-dev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480"/>
              </a:spcBef>
            </a:pPr>
            <a:r>
              <a:rPr sz="1200" b="1" dirty="0">
                <a:latin typeface="Courier New"/>
                <a:cs typeface="Courier New"/>
              </a:rPr>
              <a:t>$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./configure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--prefix=/opt/EMBOSS/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&gt; configure.log </a:t>
            </a:r>
            <a:r>
              <a:rPr sz="1200" b="1" spc="-5" dirty="0">
                <a:latin typeface="Courier New"/>
                <a:cs typeface="Courier New"/>
              </a:rPr>
              <a:t>2&gt;&amp;1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4711" y="2849879"/>
            <a:ext cx="2961640" cy="419100"/>
          </a:xfrm>
          <a:prstGeom prst="rect">
            <a:avLst/>
          </a:prstGeom>
          <a:solidFill>
            <a:srgbClr val="E7E6E6"/>
          </a:solidFill>
          <a:ln w="12192">
            <a:solidFill>
              <a:srgbClr val="787878"/>
            </a:solidFill>
          </a:ln>
        </p:spPr>
        <p:txBody>
          <a:bodyPr vert="horz" wrap="square" lIns="0" tIns="126364" rIns="0" bIns="0" rtlCol="0">
            <a:spAutoFit/>
          </a:bodyPr>
          <a:lstStyle/>
          <a:p>
            <a:pPr marL="71755">
              <a:lnSpc>
                <a:spcPct val="100000"/>
              </a:lnSpc>
              <a:spcBef>
                <a:spcPts val="994"/>
              </a:spcBef>
            </a:pPr>
            <a:r>
              <a:rPr sz="1200" b="1" spc="-5" dirty="0">
                <a:solidFill>
                  <a:srgbClr val="385622"/>
                </a:solidFill>
                <a:latin typeface="Courier New"/>
                <a:cs typeface="Courier New"/>
              </a:rPr>
              <a:t>checking</a:t>
            </a:r>
            <a:r>
              <a:rPr sz="1200" b="1" dirty="0">
                <a:solidFill>
                  <a:srgbClr val="385622"/>
                </a:solidFill>
                <a:latin typeface="Courier New"/>
                <a:cs typeface="Courier New"/>
              </a:rPr>
              <a:t> for X11/Xlib.h... yes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9240" y="3325114"/>
            <a:ext cx="3565525" cy="640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Courier New"/>
                <a:cs typeface="Courier New"/>
              </a:rPr>
              <a:t>$</a:t>
            </a:r>
            <a:r>
              <a:rPr sz="1600" b="1" spc="-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make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-j 4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&gt; make.log</a:t>
            </a:r>
            <a:r>
              <a:rPr sz="1600" b="1" spc="-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2&gt;&amp;1 &amp;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480"/>
              </a:spcBef>
            </a:pPr>
            <a:r>
              <a:rPr sz="1200" b="1" dirty="0">
                <a:latin typeface="Courier New"/>
                <a:cs typeface="Courier New"/>
              </a:rPr>
              <a:t>$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tail</a:t>
            </a:r>
            <a:r>
              <a:rPr sz="1200" b="1" spc="-15" dirty="0">
                <a:latin typeface="Courier New"/>
                <a:cs typeface="Courier New"/>
              </a:rPr>
              <a:t> </a:t>
            </a:r>
            <a:r>
              <a:rPr sz="1200" b="1" spc="5" dirty="0">
                <a:latin typeface="Courier New"/>
                <a:cs typeface="Courier New"/>
              </a:rPr>
              <a:t>-f</a:t>
            </a:r>
            <a:r>
              <a:rPr sz="1200" b="1" spc="-2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make.log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9240" y="4122546"/>
            <a:ext cx="33381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ourier New"/>
                <a:cs typeface="Courier New"/>
              </a:rPr>
              <a:t>$</a:t>
            </a:r>
            <a:r>
              <a:rPr sz="1200" b="1" spc="-4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make</a:t>
            </a:r>
            <a:r>
              <a:rPr sz="1200" b="1" spc="-2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test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urier New"/>
                <a:cs typeface="Courier New"/>
              </a:rPr>
              <a:t>make:</a:t>
            </a:r>
            <a:r>
              <a:rPr sz="1200" dirty="0">
                <a:latin typeface="Courier New"/>
                <a:cs typeface="Courier New"/>
              </a:rPr>
              <a:t> Nothing </a:t>
            </a:r>
            <a:r>
              <a:rPr sz="1200" spc="5" dirty="0">
                <a:latin typeface="Courier New"/>
                <a:cs typeface="Courier New"/>
              </a:rPr>
              <a:t>to</a:t>
            </a:r>
            <a:r>
              <a:rPr sz="120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be</a:t>
            </a:r>
            <a:r>
              <a:rPr sz="1200" dirty="0">
                <a:latin typeface="Courier New"/>
                <a:cs typeface="Courier New"/>
              </a:rPr>
              <a:t> done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for 'test'.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9240" y="4666615"/>
            <a:ext cx="23437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Courier New"/>
                <a:cs typeface="Courier New"/>
              </a:rPr>
              <a:t>$</a:t>
            </a:r>
            <a:r>
              <a:rPr sz="1600" b="1" spc="-3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sudo</a:t>
            </a:r>
            <a:r>
              <a:rPr sz="1600" b="1" spc="-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make</a:t>
            </a:r>
            <a:r>
              <a:rPr sz="1600" b="1" spc="-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install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9240" y="5276469"/>
            <a:ext cx="3810000" cy="143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Courier New"/>
                <a:cs typeface="Courier New"/>
              </a:rPr>
              <a:t>$</a:t>
            </a:r>
            <a:r>
              <a:rPr sz="1600" b="1" spc="-3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ls</a:t>
            </a:r>
            <a:r>
              <a:rPr sz="1600" b="1" spc="-2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/opt/EMBOSS/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  <a:tabLst>
                <a:tab pos="471170" algn="l"/>
                <a:tab pos="1299210" algn="l"/>
                <a:tab pos="1760855" algn="l"/>
              </a:tabLst>
            </a:pPr>
            <a:r>
              <a:rPr sz="1200" spc="-5" dirty="0">
                <a:latin typeface="Courier New"/>
                <a:cs typeface="Courier New"/>
              </a:rPr>
              <a:t>bin	</a:t>
            </a:r>
            <a:r>
              <a:rPr sz="1200" dirty="0">
                <a:latin typeface="Courier New"/>
                <a:cs typeface="Courier New"/>
              </a:rPr>
              <a:t>include	</a:t>
            </a:r>
            <a:r>
              <a:rPr sz="1200" spc="5" dirty="0">
                <a:latin typeface="Courier New"/>
                <a:cs typeface="Courier New"/>
              </a:rPr>
              <a:t>lib	</a:t>
            </a:r>
            <a:r>
              <a:rPr sz="1200" spc="-5" dirty="0">
                <a:latin typeface="Courier New"/>
                <a:cs typeface="Courier New"/>
              </a:rPr>
              <a:t>share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latin typeface="Courier New"/>
                <a:cs typeface="Courier New"/>
              </a:rPr>
              <a:t>$</a:t>
            </a:r>
            <a:r>
              <a:rPr sz="1600" b="1" spc="-2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/opt/EMBOSS/bin/embossversion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latin typeface="Courier New"/>
                <a:cs typeface="Courier New"/>
              </a:rPr>
              <a:t>Report</a:t>
            </a:r>
            <a:r>
              <a:rPr sz="1200" dirty="0">
                <a:latin typeface="Courier New"/>
                <a:cs typeface="Courier New"/>
              </a:rPr>
              <a:t> the current EMBOSS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version</a:t>
            </a:r>
            <a:r>
              <a:rPr sz="1200" spc="-5" dirty="0">
                <a:latin typeface="Courier New"/>
                <a:cs typeface="Courier New"/>
              </a:rPr>
              <a:t> number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6.6.0.0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71507" y="912952"/>
            <a:ext cx="11531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1.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Configure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271507" y="3108452"/>
            <a:ext cx="765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2.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Make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71507" y="3931666"/>
            <a:ext cx="1169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3.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Make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test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271507" y="4480305"/>
            <a:ext cx="1365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4.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Make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install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966709" y="244551"/>
            <a:ext cx="40684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" dirty="0"/>
              <a:t>Installing</a:t>
            </a:r>
            <a:r>
              <a:rPr sz="4400" spc="-95" dirty="0"/>
              <a:t> </a:t>
            </a:r>
            <a:r>
              <a:rPr sz="4400" spc="-5" dirty="0"/>
              <a:t>EMBOSS</a:t>
            </a:r>
            <a:endParaRPr sz="4400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3580"/>
            <a:ext cx="64268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S</a:t>
            </a:r>
            <a:r>
              <a:rPr sz="4400" spc="-60" dirty="0"/>
              <a:t>t</a:t>
            </a:r>
            <a:r>
              <a:rPr sz="4400" dirty="0"/>
              <a:t>anda</a:t>
            </a:r>
            <a:r>
              <a:rPr sz="4400" spc="-40" dirty="0"/>
              <a:t>r</a:t>
            </a:r>
            <a:r>
              <a:rPr sz="4400" dirty="0"/>
              <a:t>d</a:t>
            </a:r>
            <a:r>
              <a:rPr sz="4400" spc="-25" dirty="0"/>
              <a:t> </a:t>
            </a:r>
            <a:r>
              <a:rPr sz="4400" spc="-5" dirty="0">
                <a:latin typeface="Courier New"/>
                <a:cs typeface="Courier New"/>
              </a:rPr>
              <a:t>cmak</a:t>
            </a:r>
            <a:r>
              <a:rPr sz="4400" dirty="0">
                <a:latin typeface="Courier New"/>
                <a:cs typeface="Courier New"/>
              </a:rPr>
              <a:t>e</a:t>
            </a:r>
            <a:r>
              <a:rPr sz="4400" spc="-1695" dirty="0">
                <a:latin typeface="Courier New"/>
                <a:cs typeface="Courier New"/>
              </a:rPr>
              <a:t> </a:t>
            </a:r>
            <a:r>
              <a:rPr sz="4400" dirty="0"/>
              <a:t>in</a:t>
            </a:r>
            <a:r>
              <a:rPr sz="4400" spc="-50" dirty="0"/>
              <a:t>s</a:t>
            </a:r>
            <a:r>
              <a:rPr sz="4400" spc="-60" dirty="0"/>
              <a:t>t</a:t>
            </a:r>
            <a:r>
              <a:rPr sz="4400" dirty="0"/>
              <a:t>all</a:t>
            </a:r>
            <a:r>
              <a:rPr sz="4400" spc="-50" dirty="0"/>
              <a:t>a</a:t>
            </a:r>
            <a:r>
              <a:rPr sz="4400" dirty="0"/>
              <a:t>tion</a:t>
            </a:r>
            <a:endParaRPr sz="44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756565"/>
            <a:ext cx="9228455" cy="239776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Slightly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simpler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than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autotools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4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5" dirty="0">
                <a:latin typeface="Calibri"/>
                <a:cs typeface="Calibri"/>
              </a:rPr>
              <a:t>Create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build</a:t>
            </a:r>
            <a:r>
              <a:rPr sz="2400" spc="-10" dirty="0">
                <a:latin typeface="Calibri"/>
                <a:cs typeface="Calibri"/>
              </a:rPr>
              <a:t> directory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inside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source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directory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19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5" dirty="0">
                <a:latin typeface="Calibri"/>
                <a:cs typeface="Calibri"/>
              </a:rPr>
              <a:t>Move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build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directory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180"/>
              </a:spcBef>
              <a:buFont typeface="Arial MT"/>
              <a:buChar char="•"/>
              <a:tabLst>
                <a:tab pos="699135" algn="l"/>
                <a:tab pos="7571740" algn="l"/>
              </a:tabLst>
            </a:pPr>
            <a:r>
              <a:rPr sz="2400" dirty="0">
                <a:latin typeface="Calibri"/>
                <a:cs typeface="Calibri"/>
              </a:rPr>
              <a:t>Run </a:t>
            </a:r>
            <a:r>
              <a:rPr sz="2400" spc="-5" dirty="0">
                <a:latin typeface="Courier New"/>
                <a:cs typeface="Courier New"/>
              </a:rPr>
              <a:t>cmake</a:t>
            </a:r>
            <a:r>
              <a:rPr sz="2400" spc="-15" dirty="0">
                <a:latin typeface="Courier New"/>
                <a:cs typeface="Courier New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target </a:t>
            </a:r>
            <a:r>
              <a:rPr sz="2400" dirty="0">
                <a:latin typeface="Calibri"/>
                <a:cs typeface="Calibri"/>
              </a:rPr>
              <a:t>being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directory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above	(</a:t>
            </a:r>
            <a:r>
              <a:rPr sz="2400" spc="-10" dirty="0">
                <a:latin typeface="Courier New"/>
                <a:cs typeface="Courier New"/>
              </a:rPr>
              <a:t>cmake</a:t>
            </a:r>
            <a:r>
              <a:rPr sz="2400" spc="-9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..</a:t>
            </a:r>
            <a:r>
              <a:rPr sz="2400" spc="-5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290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2000" spc="5" dirty="0">
                <a:latin typeface="Calibri"/>
                <a:cs typeface="Calibri"/>
              </a:rPr>
              <a:t>Add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-DCMAKE_INSTALL_PREFIX=/my/custom/dir</a:t>
            </a:r>
            <a:r>
              <a:rPr sz="2000" spc="-740" dirty="0">
                <a:latin typeface="Courier New"/>
                <a:cs typeface="Courier New"/>
              </a:rPr>
              <a:t> </a:t>
            </a:r>
            <a:r>
              <a:rPr sz="2000" dirty="0">
                <a:latin typeface="Calibri"/>
                <a:cs typeface="Calibri"/>
              </a:rPr>
              <a:t>if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wanted</a:t>
            </a:r>
            <a:endParaRPr sz="20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180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Run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make</a:t>
            </a:r>
            <a:r>
              <a:rPr sz="2400" spc="-5" dirty="0">
                <a:latin typeface="Calibri"/>
                <a:cs typeface="Calibri"/>
              </a:rPr>
              <a:t>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same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10" dirty="0">
                <a:latin typeface="Calibri"/>
                <a:cs typeface="Calibri"/>
              </a:rPr>
              <a:t> autotools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52031" y="609676"/>
            <a:ext cx="42983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" dirty="0">
                <a:latin typeface="Calibri Light"/>
                <a:cs typeface="Calibri Light"/>
              </a:rPr>
              <a:t>Installing</a:t>
            </a:r>
            <a:r>
              <a:rPr sz="4400" spc="-100" dirty="0">
                <a:latin typeface="Calibri Light"/>
                <a:cs typeface="Calibri Light"/>
              </a:rPr>
              <a:t> </a:t>
            </a:r>
            <a:r>
              <a:rPr sz="4400" spc="-55" dirty="0">
                <a:latin typeface="Calibri Light"/>
                <a:cs typeface="Calibri Light"/>
              </a:rPr>
              <a:t>BamTools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1088" y="14731"/>
            <a:ext cx="62845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$ </a:t>
            </a:r>
            <a:r>
              <a:rPr sz="1200" b="1" dirty="0">
                <a:latin typeface="Courier New"/>
                <a:cs typeface="Courier New"/>
              </a:rPr>
              <a:t>wget</a:t>
            </a:r>
            <a:r>
              <a:rPr sz="1200" b="1" spc="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https://github.com/pezmaster31/bamtools/archive/v2.5.1.tar.gz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$</a:t>
            </a:r>
            <a:r>
              <a:rPr sz="1200" spc="-2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tar</a:t>
            </a:r>
            <a:r>
              <a:rPr sz="1200" b="1" spc="-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-xzf</a:t>
            </a:r>
            <a:r>
              <a:rPr sz="1200" b="1" spc="-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v2.5.1.tar.gz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$</a:t>
            </a:r>
            <a:r>
              <a:rPr sz="1200" spc="-3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cd</a:t>
            </a:r>
            <a:r>
              <a:rPr sz="1200" b="1" spc="-2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bamtools-2.5.1/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1088" y="746505"/>
            <a:ext cx="1220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$</a:t>
            </a:r>
            <a:r>
              <a:rPr sz="1200" spc="-3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mkdir</a:t>
            </a:r>
            <a:r>
              <a:rPr sz="1200" b="1" spc="-2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build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$</a:t>
            </a:r>
            <a:r>
              <a:rPr sz="1200" spc="-40" dirty="0">
                <a:latin typeface="Courier New"/>
                <a:cs typeface="Courier New"/>
              </a:rPr>
              <a:t> </a:t>
            </a:r>
            <a:r>
              <a:rPr sz="1200" b="1" spc="5" dirty="0">
                <a:latin typeface="Courier New"/>
                <a:cs typeface="Courier New"/>
              </a:rPr>
              <a:t>cd</a:t>
            </a:r>
            <a:r>
              <a:rPr sz="1200" b="1" spc="-4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build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1088" y="1295146"/>
            <a:ext cx="7904480" cy="4964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$</a:t>
            </a:r>
            <a:r>
              <a:rPr sz="1200" spc="-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sudo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apt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install </a:t>
            </a:r>
            <a:r>
              <a:rPr sz="1200" b="1" spc="-5" dirty="0">
                <a:latin typeface="Courier New"/>
                <a:cs typeface="Courier New"/>
              </a:rPr>
              <a:t>cmake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$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cmake</a:t>
            </a:r>
            <a:r>
              <a:rPr sz="1600" b="1" spc="2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-DCMAKE_INSTALL_PREFIX=/opt/bamtools/</a:t>
            </a:r>
            <a:r>
              <a:rPr sz="1600" b="1" spc="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..</a:t>
            </a:r>
            <a:r>
              <a:rPr sz="1600" b="1" spc="2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&gt;</a:t>
            </a:r>
            <a:r>
              <a:rPr sz="1600" b="1" spc="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cmake.log</a:t>
            </a:r>
            <a:r>
              <a:rPr sz="1600" b="1" spc="25" dirty="0">
                <a:latin typeface="Courier New"/>
                <a:cs typeface="Courier New"/>
              </a:rPr>
              <a:t> </a:t>
            </a:r>
            <a:r>
              <a:rPr sz="1600" b="1" spc="-10" dirty="0">
                <a:latin typeface="Courier New"/>
                <a:cs typeface="Courier New"/>
              </a:rPr>
              <a:t>2&gt;&amp;1</a:t>
            </a:r>
            <a:endParaRPr sz="16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  <a:spcBef>
                <a:spcPts val="1480"/>
              </a:spcBef>
            </a:pPr>
            <a:r>
              <a:rPr sz="1200" b="1" spc="-5" dirty="0">
                <a:solidFill>
                  <a:srgbClr val="C00000"/>
                </a:solidFill>
                <a:latin typeface="Courier New"/>
                <a:cs typeface="Courier New"/>
              </a:rPr>
              <a:t>Could</a:t>
            </a:r>
            <a:r>
              <a:rPr sz="1200" b="1" spc="5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C00000"/>
                </a:solidFill>
                <a:latin typeface="Courier New"/>
                <a:cs typeface="Courier New"/>
              </a:rPr>
              <a:t>NOT</a:t>
            </a:r>
            <a:r>
              <a:rPr sz="1200" b="1" spc="5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C00000"/>
                </a:solidFill>
                <a:latin typeface="Courier New"/>
                <a:cs typeface="Courier New"/>
              </a:rPr>
              <a:t>find</a:t>
            </a:r>
            <a:r>
              <a:rPr sz="1200" b="1" spc="5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C00000"/>
                </a:solidFill>
                <a:latin typeface="Courier New"/>
                <a:cs typeface="Courier New"/>
              </a:rPr>
              <a:t>ZLIB</a:t>
            </a:r>
            <a:r>
              <a:rPr sz="1200" b="1" spc="5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C00000"/>
                </a:solidFill>
                <a:latin typeface="Courier New"/>
                <a:cs typeface="Courier New"/>
              </a:rPr>
              <a:t>(missing:</a:t>
            </a:r>
            <a:r>
              <a:rPr sz="1200" b="1" spc="5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C00000"/>
                </a:solidFill>
                <a:latin typeface="Courier New"/>
                <a:cs typeface="Courier New"/>
              </a:rPr>
              <a:t>ZLIB_LIBRARY</a:t>
            </a:r>
            <a:r>
              <a:rPr sz="1200" b="1" spc="5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C00000"/>
                </a:solidFill>
                <a:latin typeface="Courier New"/>
                <a:cs typeface="Courier New"/>
              </a:rPr>
              <a:t>ZLIB_INCLUDE_DIR)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Courier New"/>
                <a:cs typeface="Courier New"/>
              </a:rPr>
              <a:t>$</a:t>
            </a:r>
            <a:r>
              <a:rPr sz="1200" spc="-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sudo apt install</a:t>
            </a:r>
            <a:r>
              <a:rPr sz="1600" b="1" spc="-15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zlib1g-dev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200" dirty="0">
                <a:latin typeface="Courier New"/>
                <a:cs typeface="Courier New"/>
              </a:rPr>
              <a:t>$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cmake</a:t>
            </a:r>
            <a:r>
              <a:rPr sz="1600" b="1" spc="2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-DCMAKE_INSTALL_PREFIX=/opt/bamtools/</a:t>
            </a:r>
            <a:r>
              <a:rPr sz="1600" b="1" spc="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..</a:t>
            </a:r>
            <a:r>
              <a:rPr sz="1600" b="1" spc="2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&gt;</a:t>
            </a:r>
            <a:r>
              <a:rPr sz="1600" b="1" spc="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cmake.log</a:t>
            </a:r>
            <a:r>
              <a:rPr sz="1600" b="1" spc="25" dirty="0">
                <a:latin typeface="Courier New"/>
                <a:cs typeface="Courier New"/>
              </a:rPr>
              <a:t> </a:t>
            </a:r>
            <a:r>
              <a:rPr sz="1600" b="1" spc="-10" dirty="0">
                <a:latin typeface="Courier New"/>
                <a:cs typeface="Courier New"/>
              </a:rPr>
              <a:t>2&gt;&amp;1</a:t>
            </a:r>
            <a:endParaRPr sz="16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  <a:spcBef>
                <a:spcPts val="1480"/>
              </a:spcBef>
            </a:pPr>
            <a:r>
              <a:rPr sz="1200" b="1" spc="-5" dirty="0">
                <a:solidFill>
                  <a:srgbClr val="385622"/>
                </a:solidFill>
                <a:latin typeface="Courier New"/>
                <a:cs typeface="Courier New"/>
              </a:rPr>
              <a:t>Found</a:t>
            </a:r>
            <a:r>
              <a:rPr sz="1200" b="1" spc="15" dirty="0">
                <a:solidFill>
                  <a:srgbClr val="385622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385622"/>
                </a:solidFill>
                <a:latin typeface="Courier New"/>
                <a:cs typeface="Courier New"/>
              </a:rPr>
              <a:t>ZLIB: /usr/lib/x86_64-linux-gnu/libz.so</a:t>
            </a:r>
            <a:r>
              <a:rPr sz="1200" b="1" spc="15" dirty="0">
                <a:solidFill>
                  <a:srgbClr val="385622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385622"/>
                </a:solidFill>
                <a:latin typeface="Courier New"/>
                <a:cs typeface="Courier New"/>
              </a:rPr>
              <a:t>(found</a:t>
            </a:r>
            <a:r>
              <a:rPr sz="1200" b="1" spc="5" dirty="0">
                <a:solidFill>
                  <a:srgbClr val="385622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385622"/>
                </a:solidFill>
                <a:latin typeface="Courier New"/>
                <a:cs typeface="Courier New"/>
              </a:rPr>
              <a:t>version</a:t>
            </a:r>
            <a:r>
              <a:rPr sz="1200" b="1" spc="15" dirty="0">
                <a:solidFill>
                  <a:srgbClr val="385622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385622"/>
                </a:solidFill>
                <a:latin typeface="Courier New"/>
                <a:cs typeface="Courier New"/>
              </a:rPr>
              <a:t>"1.2.11")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$</a:t>
            </a:r>
            <a:r>
              <a:rPr sz="1200" spc="-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make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-j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4 &gt;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make.log 2&gt;&amp;1 &amp;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480"/>
              </a:spcBef>
            </a:pPr>
            <a:r>
              <a:rPr sz="1200" dirty="0">
                <a:latin typeface="Courier New"/>
                <a:cs typeface="Courier New"/>
              </a:rPr>
              <a:t>$</a:t>
            </a:r>
            <a:r>
              <a:rPr sz="1200" spc="-3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make</a:t>
            </a:r>
            <a:r>
              <a:rPr sz="1200" b="1" spc="-3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test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Courier New"/>
                <a:cs typeface="Courier New"/>
              </a:rPr>
              <a:t>make: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***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No</a:t>
            </a:r>
            <a:r>
              <a:rPr sz="1200" spc="1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rule</a:t>
            </a:r>
            <a:r>
              <a:rPr sz="1200" spc="-10" dirty="0">
                <a:latin typeface="Courier New"/>
                <a:cs typeface="Courier New"/>
              </a:rPr>
              <a:t> </a:t>
            </a:r>
            <a:r>
              <a:rPr sz="1200" spc="5" dirty="0">
                <a:latin typeface="Courier New"/>
                <a:cs typeface="Courier New"/>
              </a:rPr>
              <a:t>to</a:t>
            </a:r>
            <a:r>
              <a:rPr sz="1200" spc="-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make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target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'test'.</a:t>
            </a:r>
            <a:r>
              <a:rPr sz="1200" spc="1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Stop.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$</a:t>
            </a:r>
            <a:r>
              <a:rPr sz="1200" spc="-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sudo</a:t>
            </a:r>
            <a:r>
              <a:rPr sz="1600" b="1" spc="-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make</a:t>
            </a:r>
            <a:r>
              <a:rPr sz="1600" b="1" spc="-2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install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200" dirty="0">
                <a:latin typeface="Courier New"/>
                <a:cs typeface="Courier New"/>
              </a:rPr>
              <a:t>$</a:t>
            </a:r>
            <a:r>
              <a:rPr sz="1200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/opt/bamtools/bin/bamtools</a:t>
            </a:r>
            <a:r>
              <a:rPr sz="1600" b="1" spc="2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--version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480"/>
              </a:spcBef>
            </a:pPr>
            <a:r>
              <a:rPr sz="1200" spc="-5" dirty="0">
                <a:latin typeface="Courier New"/>
                <a:cs typeface="Courier New"/>
              </a:rPr>
              <a:t>bamtools</a:t>
            </a:r>
            <a:r>
              <a:rPr sz="1200" spc="-2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2.5.1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Part</a:t>
            </a:r>
            <a:r>
              <a:rPr sz="1200" spc="-20" dirty="0">
                <a:latin typeface="Courier New"/>
                <a:cs typeface="Courier New"/>
              </a:rPr>
              <a:t> </a:t>
            </a:r>
            <a:r>
              <a:rPr sz="1200" spc="5" dirty="0">
                <a:latin typeface="Courier New"/>
                <a:cs typeface="Courier New"/>
              </a:rPr>
              <a:t>of </a:t>
            </a:r>
            <a:r>
              <a:rPr sz="1200" dirty="0">
                <a:latin typeface="Courier New"/>
                <a:cs typeface="Courier New"/>
              </a:rPr>
              <a:t>BamTools API</a:t>
            </a:r>
            <a:r>
              <a:rPr sz="1200" spc="-1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and toolkit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Primary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authors: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Derek</a:t>
            </a:r>
            <a:r>
              <a:rPr sz="1200" spc="1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Barnett,</a:t>
            </a:r>
            <a:r>
              <a:rPr sz="1200" spc="1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Erik</a:t>
            </a:r>
            <a:r>
              <a:rPr sz="1200" spc="-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Garrison,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Michael</a:t>
            </a:r>
            <a:r>
              <a:rPr sz="1200" spc="1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Stromberg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urier New"/>
                <a:cs typeface="Courier New"/>
              </a:rPr>
              <a:t>(c)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2009-2012</a:t>
            </a:r>
            <a:r>
              <a:rPr sz="1200" spc="1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Marth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Lab,</a:t>
            </a:r>
            <a:r>
              <a:rPr sz="1200" spc="1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Biology</a:t>
            </a:r>
            <a:r>
              <a:rPr sz="1200" spc="1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Dept.,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Boston</a:t>
            </a:r>
            <a:r>
              <a:rPr sz="1200" spc="1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College</a:t>
            </a: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761" y="2488768"/>
            <a:ext cx="304546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Exercise</a:t>
            </a:r>
            <a:r>
              <a:rPr spc="-90" dirty="0"/>
              <a:t> </a:t>
            </a:r>
            <a:r>
              <a:rPr dirty="0"/>
              <a:t>7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35648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570"/>
              </a:spcBef>
            </a:pPr>
            <a:r>
              <a:rPr spc="-10" dirty="0"/>
              <a:t>Extending</a:t>
            </a:r>
            <a:r>
              <a:rPr spc="-45" dirty="0"/>
              <a:t> </a:t>
            </a:r>
            <a:r>
              <a:rPr spc="-10" dirty="0"/>
              <a:t>Languages</a:t>
            </a:r>
          </a:p>
          <a:p>
            <a:pPr marL="1270" algn="ctr">
              <a:lnSpc>
                <a:spcPct val="100000"/>
              </a:lnSpc>
              <a:spcBef>
                <a:spcPts val="1385"/>
              </a:spcBef>
            </a:pPr>
            <a:r>
              <a:rPr sz="2400" spc="-10" dirty="0">
                <a:latin typeface="Calibri"/>
                <a:cs typeface="Calibri"/>
              </a:rPr>
              <a:t>v2018-11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4027" y="5468232"/>
            <a:ext cx="3877056" cy="12173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97111" y="3128772"/>
            <a:ext cx="3294887" cy="3729225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47320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Extending</a:t>
            </a:r>
            <a:r>
              <a:rPr sz="4400" spc="-50" dirty="0"/>
              <a:t> </a:t>
            </a:r>
            <a:r>
              <a:rPr sz="4400" spc="-5" dirty="0"/>
              <a:t>Languages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59661"/>
            <a:ext cx="9832340" cy="4094479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marR="5080" indent="-229235">
              <a:lnSpc>
                <a:spcPts val="2690"/>
              </a:lnSpc>
              <a:spcBef>
                <a:spcPts val="74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latin typeface="Calibri"/>
                <a:cs typeface="Calibri"/>
              </a:rPr>
              <a:t>Most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commonly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used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languages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will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have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extensions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which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be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installed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provide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new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functionality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3300">
              <a:latin typeface="Calibri"/>
              <a:cs typeface="Calibri"/>
            </a:endParaRPr>
          </a:p>
          <a:p>
            <a:pPr marL="241300" indent="-229235">
              <a:lnSpc>
                <a:spcPts val="3325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5" dirty="0">
                <a:latin typeface="Calibri"/>
                <a:cs typeface="Calibri"/>
              </a:rPr>
              <a:t>extensions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may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not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written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same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language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ts val="2845"/>
              </a:lnSpc>
              <a:buFont typeface="Arial MT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C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or </a:t>
            </a:r>
            <a:r>
              <a:rPr sz="2400" dirty="0">
                <a:latin typeface="Calibri"/>
                <a:cs typeface="Calibri"/>
              </a:rPr>
              <a:t>C++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extensions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scripted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languages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very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common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3250">
              <a:latin typeface="Calibri"/>
              <a:cs typeface="Calibri"/>
            </a:endParaRPr>
          </a:p>
          <a:p>
            <a:pPr marL="241300" indent="-229235">
              <a:lnSpc>
                <a:spcPts val="3335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60" dirty="0">
                <a:latin typeface="Calibri"/>
                <a:cs typeface="Calibri"/>
              </a:rPr>
              <a:t>We</a:t>
            </a:r>
            <a:r>
              <a:rPr sz="2800" spc="-5" dirty="0">
                <a:latin typeface="Calibri"/>
                <a:cs typeface="Calibri"/>
              </a:rPr>
              <a:t> will look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at how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extend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different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languages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ts val="2810"/>
              </a:lnSpc>
              <a:buFont typeface="Arial MT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R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ts val="2800"/>
              </a:lnSpc>
              <a:buFont typeface="Arial MT"/>
              <a:buChar char="•"/>
              <a:tabLst>
                <a:tab pos="699135" algn="l"/>
              </a:tabLst>
            </a:pPr>
            <a:r>
              <a:rPr sz="2400" spc="-15" dirty="0">
                <a:latin typeface="Calibri"/>
                <a:cs typeface="Calibri"/>
              </a:rPr>
              <a:t>Perl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ts val="2845"/>
              </a:lnSpc>
              <a:buFont typeface="Arial MT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Python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5121" y="2488768"/>
            <a:ext cx="3383279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</a:t>
            </a:r>
            <a:r>
              <a:rPr spc="-90" dirty="0"/>
              <a:t> </a:t>
            </a:r>
            <a:r>
              <a:rPr spc="-25" dirty="0"/>
              <a:t>packages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46234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" dirty="0"/>
              <a:t>Installing</a:t>
            </a:r>
            <a:r>
              <a:rPr sz="4400" spc="-50" dirty="0"/>
              <a:t> </a:t>
            </a:r>
            <a:r>
              <a:rPr sz="4400" dirty="0"/>
              <a:t>R</a:t>
            </a:r>
            <a:r>
              <a:rPr sz="4400" spc="-30" dirty="0"/>
              <a:t> </a:t>
            </a:r>
            <a:r>
              <a:rPr sz="4400" spc="-15" dirty="0"/>
              <a:t>packages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59661"/>
            <a:ext cx="9123045" cy="39814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ts val="3020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latin typeface="Calibri"/>
                <a:cs typeface="Calibri"/>
              </a:rPr>
              <a:t>Standard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locations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are</a:t>
            </a:r>
            <a:r>
              <a:rPr sz="2800" spc="-5" dirty="0">
                <a:latin typeface="Calibri"/>
                <a:cs typeface="Calibri"/>
              </a:rPr>
              <a:t> either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site-wide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R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package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folder,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eg</a:t>
            </a:r>
            <a:endParaRPr sz="2800">
              <a:latin typeface="Calibri"/>
              <a:cs typeface="Calibri"/>
            </a:endParaRPr>
          </a:p>
          <a:p>
            <a:pPr marL="241300">
              <a:lnSpc>
                <a:spcPts val="3020"/>
              </a:lnSpc>
            </a:pPr>
            <a:r>
              <a:rPr sz="2800" spc="-5" dirty="0">
                <a:latin typeface="Courier New"/>
                <a:cs typeface="Courier New"/>
              </a:rPr>
              <a:t>/usr/lib/R</a:t>
            </a:r>
            <a:r>
              <a:rPr sz="2800" spc="-80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Calibri"/>
                <a:cs typeface="Calibri"/>
              </a:rPr>
              <a:t>or in </a:t>
            </a:r>
            <a:r>
              <a:rPr sz="2800" spc="-5" dirty="0">
                <a:latin typeface="Courier New"/>
                <a:cs typeface="Courier New"/>
              </a:rPr>
              <a:t>~/R/</a:t>
            </a:r>
            <a:endParaRPr sz="2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550">
              <a:latin typeface="Courier New"/>
              <a:cs typeface="Courier New"/>
            </a:endParaRPr>
          </a:p>
          <a:p>
            <a:pPr marL="241300" indent="-229235">
              <a:lnSpc>
                <a:spcPts val="3325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latin typeface="Calibri"/>
                <a:cs typeface="Calibri"/>
              </a:rPr>
              <a:t>Installation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through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package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repository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ts val="2810"/>
              </a:lnSpc>
              <a:buFont typeface="Arial MT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CRAN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ts val="2845"/>
              </a:lnSpc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BioConductor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2550">
              <a:latin typeface="Calibri"/>
              <a:cs typeface="Calibri"/>
            </a:endParaRPr>
          </a:p>
          <a:p>
            <a:pPr marL="241300" indent="-229235">
              <a:lnSpc>
                <a:spcPts val="3329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Calibri"/>
                <a:cs typeface="Calibri"/>
              </a:rPr>
              <a:t>Manual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installation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from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any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source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ts val="2810"/>
              </a:lnSpc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Project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site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ts val="2840"/>
              </a:lnSpc>
              <a:buFont typeface="Arial MT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Github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etc.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0285" y="478939"/>
            <a:ext cx="6061451" cy="668324"/>
          </a:xfrm>
          <a:prstGeom prst="rect">
            <a:avLst/>
          </a:prstGeom>
        </p:spPr>
        <p:txBody>
          <a:bodyPr vert="horz" wrap="square" lIns="0" tIns="16891" rIns="0" bIns="0" rtlCol="0">
            <a:spAutoFit/>
          </a:bodyPr>
          <a:lstStyle/>
          <a:p>
            <a:pPr marL="15356">
              <a:spcBef>
                <a:spcPts val="133"/>
              </a:spcBef>
            </a:pPr>
            <a:r>
              <a:rPr sz="4232" spc="-12" dirty="0"/>
              <a:t>Directory</a:t>
            </a:r>
            <a:r>
              <a:rPr sz="4232" spc="30" dirty="0"/>
              <a:t> </a:t>
            </a:r>
            <a:r>
              <a:rPr sz="4232" spc="-6" dirty="0"/>
              <a:t>structure</a:t>
            </a:r>
            <a:r>
              <a:rPr sz="4232" spc="30" dirty="0"/>
              <a:t> </a:t>
            </a:r>
            <a:r>
              <a:rPr sz="4232" spc="-6" dirty="0"/>
              <a:t>by</a:t>
            </a:r>
            <a:r>
              <a:rPr sz="4232" spc="30" dirty="0"/>
              <a:t> </a:t>
            </a:r>
            <a:r>
              <a:rPr sz="4232" dirty="0"/>
              <a:t>OS</a:t>
            </a:r>
            <a:endParaRPr sz="4232"/>
          </a:p>
        </p:txBody>
      </p:sp>
      <p:sp>
        <p:nvSpPr>
          <p:cNvPr id="3" name="object 3"/>
          <p:cNvSpPr txBox="1"/>
          <p:nvPr/>
        </p:nvSpPr>
        <p:spPr>
          <a:xfrm>
            <a:off x="724764" y="1556874"/>
            <a:ext cx="162765" cy="215595"/>
          </a:xfrm>
          <a:prstGeom prst="rect">
            <a:avLst/>
          </a:prstGeom>
        </p:spPr>
        <p:txBody>
          <a:bodyPr vert="horz" wrap="square" lIns="0" tIns="19962" rIns="0" bIns="0" rtlCol="0">
            <a:spAutoFit/>
          </a:bodyPr>
          <a:lstStyle/>
          <a:p>
            <a:pPr marL="15356">
              <a:spcBef>
                <a:spcPts val="157"/>
              </a:spcBef>
            </a:pPr>
            <a:r>
              <a:rPr sz="1270" spc="266" dirty="0">
                <a:latin typeface="Microsoft Sans Serif"/>
                <a:cs typeface="Microsoft Sans Serif"/>
              </a:rPr>
              <a:t>●</a:t>
            </a:r>
            <a:endParaRPr sz="127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6320" y="1312726"/>
            <a:ext cx="6316347" cy="1114460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 marR="6142">
              <a:lnSpc>
                <a:spcPct val="129500"/>
              </a:lnSpc>
              <a:spcBef>
                <a:spcPts val="121"/>
              </a:spcBef>
            </a:pPr>
            <a:r>
              <a:rPr sz="2902" spc="-6" dirty="0">
                <a:latin typeface="Microsoft Sans Serif"/>
                <a:cs typeface="Microsoft Sans Serif"/>
              </a:rPr>
              <a:t>Directory</a:t>
            </a:r>
            <a:r>
              <a:rPr sz="2902" spc="18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structure</a:t>
            </a:r>
            <a:r>
              <a:rPr sz="2902" spc="18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depends</a:t>
            </a:r>
            <a:r>
              <a:rPr sz="2902" spc="18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on</a:t>
            </a:r>
            <a:r>
              <a:rPr sz="2902" spc="24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the</a:t>
            </a:r>
            <a:r>
              <a:rPr sz="2902" spc="30" dirty="0">
                <a:latin typeface="Microsoft Sans Serif"/>
                <a:cs typeface="Microsoft Sans Serif"/>
              </a:rPr>
              <a:t> </a:t>
            </a:r>
            <a:r>
              <a:rPr sz="2902" dirty="0">
                <a:latin typeface="Microsoft Sans Serif"/>
                <a:cs typeface="Microsoft Sans Serif"/>
              </a:rPr>
              <a:t>OS </a:t>
            </a:r>
            <a:r>
              <a:rPr sz="2902" spc="-756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The</a:t>
            </a:r>
            <a:r>
              <a:rPr sz="2902" spc="30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root</a:t>
            </a:r>
            <a:r>
              <a:rPr sz="2902" spc="30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directory</a:t>
            </a:r>
            <a:r>
              <a:rPr sz="2902" spc="36" dirty="0">
                <a:latin typeface="Microsoft Sans Serif"/>
                <a:cs typeface="Microsoft Sans Serif"/>
              </a:rPr>
              <a:t> </a:t>
            </a:r>
            <a:r>
              <a:rPr sz="2902" spc="-18" dirty="0">
                <a:latin typeface="Microsoft Sans Serif"/>
                <a:cs typeface="Microsoft Sans Serif"/>
              </a:rPr>
              <a:t>is</a:t>
            </a:r>
            <a:r>
              <a:rPr sz="2902" spc="36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the</a:t>
            </a:r>
            <a:r>
              <a:rPr sz="2902" spc="18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lowest</a:t>
            </a:r>
            <a:r>
              <a:rPr sz="2902" spc="42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level</a:t>
            </a:r>
            <a:endParaRPr sz="2902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4764" y="2129620"/>
            <a:ext cx="162765" cy="215595"/>
          </a:xfrm>
          <a:prstGeom prst="rect">
            <a:avLst/>
          </a:prstGeom>
        </p:spPr>
        <p:txBody>
          <a:bodyPr vert="horz" wrap="square" lIns="0" tIns="19962" rIns="0" bIns="0" rtlCol="0">
            <a:spAutoFit/>
          </a:bodyPr>
          <a:lstStyle/>
          <a:p>
            <a:pPr marL="15356">
              <a:spcBef>
                <a:spcPts val="157"/>
              </a:spcBef>
            </a:pPr>
            <a:r>
              <a:rPr sz="1270" spc="266" dirty="0">
                <a:latin typeface="Microsoft Sans Serif"/>
                <a:cs typeface="Microsoft Sans Serif"/>
              </a:rPr>
              <a:t>●</a:t>
            </a:r>
            <a:endParaRPr sz="127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25154" y="6258625"/>
            <a:ext cx="1227645" cy="372101"/>
          </a:xfrm>
          <a:prstGeom prst="rect">
            <a:avLst/>
          </a:prstGeom>
        </p:spPr>
        <p:txBody>
          <a:bodyPr vert="horz" wrap="square" lIns="0" tIns="18426" rIns="0" bIns="0" rtlCol="0">
            <a:spAutoFit/>
          </a:bodyPr>
          <a:lstStyle/>
          <a:p>
            <a:pPr marL="15356">
              <a:spcBef>
                <a:spcPts val="145"/>
              </a:spcBef>
            </a:pPr>
            <a:r>
              <a:rPr sz="2297" spc="6" dirty="0">
                <a:latin typeface="Microsoft Sans Serif"/>
                <a:cs typeface="Microsoft Sans Serif"/>
              </a:rPr>
              <a:t>Windows</a:t>
            </a:r>
            <a:endParaRPr sz="2297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40338" y="5538468"/>
            <a:ext cx="734745" cy="372101"/>
          </a:xfrm>
          <a:prstGeom prst="rect">
            <a:avLst/>
          </a:prstGeom>
        </p:spPr>
        <p:txBody>
          <a:bodyPr vert="horz" wrap="square" lIns="0" tIns="18426" rIns="0" bIns="0" rtlCol="0">
            <a:spAutoFit/>
          </a:bodyPr>
          <a:lstStyle/>
          <a:p>
            <a:pPr marL="15356">
              <a:spcBef>
                <a:spcPts val="145"/>
              </a:spcBef>
            </a:pPr>
            <a:r>
              <a:rPr sz="2297" spc="-6" dirty="0">
                <a:latin typeface="Microsoft Sans Serif"/>
                <a:cs typeface="Microsoft Sans Serif"/>
              </a:rPr>
              <a:t>L</a:t>
            </a:r>
            <a:r>
              <a:rPr sz="2297" dirty="0">
                <a:latin typeface="Microsoft Sans Serif"/>
                <a:cs typeface="Microsoft Sans Serif"/>
              </a:rPr>
              <a:t>in</a:t>
            </a:r>
            <a:r>
              <a:rPr sz="2297" spc="6" dirty="0">
                <a:latin typeface="Microsoft Sans Serif"/>
                <a:cs typeface="Microsoft Sans Serif"/>
              </a:rPr>
              <a:t>ux</a:t>
            </a:r>
            <a:endParaRPr sz="2297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386611" y="4693934"/>
            <a:ext cx="1437243" cy="372101"/>
          </a:xfrm>
          <a:prstGeom prst="rect">
            <a:avLst/>
          </a:prstGeom>
        </p:spPr>
        <p:txBody>
          <a:bodyPr vert="horz" wrap="square" lIns="0" tIns="18426" rIns="0" bIns="0" rtlCol="0">
            <a:spAutoFit/>
          </a:bodyPr>
          <a:lstStyle/>
          <a:p>
            <a:pPr marL="15356">
              <a:spcBef>
                <a:spcPts val="145"/>
              </a:spcBef>
            </a:pPr>
            <a:r>
              <a:rPr sz="2297" spc="6" dirty="0">
                <a:latin typeface="Microsoft Sans Serif"/>
                <a:cs typeface="Microsoft Sans Serif"/>
              </a:rPr>
              <a:t>OsX</a:t>
            </a:r>
            <a:r>
              <a:rPr sz="2297" spc="-42" dirty="0">
                <a:latin typeface="Microsoft Sans Serif"/>
                <a:cs typeface="Microsoft Sans Serif"/>
              </a:rPr>
              <a:t> </a:t>
            </a:r>
            <a:r>
              <a:rPr sz="2297" spc="6" dirty="0">
                <a:latin typeface="Microsoft Sans Serif"/>
                <a:cs typeface="Microsoft Sans Serif"/>
              </a:rPr>
              <a:t>(Mac)</a:t>
            </a:r>
            <a:endParaRPr sz="2297">
              <a:latin typeface="Microsoft Sans Serif"/>
              <a:cs typeface="Microsoft Sans Serif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2001" y="2627128"/>
            <a:ext cx="3206158" cy="267640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75859" y="1937680"/>
            <a:ext cx="3133989" cy="261652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12866" y="3479340"/>
            <a:ext cx="3235333" cy="2628804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333565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R</a:t>
            </a:r>
            <a:r>
              <a:rPr sz="4400" spc="-45" dirty="0"/>
              <a:t> </a:t>
            </a:r>
            <a:r>
              <a:rPr sz="4400" spc="-5" dirty="0"/>
              <a:t>Library</a:t>
            </a:r>
            <a:r>
              <a:rPr sz="4400" spc="-40" dirty="0"/>
              <a:t> </a:t>
            </a:r>
            <a:r>
              <a:rPr sz="4400" spc="-30" dirty="0"/>
              <a:t>Paths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90141"/>
            <a:ext cx="9203055" cy="4067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Courier New"/>
                <a:cs typeface="Courier New"/>
              </a:rPr>
              <a:t>.libPaths()</a:t>
            </a:r>
            <a:r>
              <a:rPr sz="2800" spc="-3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Calibri"/>
                <a:cs typeface="Calibri"/>
              </a:rPr>
              <a:t>(R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function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show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current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search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path)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 MT"/>
              <a:buChar char="•"/>
            </a:pPr>
            <a:endParaRPr sz="385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latin typeface="Calibri"/>
                <a:cs typeface="Calibri"/>
              </a:rPr>
              <a:t>Controlled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environment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variables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18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ourier New"/>
                <a:cs typeface="Courier New"/>
              </a:rPr>
              <a:t>R_LIBS</a:t>
            </a:r>
            <a:endParaRPr sz="2400">
              <a:latin typeface="Courier New"/>
              <a:cs typeface="Courier New"/>
            </a:endParaRPr>
          </a:p>
          <a:p>
            <a:pPr marL="698500" lvl="1" indent="-229235">
              <a:lnSpc>
                <a:spcPct val="100000"/>
              </a:lnSpc>
              <a:spcBef>
                <a:spcPts val="204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ourier New"/>
                <a:cs typeface="Courier New"/>
              </a:rPr>
              <a:t>R_LIBS_USER</a:t>
            </a:r>
            <a:endParaRPr sz="2400">
              <a:latin typeface="Courier New"/>
              <a:cs typeface="Courier New"/>
            </a:endParaRPr>
          </a:p>
          <a:p>
            <a:pPr marL="698500" marR="4824095" lvl="1" indent="-699135" algn="r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Set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root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library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tree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3800">
              <a:latin typeface="Calibri"/>
              <a:cs typeface="Calibri"/>
            </a:endParaRPr>
          </a:p>
          <a:p>
            <a:pPr marL="241300" marR="4891405" indent="-241935" algn="r">
              <a:lnSpc>
                <a:spcPct val="100000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20" dirty="0">
                <a:latin typeface="Calibri"/>
                <a:cs typeface="Calibri"/>
              </a:rPr>
              <a:t>Default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personal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directory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170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ourier New"/>
                <a:cs typeface="Courier New"/>
              </a:rPr>
              <a:t>~/R/R.[version]$[platform]-library/</a:t>
            </a:r>
            <a:endParaRPr sz="2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79343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" dirty="0"/>
              <a:t>Installing</a:t>
            </a:r>
            <a:r>
              <a:rPr sz="4400" spc="-25" dirty="0"/>
              <a:t> </a:t>
            </a:r>
            <a:r>
              <a:rPr sz="4400" dirty="0"/>
              <a:t>R</a:t>
            </a:r>
            <a:r>
              <a:rPr sz="4400" spc="-5" dirty="0"/>
              <a:t> </a:t>
            </a:r>
            <a:r>
              <a:rPr sz="4400" spc="-15" dirty="0"/>
              <a:t>packages</a:t>
            </a:r>
            <a:r>
              <a:rPr sz="4400" spc="-10" dirty="0"/>
              <a:t> </a:t>
            </a:r>
            <a:r>
              <a:rPr sz="4400" spc="-15" dirty="0"/>
              <a:t>through</a:t>
            </a:r>
            <a:r>
              <a:rPr sz="4400" spc="-25" dirty="0"/>
              <a:t> </a:t>
            </a:r>
            <a:r>
              <a:rPr sz="4400" spc="-5" dirty="0"/>
              <a:t>CRAN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06841"/>
            <a:ext cx="9424035" cy="325120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latin typeface="Calibri"/>
                <a:cs typeface="Calibri"/>
              </a:rPr>
              <a:t>Installer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dependency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resolution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built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into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language</a:t>
            </a:r>
            <a:endParaRPr sz="2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Can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install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both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binary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source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packages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3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Source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packages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have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 dependencies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will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need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 </a:t>
            </a:r>
            <a:r>
              <a:rPr sz="2400" spc="-15" dirty="0">
                <a:latin typeface="Calibri"/>
                <a:cs typeface="Calibri"/>
              </a:rPr>
              <a:t>fixed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3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20" dirty="0">
                <a:latin typeface="Calibri"/>
                <a:cs typeface="Calibri"/>
              </a:rPr>
              <a:t>From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within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R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18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ourier New"/>
                <a:cs typeface="Courier New"/>
              </a:rPr>
              <a:t>install.packages(“packagename”)</a:t>
            </a:r>
            <a:endParaRPr sz="2400">
              <a:latin typeface="Courier New"/>
              <a:cs typeface="Courier New"/>
            </a:endParaRPr>
          </a:p>
          <a:p>
            <a:pPr marL="698500" lvl="1" indent="-229235">
              <a:lnSpc>
                <a:spcPct val="100000"/>
              </a:lnSpc>
              <a:spcBef>
                <a:spcPts val="244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U</a:t>
            </a:r>
            <a:r>
              <a:rPr sz="2400" spc="-10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ourier New"/>
                <a:cs typeface="Courier New"/>
              </a:rPr>
              <a:t>sud</a:t>
            </a:r>
            <a:r>
              <a:rPr sz="2400" dirty="0">
                <a:latin typeface="Courier New"/>
                <a:cs typeface="Courier New"/>
              </a:rPr>
              <a:t>o</a:t>
            </a:r>
            <a:r>
              <a:rPr sz="2400" spc="-915" dirty="0">
                <a:latin typeface="Courier New"/>
                <a:cs typeface="Courier New"/>
              </a:rPr>
              <a:t> 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laun</a:t>
            </a:r>
            <a:r>
              <a:rPr sz="2400" spc="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if </a:t>
            </a:r>
            <a:r>
              <a:rPr sz="2400" spc="-2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use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90277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" dirty="0"/>
              <a:t>Installing</a:t>
            </a:r>
            <a:r>
              <a:rPr sz="4400" spc="-25" dirty="0"/>
              <a:t> </a:t>
            </a:r>
            <a:r>
              <a:rPr sz="4400" dirty="0"/>
              <a:t>R</a:t>
            </a:r>
            <a:r>
              <a:rPr sz="4400" spc="-5" dirty="0"/>
              <a:t> </a:t>
            </a:r>
            <a:r>
              <a:rPr sz="4400" spc="-15" dirty="0"/>
              <a:t>packages</a:t>
            </a:r>
            <a:r>
              <a:rPr sz="4400" spc="-5" dirty="0"/>
              <a:t> </a:t>
            </a:r>
            <a:r>
              <a:rPr sz="4400" spc="-25" dirty="0"/>
              <a:t>from</a:t>
            </a:r>
            <a:r>
              <a:rPr sz="4400" spc="-45" dirty="0"/>
              <a:t> </a:t>
            </a:r>
            <a:r>
              <a:rPr sz="4400" spc="-10" dirty="0"/>
              <a:t>BioConductor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06841"/>
            <a:ext cx="8479155" cy="403669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Independent,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bioinformatics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oriented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package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repository</a:t>
            </a:r>
            <a:endParaRPr sz="2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Has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its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own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installer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which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you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need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load</a:t>
            </a:r>
            <a:endParaRPr sz="2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25" dirty="0">
                <a:latin typeface="Calibri"/>
                <a:cs typeface="Calibri"/>
              </a:rPr>
              <a:t>Different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processes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different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versions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50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Older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(&lt;3.5.0)</a:t>
            </a:r>
            <a:endParaRPr sz="2400">
              <a:latin typeface="Calibri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229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2000" spc="-5" dirty="0">
                <a:latin typeface="Courier New"/>
                <a:cs typeface="Courier New"/>
              </a:rPr>
              <a:t>source("https://bioconductor.org/biocLite.R")</a:t>
            </a:r>
            <a:endParaRPr sz="2000">
              <a:latin typeface="Courier New"/>
              <a:cs typeface="Courier New"/>
            </a:endParaRPr>
          </a:p>
          <a:p>
            <a:pPr marL="1155700" lvl="2" indent="-229235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2000" spc="-5" dirty="0">
                <a:latin typeface="Courier New"/>
                <a:cs typeface="Courier New"/>
              </a:rPr>
              <a:t>biocLite()</a:t>
            </a:r>
            <a:endParaRPr sz="2000">
              <a:latin typeface="Courier New"/>
              <a:cs typeface="Courier New"/>
            </a:endParaRPr>
          </a:p>
          <a:p>
            <a:pPr lvl="2">
              <a:lnSpc>
                <a:spcPct val="100000"/>
              </a:lnSpc>
              <a:buFont typeface="Arial MT"/>
              <a:buChar char="•"/>
            </a:pPr>
            <a:endParaRPr sz="2550">
              <a:latin typeface="Courier New"/>
              <a:cs typeface="Courier New"/>
            </a:endParaRPr>
          </a:p>
          <a:p>
            <a:pPr marL="698500" lvl="1" indent="-229235">
              <a:lnSpc>
                <a:spcPct val="100000"/>
              </a:lnSpc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Newer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(&gt;=3.5.0)</a:t>
            </a:r>
            <a:endParaRPr sz="2400">
              <a:latin typeface="Calibri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245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2000" spc="-5" dirty="0">
                <a:latin typeface="Courier New"/>
                <a:cs typeface="Courier New"/>
              </a:rPr>
              <a:t>install.packages("BiocManager")</a:t>
            </a:r>
            <a:endParaRPr sz="2000">
              <a:latin typeface="Courier New"/>
              <a:cs typeface="Courier New"/>
            </a:endParaRPr>
          </a:p>
          <a:p>
            <a:pPr marL="1155700" lvl="2" indent="-229235">
              <a:lnSpc>
                <a:spcPct val="100000"/>
              </a:lnSpc>
              <a:spcBef>
                <a:spcPts val="250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2000" spc="-5" dirty="0">
                <a:latin typeface="Courier New"/>
                <a:cs typeface="Courier New"/>
              </a:rPr>
              <a:t>BiocManager::install()</a:t>
            </a:r>
            <a:endParaRPr sz="2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90277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" dirty="0"/>
              <a:t>Installing</a:t>
            </a:r>
            <a:r>
              <a:rPr sz="4400" spc="-25" dirty="0"/>
              <a:t> </a:t>
            </a:r>
            <a:r>
              <a:rPr sz="4400" dirty="0"/>
              <a:t>R</a:t>
            </a:r>
            <a:r>
              <a:rPr sz="4400" spc="-5" dirty="0"/>
              <a:t> </a:t>
            </a:r>
            <a:r>
              <a:rPr sz="4400" spc="-15" dirty="0"/>
              <a:t>packages</a:t>
            </a:r>
            <a:r>
              <a:rPr sz="4400" spc="-5" dirty="0"/>
              <a:t> </a:t>
            </a:r>
            <a:r>
              <a:rPr sz="4400" spc="-25" dirty="0"/>
              <a:t>from</a:t>
            </a:r>
            <a:r>
              <a:rPr sz="4400" spc="-45" dirty="0"/>
              <a:t> </a:t>
            </a:r>
            <a:r>
              <a:rPr sz="4400" spc="-10" dirty="0"/>
              <a:t>BioConductor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56565"/>
            <a:ext cx="9881235" cy="335216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Calibri"/>
                <a:cs typeface="Calibri"/>
              </a:rPr>
              <a:t>Additional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packages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installed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with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4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Old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system</a:t>
            </a:r>
            <a:endParaRPr sz="2400">
              <a:latin typeface="Calibri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235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2000" spc="-5" dirty="0">
                <a:latin typeface="Courier New"/>
                <a:cs typeface="Courier New"/>
              </a:rPr>
              <a:t>biocLite("packagename")</a:t>
            </a:r>
            <a:endParaRPr sz="2000">
              <a:latin typeface="Courier New"/>
              <a:cs typeface="Courier New"/>
            </a:endParaRPr>
          </a:p>
          <a:p>
            <a:pPr lvl="2"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2550">
              <a:latin typeface="Courier New"/>
              <a:cs typeface="Courier New"/>
            </a:endParaRPr>
          </a:p>
          <a:p>
            <a:pPr marL="698500" lvl="1" indent="-2292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New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system</a:t>
            </a:r>
            <a:endParaRPr sz="2400">
              <a:latin typeface="Calibri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229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2000" spc="-5" dirty="0">
                <a:latin typeface="Courier New"/>
                <a:cs typeface="Courier New"/>
              </a:rPr>
              <a:t>BiocManager::install("packagename")</a:t>
            </a:r>
            <a:endParaRPr sz="2000">
              <a:latin typeface="Courier New"/>
              <a:cs typeface="Courier New"/>
            </a:endParaRPr>
          </a:p>
          <a:p>
            <a:pPr lvl="2"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2550">
              <a:latin typeface="Courier New"/>
              <a:cs typeface="Courier New"/>
            </a:endParaRPr>
          </a:p>
          <a:p>
            <a:pPr marL="698500" lvl="1" indent="-229235">
              <a:lnSpc>
                <a:spcPts val="2740"/>
              </a:lnSpc>
              <a:buFont typeface="Arial MT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Will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handle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dependency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resolution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both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within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Bioconductor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CRAN</a:t>
            </a:r>
            <a:endParaRPr sz="2400">
              <a:latin typeface="Calibri"/>
              <a:cs typeface="Calibri"/>
            </a:endParaRPr>
          </a:p>
          <a:p>
            <a:pPr marL="698500">
              <a:lnSpc>
                <a:spcPts val="2740"/>
              </a:lnSpc>
            </a:pPr>
            <a:r>
              <a:rPr sz="2400" spc="-10" dirty="0">
                <a:latin typeface="Calibri"/>
                <a:cs typeface="Calibri"/>
              </a:rPr>
              <a:t>repositories.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90335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" dirty="0"/>
              <a:t>Installing</a:t>
            </a:r>
            <a:r>
              <a:rPr sz="4400" spc="-20" dirty="0"/>
              <a:t> </a:t>
            </a:r>
            <a:r>
              <a:rPr sz="4400" dirty="0"/>
              <a:t>R </a:t>
            </a:r>
            <a:r>
              <a:rPr sz="4400" spc="-15" dirty="0"/>
              <a:t>packages</a:t>
            </a:r>
            <a:r>
              <a:rPr sz="4400" spc="-5" dirty="0"/>
              <a:t> </a:t>
            </a:r>
            <a:r>
              <a:rPr sz="4400" spc="-25" dirty="0"/>
              <a:t>from</a:t>
            </a:r>
            <a:r>
              <a:rPr sz="4400" spc="-20" dirty="0"/>
              <a:t> </a:t>
            </a:r>
            <a:r>
              <a:rPr sz="4400" spc="-5" dirty="0"/>
              <a:t>other</a:t>
            </a:r>
            <a:r>
              <a:rPr sz="4400" dirty="0"/>
              <a:t> </a:t>
            </a:r>
            <a:r>
              <a:rPr sz="4400" spc="-10" dirty="0"/>
              <a:t>sources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06841"/>
            <a:ext cx="6734809" cy="363982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Download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50" dirty="0">
                <a:latin typeface="Calibri"/>
                <a:cs typeface="Calibri"/>
              </a:rPr>
              <a:t>tar.gz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file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5" dirty="0">
                <a:latin typeface="Calibri"/>
                <a:cs typeface="Calibri"/>
              </a:rPr>
              <a:t> the </a:t>
            </a:r>
            <a:r>
              <a:rPr sz="2800" spc="-15" dirty="0">
                <a:latin typeface="Calibri"/>
                <a:cs typeface="Calibri"/>
              </a:rPr>
              <a:t>package</a:t>
            </a:r>
            <a:endParaRPr sz="2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Calibri"/>
                <a:cs typeface="Calibri"/>
              </a:rPr>
              <a:t>Run: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17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dirty="0">
                <a:latin typeface="Courier New"/>
                <a:cs typeface="Courier New"/>
              </a:rPr>
              <a:t>R</a:t>
            </a:r>
            <a:r>
              <a:rPr sz="2400" spc="-2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CMD</a:t>
            </a:r>
            <a:r>
              <a:rPr sz="2400" spc="-20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INSTALL</a:t>
            </a:r>
            <a:r>
              <a:rPr sz="2400" spc="-15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package.tar.gz</a:t>
            </a:r>
            <a:endParaRPr sz="2400">
              <a:latin typeface="Courier New"/>
              <a:cs typeface="Courier New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4150">
              <a:latin typeface="Courier New"/>
              <a:cs typeface="Courier New"/>
            </a:endParaRPr>
          </a:p>
          <a:p>
            <a:pPr marL="241300" indent="-229235">
              <a:lnSpc>
                <a:spcPct val="100000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latin typeface="Calibri"/>
                <a:cs typeface="Calibri"/>
              </a:rPr>
              <a:t>Direct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installation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from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github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44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Install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devtools package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14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ourier New"/>
                <a:cs typeface="Courier New"/>
              </a:rPr>
              <a:t>library(devtools)</a:t>
            </a:r>
            <a:endParaRPr sz="2400">
              <a:latin typeface="Courier New"/>
              <a:cs typeface="Courier New"/>
            </a:endParaRPr>
          </a:p>
          <a:p>
            <a:pPr marL="698500" lvl="1" indent="-229235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ourier New"/>
                <a:cs typeface="Courier New"/>
              </a:rPr>
              <a:t>install_github(“user/repository”)</a:t>
            </a:r>
            <a:endParaRPr sz="2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761" y="2488768"/>
            <a:ext cx="304546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Exercise</a:t>
            </a:r>
            <a:r>
              <a:rPr spc="-90" dirty="0"/>
              <a:t> </a:t>
            </a:r>
            <a:r>
              <a:rPr dirty="0"/>
              <a:t>8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72890" y="2488768"/>
            <a:ext cx="4050029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Perl</a:t>
            </a:r>
            <a:r>
              <a:rPr spc="-75" dirty="0"/>
              <a:t> </a:t>
            </a:r>
            <a:r>
              <a:rPr dirty="0"/>
              <a:t>Modules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50774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" dirty="0"/>
              <a:t>Installing</a:t>
            </a:r>
            <a:r>
              <a:rPr sz="4400" spc="-45" dirty="0"/>
              <a:t> </a:t>
            </a:r>
            <a:r>
              <a:rPr sz="4400" spc="-30" dirty="0"/>
              <a:t>Perl</a:t>
            </a:r>
            <a:r>
              <a:rPr sz="4400" spc="-25" dirty="0"/>
              <a:t> </a:t>
            </a:r>
            <a:r>
              <a:rPr sz="4400" spc="-5" dirty="0"/>
              <a:t>modules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65757"/>
            <a:ext cx="9395460" cy="4191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9235">
              <a:lnSpc>
                <a:spcPts val="3115"/>
              </a:lnSpc>
              <a:spcBef>
                <a:spcPts val="105"/>
              </a:spcBef>
              <a:buFont typeface="Arial MT"/>
              <a:buChar char="•"/>
              <a:tabLst>
                <a:tab pos="241935" algn="l"/>
              </a:tabLst>
            </a:pPr>
            <a:r>
              <a:rPr sz="2600" spc="-10" dirty="0">
                <a:latin typeface="Calibri"/>
                <a:cs typeface="Calibri"/>
              </a:rPr>
              <a:t>Install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from</a:t>
            </a:r>
            <a:r>
              <a:rPr sz="2600" spc="-15" dirty="0">
                <a:latin typeface="Calibri"/>
                <a:cs typeface="Calibri"/>
              </a:rPr>
              <a:t> your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OS </a:t>
            </a:r>
            <a:r>
              <a:rPr sz="2600" spc="-10" dirty="0">
                <a:latin typeface="Calibri"/>
                <a:cs typeface="Calibri"/>
              </a:rPr>
              <a:t>repository</a:t>
            </a:r>
            <a:endParaRPr sz="2600">
              <a:latin typeface="Calibri"/>
              <a:cs typeface="Calibri"/>
            </a:endParaRPr>
          </a:p>
          <a:p>
            <a:pPr marL="698500" lvl="1" indent="-229235">
              <a:lnSpc>
                <a:spcPts val="2620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200" spc="-10" dirty="0">
                <a:latin typeface="Calibri"/>
                <a:cs typeface="Calibri"/>
              </a:rPr>
              <a:t>Structured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naming </a:t>
            </a:r>
            <a:r>
              <a:rPr sz="2200" spc="-15" dirty="0">
                <a:latin typeface="Calibri"/>
                <a:cs typeface="Calibri"/>
              </a:rPr>
              <a:t>format,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Example::Module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would </a:t>
            </a:r>
            <a:r>
              <a:rPr sz="2200" spc="-5" dirty="0">
                <a:latin typeface="Calibri"/>
                <a:cs typeface="Calibri"/>
              </a:rPr>
              <a:t>be perl-example-module</a:t>
            </a:r>
            <a:endParaRPr sz="2200">
              <a:latin typeface="Calibri"/>
              <a:cs typeface="Calibri"/>
            </a:endParaRPr>
          </a:p>
          <a:p>
            <a:pPr marL="698500" lvl="1" indent="-229235">
              <a:lnSpc>
                <a:spcPts val="2610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200" spc="-25" dirty="0">
                <a:latin typeface="Calibri"/>
                <a:cs typeface="Calibri"/>
              </a:rPr>
              <a:t>Won't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be </a:t>
            </a:r>
            <a:r>
              <a:rPr sz="2200" spc="-10" dirty="0">
                <a:latin typeface="Calibri"/>
                <a:cs typeface="Calibri"/>
              </a:rPr>
              <a:t>pulled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from </a:t>
            </a:r>
            <a:r>
              <a:rPr sz="2200" spc="-15" dirty="0">
                <a:latin typeface="Calibri"/>
                <a:cs typeface="Calibri"/>
              </a:rPr>
              <a:t>here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any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other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way</a:t>
            </a:r>
            <a:endParaRPr sz="2200">
              <a:latin typeface="Calibri"/>
              <a:cs typeface="Calibri"/>
            </a:endParaRPr>
          </a:p>
          <a:p>
            <a:pPr marL="698500" lvl="1" indent="-229235">
              <a:lnSpc>
                <a:spcPts val="2630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200" spc="-20" dirty="0">
                <a:latin typeface="Calibri"/>
                <a:cs typeface="Calibri"/>
              </a:rPr>
              <a:t>May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end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up with</a:t>
            </a:r>
            <a:r>
              <a:rPr sz="2200" spc="-15" dirty="0">
                <a:latin typeface="Calibri"/>
                <a:cs typeface="Calibri"/>
              </a:rPr>
              <a:t> duplicates</a:t>
            </a:r>
            <a:endParaRPr sz="2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3150">
              <a:latin typeface="Calibri"/>
              <a:cs typeface="Calibri"/>
            </a:endParaRPr>
          </a:p>
          <a:p>
            <a:pPr marL="241300" indent="-229235">
              <a:lnSpc>
                <a:spcPts val="3110"/>
              </a:lnSpc>
              <a:buFont typeface="Arial MT"/>
              <a:buChar char="•"/>
              <a:tabLst>
                <a:tab pos="241935" algn="l"/>
              </a:tabLst>
            </a:pPr>
            <a:r>
              <a:rPr sz="2600" spc="-10" dirty="0">
                <a:latin typeface="Calibri"/>
                <a:cs typeface="Calibri"/>
              </a:rPr>
              <a:t>Automated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install </a:t>
            </a:r>
            <a:r>
              <a:rPr sz="2600" spc="-5" dirty="0">
                <a:latin typeface="Calibri"/>
                <a:cs typeface="Calibri"/>
              </a:rPr>
              <a:t>using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30" dirty="0">
                <a:latin typeface="Calibri"/>
                <a:cs typeface="Calibri"/>
              </a:rPr>
              <a:t>CPAN.pm</a:t>
            </a:r>
            <a:endParaRPr sz="2600">
              <a:latin typeface="Calibri"/>
              <a:cs typeface="Calibri"/>
            </a:endParaRPr>
          </a:p>
          <a:p>
            <a:pPr marL="698500" lvl="1" indent="-229235">
              <a:lnSpc>
                <a:spcPts val="2620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200" spc="-5" dirty="0">
                <a:latin typeface="Calibri"/>
                <a:cs typeface="Calibri"/>
              </a:rPr>
              <a:t>Use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module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to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install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modules.</a:t>
            </a:r>
            <a:endParaRPr sz="2200">
              <a:latin typeface="Calibri"/>
              <a:cs typeface="Calibri"/>
            </a:endParaRPr>
          </a:p>
          <a:p>
            <a:pPr marL="698500" lvl="1" indent="-229235">
              <a:lnSpc>
                <a:spcPts val="2630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200" spc="-10" dirty="0">
                <a:latin typeface="Calibri"/>
                <a:cs typeface="Calibri"/>
              </a:rPr>
              <a:t>Ships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alongside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Perl</a:t>
            </a:r>
            <a:endParaRPr sz="2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Font typeface="Arial MT"/>
              <a:buChar char="•"/>
            </a:pPr>
            <a:endParaRPr sz="3150">
              <a:latin typeface="Calibri"/>
              <a:cs typeface="Calibri"/>
            </a:endParaRPr>
          </a:p>
          <a:p>
            <a:pPr marL="241300" indent="-229235">
              <a:lnSpc>
                <a:spcPts val="3110"/>
              </a:lnSpc>
              <a:buFont typeface="Arial MT"/>
              <a:buChar char="•"/>
              <a:tabLst>
                <a:tab pos="241935" algn="l"/>
              </a:tabLst>
            </a:pPr>
            <a:r>
              <a:rPr sz="2600" dirty="0">
                <a:latin typeface="Calibri"/>
                <a:cs typeface="Calibri"/>
              </a:rPr>
              <a:t>Manual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installation</a:t>
            </a:r>
            <a:endParaRPr sz="2600">
              <a:latin typeface="Calibri"/>
              <a:cs typeface="Calibri"/>
            </a:endParaRPr>
          </a:p>
          <a:p>
            <a:pPr marL="698500" lvl="1" indent="-229235">
              <a:lnSpc>
                <a:spcPts val="2630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200" spc="-15" dirty="0">
                <a:latin typeface="Calibri"/>
                <a:cs typeface="Calibri"/>
              </a:rPr>
              <a:t>Follows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standard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recipe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54794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30" dirty="0"/>
              <a:t>Perl</a:t>
            </a:r>
            <a:r>
              <a:rPr sz="4400" spc="-15" dirty="0"/>
              <a:t> </a:t>
            </a:r>
            <a:r>
              <a:rPr sz="4400" spc="-5" dirty="0"/>
              <a:t>module</a:t>
            </a:r>
            <a:r>
              <a:rPr sz="4400" spc="-10" dirty="0"/>
              <a:t> search</a:t>
            </a:r>
            <a:r>
              <a:rPr sz="4400" spc="-30" dirty="0"/>
              <a:t> </a:t>
            </a:r>
            <a:r>
              <a:rPr sz="4400" spc="-10" dirty="0"/>
              <a:t>path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56565"/>
            <a:ext cx="8352790" cy="500697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Searches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through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directories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 </a:t>
            </a:r>
            <a:r>
              <a:rPr sz="2800" spc="-10" dirty="0">
                <a:latin typeface="Calibri"/>
                <a:cs typeface="Calibri"/>
              </a:rPr>
              <a:t>@INC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4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Can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these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perl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-V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19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Can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add </a:t>
            </a:r>
            <a:r>
              <a:rPr sz="2400" spc="-10" dirty="0">
                <a:latin typeface="Calibri"/>
                <a:cs typeface="Calibri"/>
              </a:rPr>
              <a:t>locations</a:t>
            </a:r>
            <a:r>
              <a:rPr sz="2400" spc="-5" dirty="0">
                <a:latin typeface="Calibri"/>
                <a:cs typeface="Calibri"/>
              </a:rPr>
              <a:t> using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PERL5LIB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environment</a:t>
            </a:r>
            <a:r>
              <a:rPr sz="2400" spc="-10" dirty="0">
                <a:latin typeface="Calibri"/>
                <a:cs typeface="Calibri"/>
              </a:rPr>
              <a:t> variable</a:t>
            </a:r>
            <a:endParaRPr sz="2400">
              <a:latin typeface="Calibri"/>
              <a:cs typeface="Calibri"/>
            </a:endParaRPr>
          </a:p>
          <a:p>
            <a:pPr marL="149225">
              <a:lnSpc>
                <a:spcPct val="100000"/>
              </a:lnSpc>
              <a:spcBef>
                <a:spcPts val="1265"/>
              </a:spcBef>
            </a:pPr>
            <a:r>
              <a:rPr sz="1800" spc="-10" dirty="0">
                <a:latin typeface="Courier New"/>
                <a:cs typeface="Courier New"/>
              </a:rPr>
              <a:t>@INC:</a:t>
            </a:r>
            <a:endParaRPr sz="1800">
              <a:latin typeface="Courier New"/>
              <a:cs typeface="Courier New"/>
            </a:endParaRPr>
          </a:p>
          <a:p>
            <a:pPr marL="559435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/bi/apps/perl_modules/lib/perl5/x86_64-linux-thread-multi</a:t>
            </a:r>
            <a:endParaRPr sz="1800">
              <a:latin typeface="Courier New"/>
              <a:cs typeface="Courier New"/>
            </a:endParaRPr>
          </a:p>
          <a:p>
            <a:pPr marL="559435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/bi/apps/perl_modules/lib/perl5</a:t>
            </a:r>
            <a:endParaRPr sz="1800">
              <a:latin typeface="Courier New"/>
              <a:cs typeface="Courier New"/>
            </a:endParaRPr>
          </a:p>
          <a:p>
            <a:pPr marL="559435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/bi/apps/perl_modules/share/perl5/</a:t>
            </a:r>
            <a:endParaRPr sz="1800">
              <a:latin typeface="Courier New"/>
              <a:cs typeface="Courier New"/>
            </a:endParaRPr>
          </a:p>
          <a:p>
            <a:pPr marL="559435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/bi/apps/perl_modules/lib/perl5/x86_64-linux-thread-multi</a:t>
            </a:r>
            <a:endParaRPr sz="1800">
              <a:latin typeface="Courier New"/>
              <a:cs typeface="Courier New"/>
            </a:endParaRPr>
          </a:p>
          <a:p>
            <a:pPr marL="559435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Courier New"/>
                <a:cs typeface="Courier New"/>
              </a:rPr>
              <a:t>/bi/apps/perl_modules/lib64/perl5</a:t>
            </a:r>
            <a:endParaRPr sz="1800">
              <a:latin typeface="Courier New"/>
              <a:cs typeface="Courier New"/>
            </a:endParaRPr>
          </a:p>
          <a:p>
            <a:pPr marL="559435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/usr/local/lib64/perl5</a:t>
            </a:r>
            <a:endParaRPr sz="1800">
              <a:latin typeface="Courier New"/>
              <a:cs typeface="Courier New"/>
            </a:endParaRPr>
          </a:p>
          <a:p>
            <a:pPr marL="559435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/usr/local/share/perl5</a:t>
            </a:r>
            <a:endParaRPr sz="1800">
              <a:latin typeface="Courier New"/>
              <a:cs typeface="Courier New"/>
            </a:endParaRPr>
          </a:p>
          <a:p>
            <a:pPr marL="559435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/usr/lib64/perl5/vendor_perl</a:t>
            </a:r>
            <a:endParaRPr sz="1800">
              <a:latin typeface="Courier New"/>
              <a:cs typeface="Courier New"/>
            </a:endParaRPr>
          </a:p>
          <a:p>
            <a:pPr marL="559435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/usr/share/perl5/vendor_perl</a:t>
            </a:r>
            <a:endParaRPr sz="1800">
              <a:latin typeface="Courier New"/>
              <a:cs typeface="Courier New"/>
            </a:endParaRPr>
          </a:p>
          <a:p>
            <a:pPr marL="559435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/usr/lib64/perl5</a:t>
            </a:r>
            <a:endParaRPr sz="1800">
              <a:latin typeface="Courier New"/>
              <a:cs typeface="Courier New"/>
            </a:endParaRPr>
          </a:p>
          <a:p>
            <a:pPr marL="559435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/usr/share/perl5</a:t>
            </a:r>
            <a:endParaRPr sz="1800">
              <a:latin typeface="Courier New"/>
              <a:cs typeface="Courier New"/>
            </a:endParaRPr>
          </a:p>
          <a:p>
            <a:pPr marL="559435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.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79578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" dirty="0"/>
              <a:t>Installing</a:t>
            </a:r>
            <a:r>
              <a:rPr sz="4400" spc="-30" dirty="0"/>
              <a:t> Perl</a:t>
            </a:r>
            <a:r>
              <a:rPr sz="4400" spc="-5" dirty="0"/>
              <a:t> modules</a:t>
            </a:r>
            <a:r>
              <a:rPr sz="4400" dirty="0"/>
              <a:t> - Using</a:t>
            </a:r>
            <a:r>
              <a:rPr sz="4400" spc="-25" dirty="0"/>
              <a:t> </a:t>
            </a:r>
            <a:r>
              <a:rPr sz="4400" spc="-5" dirty="0"/>
              <a:t>cpan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49963"/>
            <a:ext cx="10647680" cy="485584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414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Calibri"/>
                <a:cs typeface="Calibri"/>
              </a:rPr>
              <a:t>Run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cpan</a:t>
            </a:r>
            <a:r>
              <a:rPr sz="2800" spc="-3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install</a:t>
            </a:r>
            <a:r>
              <a:rPr sz="2800" spc="-50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Example::Module</a:t>
            </a:r>
            <a:endParaRPr sz="2800">
              <a:latin typeface="Courier New"/>
              <a:cs typeface="Courier New"/>
            </a:endParaRPr>
          </a:p>
          <a:p>
            <a:pPr marL="698500" lvl="1" indent="-229235">
              <a:lnSpc>
                <a:spcPct val="100000"/>
              </a:lnSpc>
              <a:spcBef>
                <a:spcPts val="270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Automated </a:t>
            </a:r>
            <a:r>
              <a:rPr sz="2400" spc="-5" dirty="0">
                <a:latin typeface="Calibri"/>
                <a:cs typeface="Calibri"/>
              </a:rPr>
              <a:t>download,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configuration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installation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Does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same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steps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manual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install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04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Can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resolve</a:t>
            </a:r>
            <a:r>
              <a:rPr sz="2400" spc="-5" dirty="0">
                <a:latin typeface="Calibri"/>
                <a:cs typeface="Calibri"/>
              </a:rPr>
              <a:t> dependencies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3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latin typeface="Calibri"/>
                <a:cs typeface="Calibri"/>
              </a:rPr>
              <a:t>Configuration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on </a:t>
            </a:r>
            <a:r>
              <a:rPr sz="2800" spc="-25" dirty="0">
                <a:latin typeface="Calibri"/>
                <a:cs typeface="Calibri"/>
              </a:rPr>
              <a:t>first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use</a:t>
            </a:r>
            <a:endParaRPr sz="2800">
              <a:latin typeface="Calibri"/>
              <a:cs typeface="Calibri"/>
            </a:endParaRPr>
          </a:p>
          <a:p>
            <a:pPr marL="262890" marR="5080">
              <a:lnSpc>
                <a:spcPct val="100000"/>
              </a:lnSpc>
              <a:spcBef>
                <a:spcPts val="1880"/>
              </a:spcBef>
              <a:tabLst>
                <a:tab pos="3947160" algn="l"/>
                <a:tab pos="8861425" algn="l"/>
              </a:tabLst>
            </a:pPr>
            <a:r>
              <a:rPr sz="1800" spc="-5" dirty="0">
                <a:latin typeface="Courier New"/>
                <a:cs typeface="Courier New"/>
              </a:rPr>
              <a:t>To </a:t>
            </a:r>
            <a:r>
              <a:rPr sz="1800" spc="-10" dirty="0">
                <a:latin typeface="Courier New"/>
                <a:cs typeface="Courier New"/>
              </a:rPr>
              <a:t>install modules, you need to configure </a:t>
            </a:r>
            <a:r>
              <a:rPr sz="1800" dirty="0">
                <a:latin typeface="Courier New"/>
                <a:cs typeface="Courier New"/>
              </a:rPr>
              <a:t>a </a:t>
            </a:r>
            <a:r>
              <a:rPr sz="1800" spc="-10" dirty="0">
                <a:latin typeface="Courier New"/>
                <a:cs typeface="Courier New"/>
              </a:rPr>
              <a:t>local Perl library directory or </a:t>
            </a:r>
            <a:r>
              <a:rPr sz="1800" spc="-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escalate</a:t>
            </a:r>
            <a:r>
              <a:rPr sz="180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your</a:t>
            </a:r>
            <a:r>
              <a:rPr sz="180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privileges.	CPAN can help you </a:t>
            </a:r>
            <a:r>
              <a:rPr sz="1800" spc="-5" dirty="0">
                <a:latin typeface="Courier New"/>
                <a:cs typeface="Courier New"/>
              </a:rPr>
              <a:t>by </a:t>
            </a:r>
            <a:r>
              <a:rPr sz="1800" spc="-10" dirty="0">
                <a:latin typeface="Courier New"/>
                <a:cs typeface="Courier New"/>
              </a:rPr>
              <a:t>bootstrapping the local::lib </a:t>
            </a:r>
            <a:r>
              <a:rPr sz="1800" spc="-106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module</a:t>
            </a:r>
            <a:r>
              <a:rPr sz="180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or</a:t>
            </a:r>
            <a:r>
              <a:rPr sz="1800" spc="-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by</a:t>
            </a:r>
            <a:r>
              <a:rPr sz="1800" spc="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configuring itself</a:t>
            </a:r>
            <a:r>
              <a:rPr sz="1800" spc="-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to</a:t>
            </a:r>
            <a:r>
              <a:rPr sz="1800" spc="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use </a:t>
            </a:r>
            <a:r>
              <a:rPr sz="1800" spc="-5" dirty="0">
                <a:latin typeface="Courier New"/>
                <a:cs typeface="Courier New"/>
              </a:rPr>
              <a:t>'sudo'</a:t>
            </a:r>
            <a:r>
              <a:rPr sz="1800" spc="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(if</a:t>
            </a:r>
            <a:r>
              <a:rPr sz="1800" spc="-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available).	You may also </a:t>
            </a:r>
            <a:r>
              <a:rPr sz="1800" spc="-106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resolve</a:t>
            </a:r>
            <a:r>
              <a:rPr sz="1800" spc="-2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this</a:t>
            </a:r>
            <a:r>
              <a:rPr sz="1800" spc="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problem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manually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if</a:t>
            </a:r>
            <a:r>
              <a:rPr sz="1800" spc="-3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you</a:t>
            </a:r>
            <a:r>
              <a:rPr sz="1800" spc="-2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need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to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customize</a:t>
            </a:r>
            <a:r>
              <a:rPr sz="1800" spc="-2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your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setup.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Courier New"/>
              <a:cs typeface="Courier New"/>
            </a:endParaRPr>
          </a:p>
          <a:p>
            <a:pPr marL="400050" marR="956944" indent="-137795">
              <a:lnSpc>
                <a:spcPct val="100000"/>
              </a:lnSpc>
              <a:tabLst>
                <a:tab pos="4084320" algn="l"/>
              </a:tabLst>
            </a:pPr>
            <a:r>
              <a:rPr sz="1800" spc="-10" dirty="0">
                <a:latin typeface="Courier New"/>
                <a:cs typeface="Courier New"/>
              </a:rPr>
              <a:t>What</a:t>
            </a:r>
            <a:r>
              <a:rPr sz="1800" spc="-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approach</a:t>
            </a:r>
            <a:r>
              <a:rPr sz="1800" spc="-5" dirty="0">
                <a:latin typeface="Courier New"/>
                <a:cs typeface="Courier New"/>
              </a:rPr>
              <a:t> do </a:t>
            </a:r>
            <a:r>
              <a:rPr sz="1800" spc="-10" dirty="0">
                <a:latin typeface="Courier New"/>
                <a:cs typeface="Courier New"/>
              </a:rPr>
              <a:t>you</a:t>
            </a:r>
            <a:r>
              <a:rPr sz="1800" spc="-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want?	(Choose 'local::lib', </a:t>
            </a:r>
            <a:r>
              <a:rPr sz="1800" spc="-5" dirty="0">
                <a:latin typeface="Courier New"/>
                <a:cs typeface="Courier New"/>
              </a:rPr>
              <a:t>'sudo' </a:t>
            </a:r>
            <a:r>
              <a:rPr sz="1800" spc="-10" dirty="0">
                <a:latin typeface="Courier New"/>
                <a:cs typeface="Courier New"/>
              </a:rPr>
              <a:t>or 'manual') </a:t>
            </a:r>
            <a:r>
              <a:rPr sz="1800" spc="-106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[local::lib]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386" y="478939"/>
            <a:ext cx="3763551" cy="668324"/>
          </a:xfrm>
          <a:prstGeom prst="rect">
            <a:avLst/>
          </a:prstGeom>
        </p:spPr>
        <p:txBody>
          <a:bodyPr vert="horz" wrap="square" lIns="0" tIns="16891" rIns="0" bIns="0" rtlCol="0">
            <a:spAutoFit/>
          </a:bodyPr>
          <a:lstStyle/>
          <a:p>
            <a:pPr marL="15356">
              <a:spcBef>
                <a:spcPts val="133"/>
              </a:spcBef>
            </a:pPr>
            <a:r>
              <a:rPr sz="4232" spc="-12" dirty="0"/>
              <a:t>File</a:t>
            </a:r>
            <a:r>
              <a:rPr sz="4232" spc="-6" dirty="0"/>
              <a:t> path</a:t>
            </a:r>
            <a:r>
              <a:rPr sz="4232" spc="6" dirty="0"/>
              <a:t> </a:t>
            </a:r>
            <a:r>
              <a:rPr sz="4232" spc="-12" dirty="0"/>
              <a:t>in</a:t>
            </a:r>
            <a:r>
              <a:rPr sz="4232" spc="6" dirty="0"/>
              <a:t> </a:t>
            </a:r>
            <a:r>
              <a:rPr sz="4232" dirty="0"/>
              <a:t>GUI</a:t>
            </a:r>
            <a:endParaRPr sz="4232"/>
          </a:p>
        </p:txBody>
      </p:sp>
      <p:sp>
        <p:nvSpPr>
          <p:cNvPr id="3" name="object 3"/>
          <p:cNvSpPr txBox="1"/>
          <p:nvPr/>
        </p:nvSpPr>
        <p:spPr>
          <a:xfrm>
            <a:off x="724764" y="1556874"/>
            <a:ext cx="162765" cy="215595"/>
          </a:xfrm>
          <a:prstGeom prst="rect">
            <a:avLst/>
          </a:prstGeom>
        </p:spPr>
        <p:txBody>
          <a:bodyPr vert="horz" wrap="square" lIns="0" tIns="19962" rIns="0" bIns="0" rtlCol="0">
            <a:spAutoFit/>
          </a:bodyPr>
          <a:lstStyle/>
          <a:p>
            <a:pPr marL="15356">
              <a:spcBef>
                <a:spcPts val="157"/>
              </a:spcBef>
            </a:pPr>
            <a:r>
              <a:rPr sz="1270" spc="266" dirty="0">
                <a:latin typeface="Microsoft Sans Serif"/>
                <a:cs typeface="Microsoft Sans Serif"/>
              </a:rPr>
              <a:t>●</a:t>
            </a:r>
            <a:endParaRPr sz="127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6320" y="1443243"/>
            <a:ext cx="4819218" cy="4533775"/>
          </a:xfrm>
          <a:prstGeom prst="rect">
            <a:avLst/>
          </a:prstGeom>
        </p:spPr>
        <p:txBody>
          <a:bodyPr vert="horz" wrap="square" lIns="0" tIns="46833" rIns="0" bIns="0" rtlCol="0">
            <a:spAutoFit/>
          </a:bodyPr>
          <a:lstStyle/>
          <a:p>
            <a:pPr marL="15356" marR="660290" algn="just">
              <a:lnSpc>
                <a:spcPct val="92900"/>
              </a:lnSpc>
              <a:spcBef>
                <a:spcPts val="369"/>
              </a:spcBef>
            </a:pPr>
            <a:r>
              <a:rPr sz="2902" spc="-12" dirty="0">
                <a:latin typeface="Microsoft Sans Serif"/>
                <a:cs typeface="Microsoft Sans Serif"/>
              </a:rPr>
              <a:t>Graphical </a:t>
            </a:r>
            <a:r>
              <a:rPr sz="2902" spc="-6" dirty="0">
                <a:latin typeface="Microsoft Sans Serif"/>
                <a:cs typeface="Microsoft Sans Serif"/>
              </a:rPr>
              <a:t>user interfaces </a:t>
            </a:r>
            <a:r>
              <a:rPr sz="2902" spc="-756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(GUI) </a:t>
            </a:r>
            <a:r>
              <a:rPr sz="2902" spc="-12" dirty="0">
                <a:latin typeface="Microsoft Sans Serif"/>
                <a:cs typeface="Microsoft Sans Serif"/>
              </a:rPr>
              <a:t>facilitate navigation </a:t>
            </a:r>
            <a:r>
              <a:rPr sz="2902" spc="-756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through</a:t>
            </a:r>
            <a:r>
              <a:rPr sz="2902" spc="6" dirty="0">
                <a:latin typeface="Microsoft Sans Serif"/>
                <a:cs typeface="Microsoft Sans Serif"/>
              </a:rPr>
              <a:t> </a:t>
            </a:r>
            <a:r>
              <a:rPr sz="2902" dirty="0">
                <a:latin typeface="Microsoft Sans Serif"/>
                <a:cs typeface="Microsoft Sans Serif"/>
              </a:rPr>
              <a:t>the</a:t>
            </a:r>
            <a:r>
              <a:rPr sz="2902" spc="12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file</a:t>
            </a:r>
            <a:r>
              <a:rPr sz="2902" spc="18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system.</a:t>
            </a:r>
            <a:endParaRPr sz="2902">
              <a:latin typeface="Microsoft Sans Serif"/>
              <a:cs typeface="Microsoft Sans Serif"/>
            </a:endParaRPr>
          </a:p>
          <a:p>
            <a:pPr marL="15356" marR="6142">
              <a:lnSpc>
                <a:spcPct val="92900"/>
              </a:lnSpc>
              <a:spcBef>
                <a:spcPts val="1282"/>
              </a:spcBef>
            </a:pPr>
            <a:r>
              <a:rPr sz="2902" spc="-12" dirty="0">
                <a:latin typeface="Microsoft Sans Serif"/>
                <a:cs typeface="Microsoft Sans Serif"/>
              </a:rPr>
              <a:t>The</a:t>
            </a:r>
            <a:r>
              <a:rPr sz="2902" spc="30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vast</a:t>
            </a:r>
            <a:r>
              <a:rPr sz="2902" spc="30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majority</a:t>
            </a:r>
            <a:r>
              <a:rPr sz="2902" spc="30" dirty="0">
                <a:latin typeface="Microsoft Sans Serif"/>
                <a:cs typeface="Microsoft Sans Serif"/>
              </a:rPr>
              <a:t> </a:t>
            </a:r>
            <a:r>
              <a:rPr sz="2902" dirty="0">
                <a:latin typeface="Microsoft Sans Serif"/>
                <a:cs typeface="Microsoft Sans Serif"/>
              </a:rPr>
              <a:t>of </a:t>
            </a:r>
            <a:r>
              <a:rPr sz="2902" spc="6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bioinformatic</a:t>
            </a:r>
            <a:r>
              <a:rPr sz="2902" spc="18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tools</a:t>
            </a:r>
            <a:r>
              <a:rPr sz="2902" spc="24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do</a:t>
            </a:r>
            <a:r>
              <a:rPr sz="2902" spc="24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not</a:t>
            </a:r>
            <a:r>
              <a:rPr sz="2902" spc="30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use </a:t>
            </a:r>
            <a:r>
              <a:rPr sz="2902" spc="-750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the</a:t>
            </a:r>
            <a:r>
              <a:rPr sz="2902" spc="30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GUI.</a:t>
            </a:r>
            <a:endParaRPr sz="2902">
              <a:latin typeface="Microsoft Sans Serif"/>
              <a:cs typeface="Microsoft Sans Serif"/>
            </a:endParaRPr>
          </a:p>
          <a:p>
            <a:pPr marL="15356" marR="297897">
              <a:lnSpc>
                <a:spcPct val="92900"/>
              </a:lnSpc>
              <a:spcBef>
                <a:spcPts val="1276"/>
              </a:spcBef>
            </a:pPr>
            <a:r>
              <a:rPr sz="2902" spc="-30" dirty="0">
                <a:latin typeface="Microsoft Sans Serif"/>
                <a:cs typeface="Microsoft Sans Serif"/>
              </a:rPr>
              <a:t>We</a:t>
            </a:r>
            <a:r>
              <a:rPr sz="2902" spc="6" dirty="0">
                <a:latin typeface="Microsoft Sans Serif"/>
                <a:cs typeface="Microsoft Sans Serif"/>
              </a:rPr>
              <a:t> </a:t>
            </a:r>
            <a:r>
              <a:rPr sz="2902" dirty="0">
                <a:latin typeface="Microsoft Sans Serif"/>
                <a:cs typeface="Microsoft Sans Serif"/>
              </a:rPr>
              <a:t>must</a:t>
            </a:r>
            <a:r>
              <a:rPr sz="2902" spc="18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learn</a:t>
            </a:r>
            <a:r>
              <a:rPr sz="2902" spc="12" dirty="0">
                <a:latin typeface="Microsoft Sans Serif"/>
                <a:cs typeface="Microsoft Sans Serif"/>
              </a:rPr>
              <a:t> </a:t>
            </a:r>
            <a:r>
              <a:rPr sz="2902" dirty="0">
                <a:latin typeface="Microsoft Sans Serif"/>
                <a:cs typeface="Microsoft Sans Serif"/>
              </a:rPr>
              <a:t>to</a:t>
            </a:r>
            <a:r>
              <a:rPr sz="2902" spc="18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obtain</a:t>
            </a:r>
            <a:r>
              <a:rPr sz="2902" spc="18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the </a:t>
            </a:r>
            <a:r>
              <a:rPr sz="2902" spc="-750" dirty="0">
                <a:latin typeface="Microsoft Sans Serif"/>
                <a:cs typeface="Microsoft Sans Serif"/>
              </a:rPr>
              <a:t> </a:t>
            </a:r>
            <a:r>
              <a:rPr sz="2902" b="1" spc="-6" dirty="0">
                <a:latin typeface="Arial"/>
                <a:cs typeface="Arial"/>
              </a:rPr>
              <a:t>FILE</a:t>
            </a:r>
            <a:r>
              <a:rPr sz="2902" b="1" spc="-18" dirty="0">
                <a:latin typeface="Arial"/>
                <a:cs typeface="Arial"/>
              </a:rPr>
              <a:t> </a:t>
            </a:r>
            <a:r>
              <a:rPr sz="2902" b="1" spc="-91" dirty="0">
                <a:latin typeface="Arial"/>
                <a:cs typeface="Arial"/>
              </a:rPr>
              <a:t>PATH</a:t>
            </a:r>
            <a:r>
              <a:rPr sz="2902" spc="-91" dirty="0">
                <a:latin typeface="Microsoft Sans Serif"/>
                <a:cs typeface="Microsoft Sans Serif"/>
              </a:rPr>
              <a:t>,</a:t>
            </a:r>
            <a:r>
              <a:rPr sz="2902" spc="36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the</a:t>
            </a:r>
            <a:r>
              <a:rPr sz="2902" spc="24" dirty="0">
                <a:latin typeface="Microsoft Sans Serif"/>
                <a:cs typeface="Microsoft Sans Serif"/>
              </a:rPr>
              <a:t> </a:t>
            </a:r>
            <a:r>
              <a:rPr sz="2902" spc="-18" dirty="0">
                <a:latin typeface="Microsoft Sans Serif"/>
                <a:cs typeface="Microsoft Sans Serif"/>
              </a:rPr>
              <a:t>full</a:t>
            </a:r>
            <a:r>
              <a:rPr sz="2902" spc="24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name </a:t>
            </a:r>
            <a:r>
              <a:rPr sz="2902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assigned</a:t>
            </a:r>
            <a:r>
              <a:rPr sz="2902" spc="18" dirty="0">
                <a:latin typeface="Microsoft Sans Serif"/>
                <a:cs typeface="Microsoft Sans Serif"/>
              </a:rPr>
              <a:t> </a:t>
            </a:r>
            <a:r>
              <a:rPr sz="2902" spc="-18" dirty="0">
                <a:latin typeface="Microsoft Sans Serif"/>
                <a:cs typeface="Microsoft Sans Serif"/>
              </a:rPr>
              <a:t>file</a:t>
            </a:r>
            <a:r>
              <a:rPr sz="2902" spc="24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or</a:t>
            </a:r>
            <a:r>
              <a:rPr sz="2902" spc="30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directory</a:t>
            </a:r>
            <a:r>
              <a:rPr sz="2902" spc="18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in </a:t>
            </a:r>
            <a:r>
              <a:rPr sz="2902" spc="-6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our</a:t>
            </a:r>
            <a:r>
              <a:rPr sz="2902" spc="36" dirty="0">
                <a:latin typeface="Microsoft Sans Serif"/>
                <a:cs typeface="Microsoft Sans Serif"/>
              </a:rPr>
              <a:t> </a:t>
            </a:r>
            <a:r>
              <a:rPr sz="2902" spc="-18" dirty="0">
                <a:latin typeface="Microsoft Sans Serif"/>
                <a:cs typeface="Microsoft Sans Serif"/>
              </a:rPr>
              <a:t>file</a:t>
            </a:r>
            <a:r>
              <a:rPr sz="2902" spc="36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system.</a:t>
            </a:r>
            <a:endParaRPr sz="2902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4764" y="2952658"/>
            <a:ext cx="162765" cy="215595"/>
          </a:xfrm>
          <a:prstGeom prst="rect">
            <a:avLst/>
          </a:prstGeom>
        </p:spPr>
        <p:txBody>
          <a:bodyPr vert="horz" wrap="square" lIns="0" tIns="19962" rIns="0" bIns="0" rtlCol="0">
            <a:spAutoFit/>
          </a:bodyPr>
          <a:lstStyle/>
          <a:p>
            <a:pPr marL="15356">
              <a:spcBef>
                <a:spcPts val="157"/>
              </a:spcBef>
            </a:pPr>
            <a:r>
              <a:rPr sz="1270" spc="266" dirty="0">
                <a:latin typeface="Microsoft Sans Serif"/>
                <a:cs typeface="Microsoft Sans Serif"/>
              </a:rPr>
              <a:t>●</a:t>
            </a:r>
            <a:endParaRPr sz="127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4764" y="4346907"/>
            <a:ext cx="162765" cy="215595"/>
          </a:xfrm>
          <a:prstGeom prst="rect">
            <a:avLst/>
          </a:prstGeom>
        </p:spPr>
        <p:txBody>
          <a:bodyPr vert="horz" wrap="square" lIns="0" tIns="19962" rIns="0" bIns="0" rtlCol="0">
            <a:spAutoFit/>
          </a:bodyPr>
          <a:lstStyle/>
          <a:p>
            <a:pPr marL="15356">
              <a:spcBef>
                <a:spcPts val="157"/>
              </a:spcBef>
            </a:pPr>
            <a:r>
              <a:rPr sz="1270" spc="266" dirty="0">
                <a:latin typeface="Microsoft Sans Serif"/>
                <a:cs typeface="Microsoft Sans Serif"/>
              </a:rPr>
              <a:t>●</a:t>
            </a:r>
            <a:endParaRPr sz="1270">
              <a:latin typeface="Microsoft Sans Serif"/>
              <a:cs typeface="Microsoft Sans Serif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301758" y="443623"/>
            <a:ext cx="5546285" cy="5748973"/>
            <a:chOff x="5212079" y="366119"/>
            <a:chExt cx="4587240" cy="475488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06639" y="366119"/>
              <a:ext cx="2392679" cy="237744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12079" y="2461619"/>
              <a:ext cx="2924810" cy="26593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768" y="390220"/>
            <a:ext cx="7180580" cy="11474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5130"/>
              </a:lnSpc>
              <a:spcBef>
                <a:spcPts val="105"/>
              </a:spcBef>
            </a:pPr>
            <a:r>
              <a:rPr sz="4400" dirty="0"/>
              <a:t>Manual</a:t>
            </a:r>
            <a:r>
              <a:rPr sz="4400" spc="-10" dirty="0"/>
              <a:t> </a:t>
            </a:r>
            <a:r>
              <a:rPr sz="4400" spc="-30" dirty="0"/>
              <a:t>Perl</a:t>
            </a:r>
            <a:r>
              <a:rPr sz="4400" spc="-5" dirty="0"/>
              <a:t> </a:t>
            </a:r>
            <a:r>
              <a:rPr sz="4400" dirty="0"/>
              <a:t>Module</a:t>
            </a:r>
            <a:r>
              <a:rPr sz="4400" spc="-15" dirty="0"/>
              <a:t> installation</a:t>
            </a:r>
            <a:endParaRPr sz="4400"/>
          </a:p>
          <a:p>
            <a:pPr marL="12700">
              <a:lnSpc>
                <a:spcPts val="3690"/>
              </a:lnSpc>
            </a:pPr>
            <a:r>
              <a:rPr sz="3200" spc="-10" dirty="0"/>
              <a:t>(after</a:t>
            </a:r>
            <a:r>
              <a:rPr sz="3200" spc="-15" dirty="0"/>
              <a:t> </a:t>
            </a:r>
            <a:r>
              <a:rPr sz="3200" dirty="0"/>
              <a:t>download</a:t>
            </a:r>
            <a:r>
              <a:rPr sz="3200" spc="-5" dirty="0"/>
              <a:t> </a:t>
            </a:r>
            <a:r>
              <a:rPr sz="3200" dirty="0"/>
              <a:t>and</a:t>
            </a:r>
            <a:r>
              <a:rPr sz="3200" spc="-5" dirty="0"/>
              <a:t> un-tarring)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918768" y="2029013"/>
            <a:ext cx="4083685" cy="280606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sz="2400" b="1" spc="-20" dirty="0">
                <a:latin typeface="Calibri"/>
                <a:cs typeface="Calibri"/>
              </a:rPr>
              <a:t>MakeMaker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29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ourier New"/>
                <a:cs typeface="Courier New"/>
              </a:rPr>
              <a:t>perl</a:t>
            </a:r>
            <a:r>
              <a:rPr sz="2800" spc="-70" dirty="0">
                <a:latin typeface="Courier New"/>
                <a:cs typeface="Courier New"/>
              </a:rPr>
              <a:t> </a:t>
            </a:r>
            <a:r>
              <a:rPr sz="2800" b="1" spc="-10" dirty="0">
                <a:latin typeface="Courier New"/>
                <a:cs typeface="Courier New"/>
              </a:rPr>
              <a:t>Makefile.PL</a:t>
            </a:r>
            <a:endParaRPr sz="2800">
              <a:latin typeface="Courier New"/>
              <a:cs typeface="Courier New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ourier New"/>
                <a:cs typeface="Courier New"/>
              </a:rPr>
              <a:t>make</a:t>
            </a:r>
            <a:endParaRPr sz="2800">
              <a:latin typeface="Courier New"/>
              <a:cs typeface="Courier New"/>
            </a:endParaRPr>
          </a:p>
          <a:p>
            <a:pPr marL="241300" indent="-228600">
              <a:lnSpc>
                <a:spcPct val="100000"/>
              </a:lnSpc>
              <a:spcBef>
                <a:spcPts val="66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ourier New"/>
                <a:cs typeface="Courier New"/>
              </a:rPr>
              <a:t>make</a:t>
            </a:r>
            <a:r>
              <a:rPr sz="2800" spc="-65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test</a:t>
            </a:r>
            <a:endParaRPr sz="2800">
              <a:latin typeface="Courier New"/>
              <a:cs typeface="Courier New"/>
            </a:endParaRPr>
          </a:p>
          <a:p>
            <a:pPr marL="241300" marR="5080" indent="-228600">
              <a:lnSpc>
                <a:spcPts val="3030"/>
              </a:lnSpc>
              <a:spcBef>
                <a:spcPts val="105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ourier New"/>
                <a:cs typeface="Courier New"/>
              </a:rPr>
              <a:t>make</a:t>
            </a:r>
            <a:r>
              <a:rPr sz="2800" spc="-45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install</a:t>
            </a:r>
            <a:r>
              <a:rPr sz="2800" spc="-40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(with </a:t>
            </a:r>
            <a:r>
              <a:rPr sz="2800" spc="-1664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sudo?)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51828" y="2029013"/>
            <a:ext cx="4721860" cy="280606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sz="2400" b="1" spc="-5" dirty="0">
                <a:latin typeface="Calibri"/>
                <a:cs typeface="Calibri"/>
              </a:rPr>
              <a:t>Build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29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ourier New"/>
                <a:cs typeface="Courier New"/>
              </a:rPr>
              <a:t>perl</a:t>
            </a:r>
            <a:r>
              <a:rPr sz="2800" spc="-65" dirty="0">
                <a:latin typeface="Courier New"/>
                <a:cs typeface="Courier New"/>
              </a:rPr>
              <a:t> </a:t>
            </a:r>
            <a:r>
              <a:rPr sz="2800" b="1" spc="-10" dirty="0">
                <a:latin typeface="Courier New"/>
                <a:cs typeface="Courier New"/>
              </a:rPr>
              <a:t>Build.PL</a:t>
            </a:r>
            <a:endParaRPr sz="2800">
              <a:latin typeface="Courier New"/>
              <a:cs typeface="Courier New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ourier New"/>
                <a:cs typeface="Courier New"/>
              </a:rPr>
              <a:t>./Build</a:t>
            </a:r>
            <a:endParaRPr sz="2800">
              <a:latin typeface="Courier New"/>
              <a:cs typeface="Courier New"/>
            </a:endParaRPr>
          </a:p>
          <a:p>
            <a:pPr marL="241300" indent="-228600">
              <a:lnSpc>
                <a:spcPct val="100000"/>
              </a:lnSpc>
              <a:spcBef>
                <a:spcPts val="66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ourier New"/>
                <a:cs typeface="Courier New"/>
              </a:rPr>
              <a:t>./Build</a:t>
            </a:r>
            <a:r>
              <a:rPr sz="2800" spc="-65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test</a:t>
            </a:r>
            <a:endParaRPr sz="2800">
              <a:latin typeface="Courier New"/>
              <a:cs typeface="Courier New"/>
            </a:endParaRPr>
          </a:p>
          <a:p>
            <a:pPr marL="241300" marR="5080" indent="-228600">
              <a:lnSpc>
                <a:spcPts val="3030"/>
              </a:lnSpc>
              <a:spcBef>
                <a:spcPts val="105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ourier New"/>
                <a:cs typeface="Courier New"/>
              </a:rPr>
              <a:t>./Build install (with </a:t>
            </a:r>
            <a:r>
              <a:rPr sz="2800" spc="-1675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sudo?)</a:t>
            </a:r>
            <a:endParaRPr sz="2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78447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" dirty="0"/>
              <a:t>Installing</a:t>
            </a:r>
            <a:r>
              <a:rPr sz="4400" spc="-45" dirty="0"/>
              <a:t> </a:t>
            </a:r>
            <a:r>
              <a:rPr sz="4400" dirty="0"/>
              <a:t>in</a:t>
            </a:r>
            <a:r>
              <a:rPr sz="4400" spc="-10" dirty="0"/>
              <a:t> </a:t>
            </a:r>
            <a:r>
              <a:rPr sz="4400" spc="-15" dirty="0"/>
              <a:t>non-standard</a:t>
            </a:r>
            <a:r>
              <a:rPr sz="4400" spc="-50" dirty="0"/>
              <a:t> </a:t>
            </a:r>
            <a:r>
              <a:rPr sz="4400" spc="-10" dirty="0"/>
              <a:t>locations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06841"/>
            <a:ext cx="3399790" cy="105092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perl</a:t>
            </a:r>
            <a:r>
              <a:rPr sz="2800" spc="-5" dirty="0">
                <a:latin typeface="Calibri"/>
                <a:cs typeface="Calibri"/>
              </a:rPr>
              <a:t> -V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(look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at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@INC)</a:t>
            </a:r>
            <a:endParaRPr sz="2800">
              <a:latin typeface="Calibri"/>
              <a:cs typeface="Calibri"/>
            </a:endParaRPr>
          </a:p>
          <a:p>
            <a:pPr marL="321945" indent="-30988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321945" algn="l"/>
                <a:tab pos="322580" algn="l"/>
              </a:tabLst>
            </a:pPr>
            <a:r>
              <a:rPr sz="2800" spc="-10" dirty="0">
                <a:latin typeface="Calibri"/>
                <a:cs typeface="Calibri"/>
              </a:rPr>
              <a:t>@INC: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2731795"/>
            <a:ext cx="6842759" cy="258064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564515" indent="-552450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564515" algn="l"/>
                <a:tab pos="565150" algn="l"/>
              </a:tabLst>
            </a:pPr>
            <a:r>
              <a:rPr sz="2800" spc="-10" dirty="0">
                <a:latin typeface="Calibri"/>
                <a:cs typeface="Calibri"/>
              </a:rPr>
              <a:t>/usr/local/share/perl/5.26.1</a:t>
            </a:r>
            <a:endParaRPr sz="2800">
              <a:latin typeface="Calibri"/>
              <a:cs typeface="Calibri"/>
            </a:endParaRPr>
          </a:p>
          <a:p>
            <a:pPr marL="564515" indent="-552450">
              <a:lnSpc>
                <a:spcPct val="100000"/>
              </a:lnSpc>
              <a:spcBef>
                <a:spcPts val="665"/>
              </a:spcBef>
              <a:buFont typeface="Arial MT"/>
              <a:buChar char="•"/>
              <a:tabLst>
                <a:tab pos="564515" algn="l"/>
                <a:tab pos="565150" algn="l"/>
              </a:tabLst>
            </a:pPr>
            <a:r>
              <a:rPr sz="2800" spc="-10" dirty="0">
                <a:latin typeface="Calibri"/>
                <a:cs typeface="Calibri"/>
              </a:rPr>
              <a:t>/usr/share/perl/5.26</a:t>
            </a:r>
            <a:endParaRPr sz="2800">
              <a:latin typeface="Calibri"/>
              <a:cs typeface="Calibri"/>
            </a:endParaRPr>
          </a:p>
          <a:p>
            <a:pPr marL="564515" indent="-552450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564515" algn="l"/>
                <a:tab pos="565150" algn="l"/>
              </a:tabLst>
            </a:pPr>
            <a:r>
              <a:rPr sz="2800" spc="-10" dirty="0">
                <a:latin typeface="Calibri"/>
                <a:cs typeface="Calibri"/>
              </a:rPr>
              <a:t>/usr/local/lib/site_perl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3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Calibri"/>
                <a:cs typeface="Calibri"/>
              </a:rPr>
              <a:t>Add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folders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PERL5LIB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environment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variable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75628" y="1828545"/>
            <a:ext cx="56648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ourier New"/>
                <a:cs typeface="Courier New"/>
              </a:rPr>
              <a:t>perl</a:t>
            </a:r>
            <a:r>
              <a:rPr sz="2000" spc="-1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Makefile.PL INSTALL_BASE=/my/dir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75628" y="2438526"/>
            <a:ext cx="55124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ourier New"/>
                <a:cs typeface="Courier New"/>
              </a:rPr>
              <a:t>perl</a:t>
            </a:r>
            <a:r>
              <a:rPr sz="2000" spc="-1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Build.PL --install_base=/my/dir</a:t>
            </a:r>
            <a:endParaRPr sz="2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761" y="2488768"/>
            <a:ext cx="304546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Exercise</a:t>
            </a:r>
            <a:r>
              <a:rPr spc="-90" dirty="0"/>
              <a:t> </a:t>
            </a:r>
            <a:r>
              <a:rPr dirty="0"/>
              <a:t>9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28821" y="2488768"/>
            <a:ext cx="513715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Python</a:t>
            </a:r>
            <a:r>
              <a:rPr spc="-65" dirty="0"/>
              <a:t> </a:t>
            </a:r>
            <a:r>
              <a:rPr spc="-25" dirty="0"/>
              <a:t>packages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59220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" dirty="0"/>
              <a:t>Installing</a:t>
            </a:r>
            <a:r>
              <a:rPr sz="4400" spc="-45" dirty="0"/>
              <a:t> </a:t>
            </a:r>
            <a:r>
              <a:rPr sz="4400" dirty="0"/>
              <a:t>python</a:t>
            </a:r>
            <a:r>
              <a:rPr sz="4400" spc="-25" dirty="0"/>
              <a:t> </a:t>
            </a:r>
            <a:r>
              <a:rPr sz="4400" spc="-15" dirty="0"/>
              <a:t>packages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56565"/>
            <a:ext cx="5237480" cy="206438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20" dirty="0">
                <a:latin typeface="Calibri"/>
                <a:cs typeface="Calibri"/>
              </a:rPr>
              <a:t>Several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options</a:t>
            </a:r>
            <a:endParaRPr sz="2800">
              <a:latin typeface="Calibri"/>
              <a:cs typeface="Calibri"/>
            </a:endParaRPr>
          </a:p>
          <a:p>
            <a:pPr marL="927100" lvl="1" indent="-457834">
              <a:lnSpc>
                <a:spcPct val="100000"/>
              </a:lnSpc>
              <a:spcBef>
                <a:spcPts val="245"/>
              </a:spcBef>
              <a:buAutoNum type="arabicPeriod"/>
              <a:tabLst>
                <a:tab pos="927100" algn="l"/>
                <a:tab pos="927735" algn="l"/>
              </a:tabLst>
            </a:pP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system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packages</a:t>
            </a:r>
            <a:endParaRPr sz="2400">
              <a:latin typeface="Calibri"/>
              <a:cs typeface="Calibri"/>
            </a:endParaRPr>
          </a:p>
          <a:p>
            <a:pPr marL="927100" lvl="1" indent="-457834">
              <a:lnSpc>
                <a:spcPct val="100000"/>
              </a:lnSpc>
              <a:spcBef>
                <a:spcPts val="219"/>
              </a:spcBef>
              <a:buAutoNum type="arabicPeriod"/>
              <a:tabLst>
                <a:tab pos="927100" algn="l"/>
                <a:tab pos="927735" algn="l"/>
              </a:tabLst>
            </a:pPr>
            <a:r>
              <a:rPr sz="2400" spc="-10" dirty="0">
                <a:latin typeface="Calibri"/>
                <a:cs typeface="Calibri"/>
              </a:rPr>
              <a:t>Automated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install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pip</a:t>
            </a:r>
            <a:endParaRPr sz="2400">
              <a:latin typeface="Calibri"/>
              <a:cs typeface="Calibri"/>
            </a:endParaRPr>
          </a:p>
          <a:p>
            <a:pPr marL="927100" lvl="1" indent="-457834">
              <a:lnSpc>
                <a:spcPct val="100000"/>
              </a:lnSpc>
              <a:spcBef>
                <a:spcPts val="200"/>
              </a:spcBef>
              <a:buAutoNum type="arabicPeriod"/>
              <a:tabLst>
                <a:tab pos="927100" algn="l"/>
                <a:tab pos="927735" algn="l"/>
              </a:tabLst>
            </a:pPr>
            <a:r>
              <a:rPr sz="2400" dirty="0">
                <a:latin typeface="Calibri"/>
                <a:cs typeface="Calibri"/>
              </a:rPr>
              <a:t>Manual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install</a:t>
            </a:r>
            <a:endParaRPr sz="2400">
              <a:latin typeface="Calibri"/>
              <a:cs typeface="Calibri"/>
            </a:endParaRPr>
          </a:p>
          <a:p>
            <a:pPr marL="927100" lvl="1" indent="-457834">
              <a:lnSpc>
                <a:spcPct val="100000"/>
              </a:lnSpc>
              <a:spcBef>
                <a:spcPts val="220"/>
              </a:spcBef>
              <a:buAutoNum type="arabicPeriod"/>
              <a:tabLst>
                <a:tab pos="927100" algn="l"/>
                <a:tab pos="927735" algn="l"/>
              </a:tabLst>
            </a:pPr>
            <a:r>
              <a:rPr sz="2400" spc="-10" dirty="0">
                <a:latin typeface="Calibri"/>
                <a:cs typeface="Calibri"/>
              </a:rPr>
              <a:t>Install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from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source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code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repository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57061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Python</a:t>
            </a:r>
            <a:r>
              <a:rPr sz="4400" spc="-30" dirty="0"/>
              <a:t> </a:t>
            </a:r>
            <a:r>
              <a:rPr sz="4400" spc="-15" dirty="0"/>
              <a:t>package</a:t>
            </a:r>
            <a:r>
              <a:rPr sz="4400" spc="-30" dirty="0"/>
              <a:t> </a:t>
            </a:r>
            <a:r>
              <a:rPr sz="4400" spc="-10" dirty="0"/>
              <a:t>locations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396263"/>
            <a:ext cx="7898765" cy="525272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80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Searches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directories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sys.path</a:t>
            </a:r>
            <a:endParaRPr sz="2800">
              <a:latin typeface="Courier New"/>
              <a:cs typeface="Courier New"/>
            </a:endParaRPr>
          </a:p>
          <a:p>
            <a:pPr marL="241300" indent="-22923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Can</a:t>
            </a:r>
            <a:r>
              <a:rPr sz="2800" spc="-5" dirty="0">
                <a:latin typeface="Calibri"/>
                <a:cs typeface="Calibri"/>
              </a:rPr>
              <a:t> add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directories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by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modifying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PYTHONPATH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sz="1400" dirty="0">
                <a:latin typeface="Courier New"/>
                <a:cs typeface="Courier New"/>
              </a:rPr>
              <a:t>$</a:t>
            </a:r>
            <a:r>
              <a:rPr sz="1400" spc="-6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python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Python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2.7.3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(default,</a:t>
            </a:r>
            <a:r>
              <a:rPr sz="1400" spc="-10" dirty="0">
                <a:latin typeface="Courier New"/>
                <a:cs typeface="Courier New"/>
              </a:rPr>
              <a:t> Feb 15 </a:t>
            </a:r>
            <a:r>
              <a:rPr sz="1400" spc="-5" dirty="0">
                <a:latin typeface="Courier New"/>
                <a:cs typeface="Courier New"/>
              </a:rPr>
              <a:t>2013,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11:09:45)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[GCC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4.4.6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20110731 (Red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Hat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4.4.6-3)]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on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linux2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Type </a:t>
            </a:r>
            <a:r>
              <a:rPr sz="1400" spc="-10" dirty="0">
                <a:latin typeface="Courier New"/>
                <a:cs typeface="Courier New"/>
              </a:rPr>
              <a:t>"help",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"copyright",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"credits"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or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"license"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for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more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information.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&gt;&gt;&gt;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import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sys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&gt;&gt;&gt; print </a:t>
            </a:r>
            <a:r>
              <a:rPr sz="1400" spc="-10" dirty="0">
                <a:latin typeface="Courier New"/>
                <a:cs typeface="Courier New"/>
              </a:rPr>
              <a:t>("\n".join(sys.path))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/bi/apps/python/2.7.3/lib/python27.zip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/bi/apps/python/2.7.3/lib/python2.7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/bi/apps/python/2.7.3/lib/python2.7/plat-linux2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/bi/apps/python/2.7.3/lib/python2.7/lib-tk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Courier New"/>
                <a:cs typeface="Courier New"/>
              </a:rPr>
              <a:t>/bi/apps/python/2.7.3/lib/python2.7/lib-old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/bi/apps/python/2.7.3/lib/python2.7/lib-dynload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/bi/apps/python/2.7.3/lib/python2.7/site-packages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/bi/apps/python/2.7.3/lib/python2.7/site-packages/ipython-0.13.1-py2.7.egg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/bi/apps/python/2.7.3/lib/python2.7/site-packages/ply-3.4-py2.7.egg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Courier New"/>
                <a:cs typeface="Courier New"/>
              </a:rPr>
              <a:t>/bi/apps/cellprofiler/CellProfiler-2.2.0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Courier New"/>
                <a:cs typeface="Courier New"/>
              </a:rPr>
              <a:t>/bi/apps/python/2.7.3/lib/python2.7/site-packages/gtk-2.0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/bi/apps/python/2.7.3/lib/python2.7/site-packages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786828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" dirty="0"/>
              <a:t>Installing</a:t>
            </a:r>
            <a:r>
              <a:rPr sz="4400" spc="-30" dirty="0"/>
              <a:t> </a:t>
            </a:r>
            <a:r>
              <a:rPr sz="4400" dirty="0"/>
              <a:t>python</a:t>
            </a:r>
            <a:r>
              <a:rPr sz="4400" spc="-5" dirty="0"/>
              <a:t> </a:t>
            </a:r>
            <a:r>
              <a:rPr sz="4400" spc="-15" dirty="0"/>
              <a:t>packages</a:t>
            </a:r>
            <a:r>
              <a:rPr sz="4400" spc="-10" dirty="0"/>
              <a:t> </a:t>
            </a:r>
            <a:r>
              <a:rPr sz="4400" spc="-5" dirty="0"/>
              <a:t>with </a:t>
            </a:r>
            <a:r>
              <a:rPr sz="4400" dirty="0"/>
              <a:t>pip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85569"/>
            <a:ext cx="57867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ourier New"/>
                <a:cs typeface="Courier New"/>
              </a:rPr>
              <a:t>apt/yum</a:t>
            </a:r>
            <a:r>
              <a:rPr sz="2800" spc="-40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install</a:t>
            </a:r>
            <a:r>
              <a:rPr sz="2800" spc="-30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python-pip</a:t>
            </a:r>
            <a:endParaRPr sz="2800">
              <a:latin typeface="Courier New"/>
              <a:cs typeface="Courier New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97889" y="2853671"/>
          <a:ext cx="5400040" cy="940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6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97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3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0202">
                <a:tc>
                  <a:txBody>
                    <a:bodyPr/>
                    <a:lstStyle/>
                    <a:p>
                      <a:pPr marL="260350" indent="-229235">
                        <a:lnSpc>
                          <a:spcPts val="3090"/>
                        </a:lnSpc>
                        <a:buFont typeface="Arial MT"/>
                        <a:buChar char="•"/>
                        <a:tabLst>
                          <a:tab pos="260985" algn="l"/>
                        </a:tabLst>
                      </a:pPr>
                      <a:r>
                        <a:rPr sz="2800" spc="-10" dirty="0">
                          <a:latin typeface="Courier New"/>
                          <a:cs typeface="Courier New"/>
                        </a:rPr>
                        <a:t>pip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8425" algn="r">
                        <a:lnSpc>
                          <a:spcPts val="3090"/>
                        </a:lnSpc>
                      </a:pPr>
                      <a:r>
                        <a:rPr sz="2800" spc="-10" dirty="0">
                          <a:latin typeface="Courier New"/>
                          <a:cs typeface="Courier New"/>
                        </a:rPr>
                        <a:t>install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ts val="3090"/>
                        </a:lnSpc>
                      </a:pPr>
                      <a:r>
                        <a:rPr sz="2800" spc="-10" dirty="0">
                          <a:latin typeface="Courier New"/>
                          <a:cs typeface="Courier New"/>
                        </a:rPr>
                        <a:t>numpy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202">
                <a:tc>
                  <a:txBody>
                    <a:bodyPr/>
                    <a:lstStyle/>
                    <a:p>
                      <a:pPr marL="260350" indent="-229235">
                        <a:lnSpc>
                          <a:spcPct val="100000"/>
                        </a:lnSpc>
                        <a:spcBef>
                          <a:spcPts val="60"/>
                        </a:spcBef>
                        <a:buFont typeface="Arial MT"/>
                        <a:buChar char="•"/>
                        <a:tabLst>
                          <a:tab pos="260985" algn="l"/>
                        </a:tabLst>
                      </a:pPr>
                      <a:r>
                        <a:rPr sz="2800" spc="-10" dirty="0">
                          <a:latin typeface="Courier New"/>
                          <a:cs typeface="Courier New"/>
                        </a:rPr>
                        <a:t>pip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7620" marB="0"/>
                </a:tc>
                <a:tc>
                  <a:txBody>
                    <a:bodyPr/>
                    <a:lstStyle/>
                    <a:p>
                      <a:pPr marR="98425" algn="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800" spc="-10" dirty="0">
                          <a:latin typeface="Courier New"/>
                          <a:cs typeface="Courier New"/>
                        </a:rPr>
                        <a:t>install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7620" marB="0"/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800" spc="-10" dirty="0">
                          <a:latin typeface="Courier New"/>
                          <a:cs typeface="Courier New"/>
                        </a:rPr>
                        <a:t>--user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7620" marB="0"/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800" spc="-10" dirty="0">
                          <a:latin typeface="Courier New"/>
                          <a:cs typeface="Courier New"/>
                        </a:rPr>
                        <a:t>numpy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762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916939" y="4340428"/>
            <a:ext cx="5998845" cy="14839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Courier New"/>
                <a:cs typeface="Courier New"/>
              </a:rPr>
              <a:t>pip</a:t>
            </a:r>
            <a:r>
              <a:rPr sz="2800" spc="-35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install</a:t>
            </a:r>
            <a:r>
              <a:rPr sz="2800" spc="-30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--upgrade</a:t>
            </a:r>
            <a:r>
              <a:rPr sz="2800" spc="-30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numpy</a:t>
            </a:r>
            <a:endParaRPr sz="2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4200">
              <a:latin typeface="Courier New"/>
              <a:cs typeface="Courier New"/>
            </a:endParaRPr>
          </a:p>
          <a:p>
            <a:pPr marL="241300" indent="-229235">
              <a:lnSpc>
                <a:spcPct val="100000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Check pip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vs</a:t>
            </a:r>
            <a:r>
              <a:rPr sz="2800" spc="-10" dirty="0">
                <a:latin typeface="Calibri"/>
                <a:cs typeface="Calibri"/>
              </a:rPr>
              <a:t> pip3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90220"/>
            <a:ext cx="799845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Manual python </a:t>
            </a:r>
            <a:r>
              <a:rPr sz="4400" spc="-15" dirty="0"/>
              <a:t>package</a:t>
            </a:r>
            <a:r>
              <a:rPr sz="4400" dirty="0"/>
              <a:t> </a:t>
            </a:r>
            <a:r>
              <a:rPr sz="4400" spc="-15" dirty="0"/>
              <a:t>installation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023365"/>
            <a:ext cx="9870440" cy="4870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" dirty="0">
                <a:latin typeface="Calibri Light"/>
                <a:cs typeface="Calibri Light"/>
              </a:rPr>
              <a:t>(after</a:t>
            </a:r>
            <a:r>
              <a:rPr sz="3200" spc="-20" dirty="0">
                <a:latin typeface="Calibri Light"/>
                <a:cs typeface="Calibri Light"/>
              </a:rPr>
              <a:t> </a:t>
            </a:r>
            <a:r>
              <a:rPr sz="3200" dirty="0">
                <a:latin typeface="Calibri Light"/>
                <a:cs typeface="Calibri Light"/>
              </a:rPr>
              <a:t>download and</a:t>
            </a:r>
            <a:r>
              <a:rPr sz="3200" spc="-5" dirty="0">
                <a:latin typeface="Calibri Light"/>
                <a:cs typeface="Calibri Light"/>
              </a:rPr>
              <a:t> un-tarring)</a:t>
            </a:r>
            <a:endParaRPr sz="3200">
              <a:latin typeface="Calibri Light"/>
              <a:cs typeface="Calibri Light"/>
            </a:endParaRPr>
          </a:p>
          <a:p>
            <a:pPr marL="241300" indent="-229235">
              <a:lnSpc>
                <a:spcPct val="100000"/>
              </a:lnSpc>
              <a:spcBef>
                <a:spcPts val="215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ourier New"/>
                <a:cs typeface="Courier New"/>
              </a:rPr>
              <a:t>python</a:t>
            </a:r>
            <a:r>
              <a:rPr sz="2800" spc="-45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setup.py</a:t>
            </a:r>
            <a:r>
              <a:rPr sz="2800" spc="-30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install</a:t>
            </a:r>
            <a:endParaRPr sz="2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4100">
              <a:latin typeface="Courier New"/>
              <a:cs typeface="Courier New"/>
            </a:endParaRPr>
          </a:p>
          <a:p>
            <a:pPr marL="241300" indent="-229235">
              <a:lnSpc>
                <a:spcPct val="100000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ourier New"/>
                <a:cs typeface="Courier New"/>
              </a:rPr>
              <a:t>python3</a:t>
            </a:r>
            <a:r>
              <a:rPr sz="2800" spc="-25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setup.py</a:t>
            </a:r>
            <a:r>
              <a:rPr sz="2800" spc="-20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install</a:t>
            </a:r>
            <a:r>
              <a:rPr sz="2800" spc="-25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--prefix=/my/folder</a:t>
            </a:r>
            <a:endParaRPr sz="2800">
              <a:latin typeface="Courier New"/>
              <a:cs typeface="Courier New"/>
            </a:endParaRPr>
          </a:p>
          <a:p>
            <a:pPr marL="698500" lvl="1" indent="-229235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Will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fail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initially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final</a:t>
            </a:r>
            <a:r>
              <a:rPr sz="2400" spc="-10" dirty="0">
                <a:latin typeface="Calibri"/>
                <a:cs typeface="Calibri"/>
              </a:rPr>
              <a:t> destination </a:t>
            </a:r>
            <a:r>
              <a:rPr sz="2400" dirty="0">
                <a:latin typeface="Calibri"/>
                <a:cs typeface="Calibri"/>
              </a:rPr>
              <a:t>isn't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PYTHONPATH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04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Will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tell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you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what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folder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dirty="0">
                <a:latin typeface="Calibri"/>
                <a:cs typeface="Calibri"/>
              </a:rPr>
              <a:t>add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Rerun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install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after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fixing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PYTHONPATH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 MT"/>
              <a:buChar char="•"/>
            </a:pPr>
            <a:endParaRPr sz="2900">
              <a:latin typeface="Calibri"/>
              <a:cs typeface="Calibri"/>
            </a:endParaRPr>
          </a:p>
          <a:p>
            <a:pPr marL="698500" marR="5080" lvl="1" indent="-228600">
              <a:lnSpc>
                <a:spcPct val="90000"/>
              </a:lnSpc>
              <a:buFont typeface="Arial MT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If the </a:t>
            </a:r>
            <a:r>
              <a:rPr sz="2400" spc="-10" dirty="0">
                <a:latin typeface="Calibri"/>
                <a:cs typeface="Calibri"/>
              </a:rPr>
              <a:t>custom location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0" dirty="0">
                <a:latin typeface="Calibri"/>
                <a:cs typeface="Calibri"/>
              </a:rPr>
              <a:t>outside your </a:t>
            </a:r>
            <a:r>
              <a:rPr sz="2400" spc="-5" dirty="0">
                <a:latin typeface="Calibri"/>
                <a:cs typeface="Calibri"/>
              </a:rPr>
              <a:t>home </a:t>
            </a:r>
            <a:r>
              <a:rPr sz="2400" spc="-10" dirty="0">
                <a:latin typeface="Calibri"/>
                <a:cs typeface="Calibri"/>
              </a:rPr>
              <a:t>directory </a:t>
            </a:r>
            <a:r>
              <a:rPr sz="2400" dirty="0">
                <a:latin typeface="Calibri"/>
                <a:cs typeface="Calibri"/>
              </a:rPr>
              <a:t>then </a:t>
            </a:r>
            <a:r>
              <a:rPr sz="2400" spc="-10" dirty="0">
                <a:latin typeface="Calibri"/>
                <a:cs typeface="Calibri"/>
              </a:rPr>
              <a:t>you'll </a:t>
            </a:r>
            <a:r>
              <a:rPr sz="2400" spc="-5" dirty="0">
                <a:latin typeface="Calibri"/>
                <a:cs typeface="Calibri"/>
              </a:rPr>
              <a:t>need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modify the global </a:t>
            </a:r>
            <a:r>
              <a:rPr sz="2400" spc="-45" dirty="0">
                <a:latin typeface="Calibri"/>
                <a:cs typeface="Calibri"/>
              </a:rPr>
              <a:t>PYTHONPATH </a:t>
            </a:r>
            <a:r>
              <a:rPr sz="2400" spc="-10" dirty="0">
                <a:latin typeface="Calibri"/>
                <a:cs typeface="Calibri"/>
              </a:rPr>
              <a:t>by </a:t>
            </a:r>
            <a:r>
              <a:rPr sz="2400" spc="-5" dirty="0">
                <a:latin typeface="Calibri"/>
                <a:cs typeface="Calibri"/>
              </a:rPr>
              <a:t>editing </a:t>
            </a:r>
            <a:r>
              <a:rPr sz="2400" spc="-5" dirty="0">
                <a:latin typeface="Courier New"/>
                <a:cs typeface="Courier New"/>
              </a:rPr>
              <a:t>/etc/bashrc </a:t>
            </a:r>
            <a:r>
              <a:rPr sz="2400" spc="-5" dirty="0">
                <a:latin typeface="Calibri"/>
                <a:cs typeface="Calibri"/>
              </a:rPr>
              <a:t>(or one of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other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global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shell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config</a:t>
            </a:r>
            <a:r>
              <a:rPr sz="2400" spc="-5" dirty="0">
                <a:latin typeface="Calibri"/>
                <a:cs typeface="Calibri"/>
              </a:rPr>
              <a:t> files)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80738" y="2488768"/>
            <a:ext cx="343217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Exercise</a:t>
            </a:r>
            <a:r>
              <a:rPr spc="-90" dirty="0"/>
              <a:t> </a:t>
            </a:r>
            <a:r>
              <a:rPr dirty="0"/>
              <a:t>10</a:t>
            </a: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96757" y="478939"/>
            <a:ext cx="3993110" cy="668324"/>
          </a:xfrm>
          <a:prstGeom prst="rect">
            <a:avLst/>
          </a:prstGeom>
        </p:spPr>
        <p:txBody>
          <a:bodyPr vert="horz" wrap="square" lIns="0" tIns="16891" rIns="0" bIns="0" rtlCol="0">
            <a:spAutoFit/>
          </a:bodyPr>
          <a:lstStyle/>
          <a:p>
            <a:pPr marL="15356">
              <a:spcBef>
                <a:spcPts val="133"/>
              </a:spcBef>
            </a:pPr>
            <a:r>
              <a:rPr sz="4232" spc="-24" dirty="0"/>
              <a:t>Writing</a:t>
            </a:r>
            <a:r>
              <a:rPr sz="4232" spc="-12" dirty="0"/>
              <a:t> file</a:t>
            </a:r>
            <a:r>
              <a:rPr sz="4232" spc="-6" dirty="0"/>
              <a:t> paths</a:t>
            </a:r>
            <a:endParaRPr sz="4232"/>
          </a:p>
        </p:txBody>
      </p:sp>
      <p:sp>
        <p:nvSpPr>
          <p:cNvPr id="3" name="object 3"/>
          <p:cNvSpPr txBox="1"/>
          <p:nvPr/>
        </p:nvSpPr>
        <p:spPr>
          <a:xfrm>
            <a:off x="6406174" y="1781058"/>
            <a:ext cx="4153572" cy="1215513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  <a:tabLst>
                <a:tab pos="2290283" algn="l"/>
              </a:tabLst>
            </a:pPr>
            <a:r>
              <a:rPr sz="2237" spc="-6" dirty="0">
                <a:latin typeface="Microsoft Sans Serif"/>
                <a:cs typeface="Microsoft Sans Serif"/>
              </a:rPr>
              <a:t>Separator	Case</a:t>
            </a:r>
            <a:r>
              <a:rPr sz="2237" spc="-30" dirty="0">
                <a:latin typeface="Microsoft Sans Serif"/>
                <a:cs typeface="Microsoft Sans Serif"/>
              </a:rPr>
              <a:t> </a:t>
            </a:r>
            <a:r>
              <a:rPr sz="2237" spc="-12" dirty="0">
                <a:latin typeface="Microsoft Sans Serif"/>
                <a:cs typeface="Microsoft Sans Serif"/>
              </a:rPr>
              <a:t>sensitive</a:t>
            </a:r>
            <a:endParaRPr sz="2237">
              <a:latin typeface="Microsoft Sans Serif"/>
              <a:cs typeface="Microsoft Sans Serif"/>
            </a:endParaRPr>
          </a:p>
          <a:p>
            <a:pPr>
              <a:spcBef>
                <a:spcPts val="36"/>
              </a:spcBef>
            </a:pPr>
            <a:endParaRPr sz="2720">
              <a:latin typeface="Microsoft Sans Serif"/>
              <a:cs typeface="Microsoft Sans Serif"/>
            </a:endParaRPr>
          </a:p>
          <a:p>
            <a:pPr marL="539748">
              <a:tabLst>
                <a:tab pos="2831567" algn="l"/>
              </a:tabLst>
            </a:pPr>
            <a:r>
              <a:rPr sz="2841" dirty="0">
                <a:latin typeface="Microsoft Sans Serif"/>
                <a:cs typeface="Microsoft Sans Serif"/>
              </a:rPr>
              <a:t>\	</a:t>
            </a:r>
            <a:r>
              <a:rPr sz="2841" spc="-6" dirty="0">
                <a:latin typeface="Microsoft Sans Serif"/>
                <a:cs typeface="Microsoft Sans Serif"/>
              </a:rPr>
              <a:t>NO</a:t>
            </a:r>
            <a:endParaRPr sz="2841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31320" y="4055159"/>
            <a:ext cx="131287" cy="452676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841" dirty="0">
                <a:latin typeface="Microsoft Sans Serif"/>
                <a:cs typeface="Microsoft Sans Serif"/>
              </a:rPr>
              <a:t>/</a:t>
            </a:r>
            <a:endParaRPr sz="2841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18111" y="4055158"/>
            <a:ext cx="753171" cy="452676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841" dirty="0">
                <a:latin typeface="Microsoft Sans Serif"/>
                <a:cs typeface="Microsoft Sans Serif"/>
              </a:rPr>
              <a:t>YES</a:t>
            </a:r>
            <a:endParaRPr sz="2841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31512" y="5593745"/>
            <a:ext cx="131287" cy="452676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841" dirty="0">
                <a:latin typeface="Microsoft Sans Serif"/>
                <a:cs typeface="Microsoft Sans Serif"/>
              </a:rPr>
              <a:t>/</a:t>
            </a:r>
            <a:endParaRPr sz="2841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16812" y="5593744"/>
            <a:ext cx="754706" cy="452676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841" spc="6" dirty="0">
                <a:latin typeface="Microsoft Sans Serif"/>
                <a:cs typeface="Microsoft Sans Serif"/>
              </a:rPr>
              <a:t>Y</a:t>
            </a:r>
            <a:r>
              <a:rPr sz="2841" dirty="0">
                <a:latin typeface="Microsoft Sans Serif"/>
                <a:cs typeface="Microsoft Sans Serif"/>
              </a:rPr>
              <a:t>ES</a:t>
            </a:r>
            <a:endParaRPr sz="2841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65079" y="1223667"/>
            <a:ext cx="8365492" cy="462102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902" spc="-18" dirty="0">
                <a:solidFill>
                  <a:srgbClr val="CD171D"/>
                </a:solidFill>
                <a:latin typeface="Microsoft Sans Serif"/>
                <a:cs typeface="Microsoft Sans Serif"/>
              </a:rPr>
              <a:t>File</a:t>
            </a:r>
            <a:r>
              <a:rPr sz="2902" spc="30" dirty="0">
                <a:solidFill>
                  <a:srgbClr val="CD171D"/>
                </a:solidFill>
                <a:latin typeface="Microsoft Sans Serif"/>
                <a:cs typeface="Microsoft Sans Serif"/>
              </a:rPr>
              <a:t> </a:t>
            </a:r>
            <a:r>
              <a:rPr sz="2902" spc="-6" dirty="0">
                <a:solidFill>
                  <a:srgbClr val="CD171D"/>
                </a:solidFill>
                <a:latin typeface="Microsoft Sans Serif"/>
                <a:cs typeface="Microsoft Sans Serif"/>
              </a:rPr>
              <a:t>path:</a:t>
            </a:r>
            <a:r>
              <a:rPr sz="2902" spc="-24" dirty="0">
                <a:solidFill>
                  <a:srgbClr val="CD171D"/>
                </a:solidFill>
                <a:latin typeface="Microsoft Sans Serif"/>
                <a:cs typeface="Microsoft Sans Serif"/>
              </a:rPr>
              <a:t> </a:t>
            </a:r>
            <a:r>
              <a:rPr sz="2902" spc="-85" dirty="0">
                <a:solidFill>
                  <a:srgbClr val="CD171D"/>
                </a:solidFill>
                <a:latin typeface="Microsoft Sans Serif"/>
                <a:cs typeface="Microsoft Sans Serif"/>
              </a:rPr>
              <a:t>Text</a:t>
            </a:r>
            <a:r>
              <a:rPr sz="2902" spc="36" dirty="0">
                <a:solidFill>
                  <a:srgbClr val="CD171D"/>
                </a:solidFill>
                <a:latin typeface="Microsoft Sans Serif"/>
                <a:cs typeface="Microsoft Sans Serif"/>
              </a:rPr>
              <a:t> </a:t>
            </a:r>
            <a:r>
              <a:rPr sz="2902" spc="-12" dirty="0">
                <a:solidFill>
                  <a:srgbClr val="CD171D"/>
                </a:solidFill>
                <a:latin typeface="Microsoft Sans Serif"/>
                <a:cs typeface="Microsoft Sans Serif"/>
              </a:rPr>
              <a:t>with</a:t>
            </a:r>
            <a:r>
              <a:rPr sz="2902" spc="24" dirty="0">
                <a:solidFill>
                  <a:srgbClr val="CD171D"/>
                </a:solidFill>
                <a:latin typeface="Microsoft Sans Serif"/>
                <a:cs typeface="Microsoft Sans Serif"/>
              </a:rPr>
              <a:t> </a:t>
            </a:r>
            <a:r>
              <a:rPr sz="2902" dirty="0">
                <a:solidFill>
                  <a:srgbClr val="CD171D"/>
                </a:solidFill>
                <a:latin typeface="Microsoft Sans Serif"/>
                <a:cs typeface="Microsoft Sans Serif"/>
              </a:rPr>
              <a:t>the</a:t>
            </a:r>
            <a:r>
              <a:rPr sz="2902" spc="24" dirty="0">
                <a:solidFill>
                  <a:srgbClr val="CD171D"/>
                </a:solidFill>
                <a:latin typeface="Microsoft Sans Serif"/>
                <a:cs typeface="Microsoft Sans Serif"/>
              </a:rPr>
              <a:t> </a:t>
            </a:r>
            <a:r>
              <a:rPr sz="2902" spc="-12" dirty="0">
                <a:solidFill>
                  <a:srgbClr val="CD171D"/>
                </a:solidFill>
                <a:latin typeface="Microsoft Sans Serif"/>
                <a:cs typeface="Microsoft Sans Serif"/>
              </a:rPr>
              <a:t>location</a:t>
            </a:r>
            <a:r>
              <a:rPr sz="2902" spc="36" dirty="0">
                <a:solidFill>
                  <a:srgbClr val="CD171D"/>
                </a:solidFill>
                <a:latin typeface="Microsoft Sans Serif"/>
                <a:cs typeface="Microsoft Sans Serif"/>
              </a:rPr>
              <a:t> </a:t>
            </a:r>
            <a:r>
              <a:rPr sz="2902" spc="-6" dirty="0">
                <a:solidFill>
                  <a:srgbClr val="CD171D"/>
                </a:solidFill>
                <a:latin typeface="Microsoft Sans Serif"/>
                <a:cs typeface="Microsoft Sans Serif"/>
              </a:rPr>
              <a:t>of</a:t>
            </a:r>
            <a:r>
              <a:rPr sz="2902" spc="30" dirty="0">
                <a:solidFill>
                  <a:srgbClr val="CD171D"/>
                </a:solidFill>
                <a:latin typeface="Microsoft Sans Serif"/>
                <a:cs typeface="Microsoft Sans Serif"/>
              </a:rPr>
              <a:t> </a:t>
            </a:r>
            <a:r>
              <a:rPr sz="2902" dirty="0">
                <a:solidFill>
                  <a:srgbClr val="CD171D"/>
                </a:solidFill>
                <a:latin typeface="Microsoft Sans Serif"/>
                <a:cs typeface="Microsoft Sans Serif"/>
              </a:rPr>
              <a:t>a</a:t>
            </a:r>
            <a:r>
              <a:rPr sz="2902" spc="36" dirty="0">
                <a:solidFill>
                  <a:srgbClr val="CD171D"/>
                </a:solidFill>
                <a:latin typeface="Microsoft Sans Serif"/>
                <a:cs typeface="Microsoft Sans Serif"/>
              </a:rPr>
              <a:t> </a:t>
            </a:r>
            <a:r>
              <a:rPr sz="2902" spc="-12" dirty="0">
                <a:solidFill>
                  <a:srgbClr val="CD171D"/>
                </a:solidFill>
                <a:latin typeface="Microsoft Sans Serif"/>
                <a:cs typeface="Microsoft Sans Serif"/>
              </a:rPr>
              <a:t>file</a:t>
            </a:r>
            <a:r>
              <a:rPr sz="2902" spc="24" dirty="0">
                <a:solidFill>
                  <a:srgbClr val="CD171D"/>
                </a:solidFill>
                <a:latin typeface="Microsoft Sans Serif"/>
                <a:cs typeface="Microsoft Sans Serif"/>
              </a:rPr>
              <a:t> </a:t>
            </a:r>
            <a:r>
              <a:rPr sz="2902" spc="-6" dirty="0">
                <a:solidFill>
                  <a:srgbClr val="CD171D"/>
                </a:solidFill>
                <a:latin typeface="Microsoft Sans Serif"/>
                <a:cs typeface="Microsoft Sans Serif"/>
              </a:rPr>
              <a:t>or</a:t>
            </a:r>
            <a:r>
              <a:rPr sz="2902" spc="42" dirty="0">
                <a:solidFill>
                  <a:srgbClr val="CD171D"/>
                </a:solidFill>
                <a:latin typeface="Microsoft Sans Serif"/>
                <a:cs typeface="Microsoft Sans Serif"/>
              </a:rPr>
              <a:t> </a:t>
            </a:r>
            <a:r>
              <a:rPr sz="2902" spc="-30" dirty="0">
                <a:solidFill>
                  <a:srgbClr val="CD171D"/>
                </a:solidFill>
                <a:latin typeface="Microsoft Sans Serif"/>
                <a:cs typeface="Microsoft Sans Serif"/>
              </a:rPr>
              <a:t>directory.</a:t>
            </a:r>
            <a:endParaRPr sz="2902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0982" y="1868584"/>
            <a:ext cx="127448" cy="162778"/>
          </a:xfrm>
          <a:prstGeom prst="rect">
            <a:avLst/>
          </a:prstGeom>
        </p:spPr>
        <p:txBody>
          <a:bodyPr vert="horz" wrap="square" lIns="0" tIns="13820" rIns="0" bIns="0" rtlCol="0">
            <a:spAutoFit/>
          </a:bodyPr>
          <a:lstStyle/>
          <a:p>
            <a:pPr marL="15356">
              <a:spcBef>
                <a:spcPts val="109"/>
              </a:spcBef>
            </a:pPr>
            <a:r>
              <a:rPr sz="967" spc="169" dirty="0">
                <a:latin typeface="Microsoft Sans Serif"/>
                <a:cs typeface="Microsoft Sans Serif"/>
              </a:rPr>
              <a:t>●</a:t>
            </a:r>
            <a:endParaRPr sz="967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81195" y="1784129"/>
            <a:ext cx="1134747" cy="344208"/>
          </a:xfrm>
          <a:prstGeom prst="rect">
            <a:avLst/>
          </a:prstGeom>
        </p:spPr>
        <p:txBody>
          <a:bodyPr vert="horz" wrap="square" lIns="0" tIns="18426" rIns="0" bIns="0" rtlCol="0">
            <a:spAutoFit/>
          </a:bodyPr>
          <a:lstStyle/>
          <a:p>
            <a:pPr marL="15356">
              <a:spcBef>
                <a:spcPts val="145"/>
              </a:spcBef>
            </a:pPr>
            <a:r>
              <a:rPr sz="2116" spc="24" dirty="0">
                <a:latin typeface="Microsoft Sans Serif"/>
                <a:cs typeface="Microsoft Sans Serif"/>
              </a:rPr>
              <a:t>W</a:t>
            </a:r>
            <a:r>
              <a:rPr sz="2116" spc="-18" dirty="0">
                <a:latin typeface="Microsoft Sans Serif"/>
                <a:cs typeface="Microsoft Sans Serif"/>
              </a:rPr>
              <a:t>i</a:t>
            </a:r>
            <a:r>
              <a:rPr sz="2116" spc="12" dirty="0">
                <a:latin typeface="Microsoft Sans Serif"/>
                <a:cs typeface="Microsoft Sans Serif"/>
              </a:rPr>
              <a:t>n</a:t>
            </a:r>
            <a:r>
              <a:rPr sz="2116" spc="6" dirty="0">
                <a:latin typeface="Microsoft Sans Serif"/>
                <a:cs typeface="Microsoft Sans Serif"/>
              </a:rPr>
              <a:t>do</a:t>
            </a:r>
            <a:r>
              <a:rPr sz="2116" spc="24" dirty="0">
                <a:latin typeface="Microsoft Sans Serif"/>
                <a:cs typeface="Microsoft Sans Serif"/>
              </a:rPr>
              <a:t>w</a:t>
            </a:r>
            <a:r>
              <a:rPr sz="2116" spc="12" dirty="0">
                <a:latin typeface="Microsoft Sans Serif"/>
                <a:cs typeface="Microsoft Sans Serif"/>
              </a:rPr>
              <a:t>s</a:t>
            </a:r>
            <a:endParaRPr sz="2116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30330" y="2112731"/>
            <a:ext cx="4795418" cy="745248"/>
          </a:xfrm>
          <a:prstGeom prst="rect">
            <a:avLst/>
          </a:prstGeom>
        </p:spPr>
        <p:txBody>
          <a:bodyPr vert="horz" wrap="square" lIns="0" tIns="90595" rIns="0" bIns="0" rtlCol="0">
            <a:spAutoFit/>
          </a:bodyPr>
          <a:lstStyle/>
          <a:p>
            <a:pPr marL="351643" indent="-290219">
              <a:spcBef>
                <a:spcPts val="713"/>
              </a:spcBef>
              <a:buSzPct val="74193"/>
              <a:buChar char="–"/>
              <a:tabLst>
                <a:tab pos="350875" algn="l"/>
                <a:tab pos="351643" algn="l"/>
              </a:tabLst>
            </a:pPr>
            <a:r>
              <a:rPr sz="1874" spc="-6" dirty="0">
                <a:latin typeface="Microsoft Sans Serif"/>
                <a:cs typeface="Microsoft Sans Serif"/>
              </a:rPr>
              <a:t>DriveLetter:\Directory\Filename.extension</a:t>
            </a:r>
            <a:endParaRPr sz="1874">
              <a:latin typeface="Microsoft Sans Serif"/>
              <a:cs typeface="Microsoft Sans Serif"/>
            </a:endParaRPr>
          </a:p>
          <a:p>
            <a:pPr marL="351643" indent="-290219">
              <a:spcBef>
                <a:spcPts val="591"/>
              </a:spcBef>
              <a:buSzPct val="74193"/>
              <a:buChar char="–"/>
              <a:tabLst>
                <a:tab pos="350875" algn="l"/>
                <a:tab pos="351643" algn="l"/>
              </a:tabLst>
            </a:pPr>
            <a:r>
              <a:rPr sz="1874" spc="-6" dirty="0">
                <a:latin typeface="Microsoft Sans Serif"/>
                <a:cs typeface="Microsoft Sans Serif"/>
              </a:rPr>
              <a:t>e.g.</a:t>
            </a:r>
            <a:endParaRPr sz="1874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95593" y="2954193"/>
            <a:ext cx="102880" cy="125524"/>
          </a:xfrm>
          <a:prstGeom prst="rect">
            <a:avLst/>
          </a:prstGeom>
        </p:spPr>
        <p:txBody>
          <a:bodyPr vert="horz" wrap="square" lIns="0" tIns="13820" rIns="0" bIns="0" rtlCol="0">
            <a:spAutoFit/>
          </a:bodyPr>
          <a:lstStyle/>
          <a:p>
            <a:pPr marL="15356">
              <a:spcBef>
                <a:spcPts val="109"/>
              </a:spcBef>
            </a:pPr>
            <a:r>
              <a:rPr sz="725" spc="127" dirty="0">
                <a:latin typeface="Microsoft Sans Serif"/>
                <a:cs typeface="Microsoft Sans Serif"/>
              </a:rPr>
              <a:t>●</a:t>
            </a:r>
            <a:endParaRPr sz="725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53559" y="2888165"/>
            <a:ext cx="3186964" cy="262083"/>
          </a:xfrm>
          <a:prstGeom prst="rect">
            <a:avLst/>
          </a:prstGeom>
        </p:spPr>
        <p:txBody>
          <a:bodyPr vert="horz" wrap="square" lIns="0" tIns="19962" rIns="0" bIns="0" rtlCol="0">
            <a:spAutoFit/>
          </a:bodyPr>
          <a:lstStyle/>
          <a:p>
            <a:pPr marL="15356">
              <a:spcBef>
                <a:spcPts val="157"/>
              </a:spcBef>
            </a:pPr>
            <a:r>
              <a:rPr sz="1572" spc="12" dirty="0">
                <a:latin typeface="Microsoft Sans Serif"/>
                <a:cs typeface="Microsoft Sans Serif"/>
              </a:rPr>
              <a:t>C:\Users\Bio2\Dowloads\MyFile.txt</a:t>
            </a:r>
            <a:endParaRPr sz="1572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90982" y="3316574"/>
            <a:ext cx="127448" cy="162778"/>
          </a:xfrm>
          <a:prstGeom prst="rect">
            <a:avLst/>
          </a:prstGeom>
        </p:spPr>
        <p:txBody>
          <a:bodyPr vert="horz" wrap="square" lIns="0" tIns="13820" rIns="0" bIns="0" rtlCol="0">
            <a:spAutoFit/>
          </a:bodyPr>
          <a:lstStyle/>
          <a:p>
            <a:pPr marL="15356">
              <a:spcBef>
                <a:spcPts val="109"/>
              </a:spcBef>
            </a:pPr>
            <a:r>
              <a:rPr sz="967" spc="169" dirty="0">
                <a:latin typeface="Microsoft Sans Serif"/>
                <a:cs typeface="Microsoft Sans Serif"/>
              </a:rPr>
              <a:t>●</a:t>
            </a:r>
            <a:endParaRPr sz="967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81195" y="3232121"/>
            <a:ext cx="1404997" cy="344208"/>
          </a:xfrm>
          <a:prstGeom prst="rect">
            <a:avLst/>
          </a:prstGeom>
        </p:spPr>
        <p:txBody>
          <a:bodyPr vert="horz" wrap="square" lIns="0" tIns="18426" rIns="0" bIns="0" rtlCol="0">
            <a:spAutoFit/>
          </a:bodyPr>
          <a:lstStyle/>
          <a:p>
            <a:pPr marL="15356">
              <a:spcBef>
                <a:spcPts val="145"/>
              </a:spcBef>
            </a:pPr>
            <a:r>
              <a:rPr sz="2116" spc="12" dirty="0">
                <a:latin typeface="Microsoft Sans Serif"/>
                <a:cs typeface="Microsoft Sans Serif"/>
              </a:rPr>
              <a:t>Os</a:t>
            </a:r>
            <a:r>
              <a:rPr sz="2116" spc="-12" dirty="0">
                <a:latin typeface="Microsoft Sans Serif"/>
                <a:cs typeface="Microsoft Sans Serif"/>
              </a:rPr>
              <a:t> </a:t>
            </a:r>
            <a:r>
              <a:rPr sz="2116" spc="12" dirty="0">
                <a:latin typeface="Microsoft Sans Serif"/>
                <a:cs typeface="Microsoft Sans Serif"/>
              </a:rPr>
              <a:t>X</a:t>
            </a:r>
            <a:r>
              <a:rPr sz="2116" spc="-12" dirty="0">
                <a:latin typeface="Microsoft Sans Serif"/>
                <a:cs typeface="Microsoft Sans Serif"/>
              </a:rPr>
              <a:t> </a:t>
            </a:r>
            <a:r>
              <a:rPr sz="2116" spc="6" dirty="0">
                <a:latin typeface="Microsoft Sans Serif"/>
                <a:cs typeface="Microsoft Sans Serif"/>
              </a:rPr>
              <a:t>(Mac)</a:t>
            </a:r>
            <a:endParaRPr sz="2116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30331" y="3560723"/>
            <a:ext cx="3566237" cy="745248"/>
          </a:xfrm>
          <a:prstGeom prst="rect">
            <a:avLst/>
          </a:prstGeom>
        </p:spPr>
        <p:txBody>
          <a:bodyPr vert="horz" wrap="square" lIns="0" tIns="90595" rIns="0" bIns="0" rtlCol="0">
            <a:spAutoFit/>
          </a:bodyPr>
          <a:lstStyle/>
          <a:p>
            <a:pPr marL="351643" indent="-290219">
              <a:spcBef>
                <a:spcPts val="713"/>
              </a:spcBef>
              <a:buSzPct val="74193"/>
              <a:buChar char="–"/>
              <a:tabLst>
                <a:tab pos="350875" algn="l"/>
                <a:tab pos="351643" algn="l"/>
              </a:tabLst>
            </a:pPr>
            <a:r>
              <a:rPr sz="1874" spc="-6" dirty="0">
                <a:latin typeface="Microsoft Sans Serif"/>
                <a:cs typeface="Microsoft Sans Serif"/>
              </a:rPr>
              <a:t>/Directory/Filename.extension</a:t>
            </a:r>
            <a:endParaRPr sz="1874">
              <a:latin typeface="Microsoft Sans Serif"/>
              <a:cs typeface="Microsoft Sans Serif"/>
            </a:endParaRPr>
          </a:p>
          <a:p>
            <a:pPr marL="351643" indent="-290219">
              <a:spcBef>
                <a:spcPts val="592"/>
              </a:spcBef>
              <a:buSzPct val="74193"/>
              <a:buChar char="–"/>
              <a:tabLst>
                <a:tab pos="350875" algn="l"/>
                <a:tab pos="351643" algn="l"/>
              </a:tabLst>
            </a:pPr>
            <a:r>
              <a:rPr sz="1874" spc="-6" dirty="0">
                <a:latin typeface="Microsoft Sans Serif"/>
                <a:cs typeface="Microsoft Sans Serif"/>
              </a:rPr>
              <a:t>e.g.</a:t>
            </a:r>
            <a:endParaRPr sz="1874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95593" y="4402185"/>
            <a:ext cx="102880" cy="125524"/>
          </a:xfrm>
          <a:prstGeom prst="rect">
            <a:avLst/>
          </a:prstGeom>
        </p:spPr>
        <p:txBody>
          <a:bodyPr vert="horz" wrap="square" lIns="0" tIns="13820" rIns="0" bIns="0" rtlCol="0">
            <a:spAutoFit/>
          </a:bodyPr>
          <a:lstStyle/>
          <a:p>
            <a:pPr marL="15356">
              <a:spcBef>
                <a:spcPts val="109"/>
              </a:spcBef>
            </a:pPr>
            <a:r>
              <a:rPr sz="725" spc="127" dirty="0">
                <a:latin typeface="Microsoft Sans Serif"/>
                <a:cs typeface="Microsoft Sans Serif"/>
              </a:rPr>
              <a:t>●</a:t>
            </a:r>
            <a:endParaRPr sz="725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53559" y="4336157"/>
            <a:ext cx="2982741" cy="262083"/>
          </a:xfrm>
          <a:prstGeom prst="rect">
            <a:avLst/>
          </a:prstGeom>
        </p:spPr>
        <p:txBody>
          <a:bodyPr vert="horz" wrap="square" lIns="0" tIns="19962" rIns="0" bIns="0" rtlCol="0">
            <a:spAutoFit/>
          </a:bodyPr>
          <a:lstStyle/>
          <a:p>
            <a:pPr marL="15356">
              <a:spcBef>
                <a:spcPts val="157"/>
              </a:spcBef>
            </a:pPr>
            <a:r>
              <a:rPr sz="1572" spc="12" dirty="0">
                <a:latin typeface="Microsoft Sans Serif"/>
                <a:cs typeface="Microsoft Sans Serif"/>
              </a:rPr>
              <a:t>/Users/Bio2/Dowloads/MyFile.txt</a:t>
            </a:r>
            <a:endParaRPr sz="1572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0982" y="4764566"/>
            <a:ext cx="127448" cy="162778"/>
          </a:xfrm>
          <a:prstGeom prst="rect">
            <a:avLst/>
          </a:prstGeom>
        </p:spPr>
        <p:txBody>
          <a:bodyPr vert="horz" wrap="square" lIns="0" tIns="13820" rIns="0" bIns="0" rtlCol="0">
            <a:spAutoFit/>
          </a:bodyPr>
          <a:lstStyle/>
          <a:p>
            <a:pPr marL="15356">
              <a:spcBef>
                <a:spcPts val="109"/>
              </a:spcBef>
            </a:pPr>
            <a:r>
              <a:rPr sz="967" spc="169" dirty="0">
                <a:latin typeface="Microsoft Sans Serif"/>
                <a:cs typeface="Microsoft Sans Serif"/>
              </a:rPr>
              <a:t>●</a:t>
            </a:r>
            <a:endParaRPr sz="967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35130" y="4591388"/>
            <a:ext cx="3676794" cy="1164075"/>
          </a:xfrm>
          <a:prstGeom prst="rect">
            <a:avLst/>
          </a:prstGeom>
        </p:spPr>
        <p:txBody>
          <a:bodyPr vert="horz" wrap="square" lIns="0" tIns="106718" rIns="0" bIns="0" rtlCol="0">
            <a:spAutoFit/>
          </a:bodyPr>
          <a:lstStyle/>
          <a:p>
            <a:pPr marL="61422">
              <a:spcBef>
                <a:spcPts val="840"/>
              </a:spcBef>
            </a:pPr>
            <a:r>
              <a:rPr sz="2116" spc="6" dirty="0">
                <a:latin typeface="Microsoft Sans Serif"/>
                <a:cs typeface="Microsoft Sans Serif"/>
              </a:rPr>
              <a:t>Linux</a:t>
            </a:r>
            <a:endParaRPr sz="2116">
              <a:latin typeface="Microsoft Sans Serif"/>
              <a:cs typeface="Microsoft Sans Serif"/>
            </a:endParaRPr>
          </a:p>
          <a:p>
            <a:pPr marL="446847" indent="-290988">
              <a:spcBef>
                <a:spcPts val="615"/>
              </a:spcBef>
              <a:buSzPct val="74193"/>
              <a:buChar char="–"/>
              <a:tabLst>
                <a:tab pos="446079" algn="l"/>
                <a:tab pos="446847" algn="l"/>
              </a:tabLst>
            </a:pPr>
            <a:r>
              <a:rPr sz="1874" spc="-6" dirty="0">
                <a:latin typeface="Microsoft Sans Serif"/>
                <a:cs typeface="Microsoft Sans Serif"/>
              </a:rPr>
              <a:t>/Directory/Filename.extension</a:t>
            </a:r>
            <a:endParaRPr sz="1874">
              <a:latin typeface="Microsoft Sans Serif"/>
              <a:cs typeface="Microsoft Sans Serif"/>
            </a:endParaRPr>
          </a:p>
          <a:p>
            <a:pPr marL="446847" indent="-290988">
              <a:spcBef>
                <a:spcPts val="592"/>
              </a:spcBef>
              <a:buSzPct val="74193"/>
              <a:buChar char="–"/>
              <a:tabLst>
                <a:tab pos="446079" algn="l"/>
                <a:tab pos="446847" algn="l"/>
              </a:tabLst>
            </a:pPr>
            <a:r>
              <a:rPr sz="1874" spc="-6" dirty="0">
                <a:latin typeface="Microsoft Sans Serif"/>
                <a:cs typeface="Microsoft Sans Serif"/>
              </a:rPr>
              <a:t>e.g.</a:t>
            </a:r>
            <a:endParaRPr sz="1874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95593" y="5850176"/>
            <a:ext cx="102880" cy="125524"/>
          </a:xfrm>
          <a:prstGeom prst="rect">
            <a:avLst/>
          </a:prstGeom>
        </p:spPr>
        <p:txBody>
          <a:bodyPr vert="horz" wrap="square" lIns="0" tIns="13820" rIns="0" bIns="0" rtlCol="0">
            <a:spAutoFit/>
          </a:bodyPr>
          <a:lstStyle/>
          <a:p>
            <a:pPr marL="15356">
              <a:spcBef>
                <a:spcPts val="109"/>
              </a:spcBef>
            </a:pPr>
            <a:r>
              <a:rPr sz="725" spc="127" dirty="0">
                <a:latin typeface="Microsoft Sans Serif"/>
                <a:cs typeface="Microsoft Sans Serif"/>
              </a:rPr>
              <a:t>●</a:t>
            </a:r>
            <a:endParaRPr sz="725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753559" y="5785684"/>
            <a:ext cx="2958940" cy="262083"/>
          </a:xfrm>
          <a:prstGeom prst="rect">
            <a:avLst/>
          </a:prstGeom>
        </p:spPr>
        <p:txBody>
          <a:bodyPr vert="horz" wrap="square" lIns="0" tIns="19962" rIns="0" bIns="0" rtlCol="0">
            <a:spAutoFit/>
          </a:bodyPr>
          <a:lstStyle/>
          <a:p>
            <a:pPr marL="15356">
              <a:spcBef>
                <a:spcPts val="157"/>
              </a:spcBef>
            </a:pPr>
            <a:r>
              <a:rPr sz="1572" spc="12" dirty="0">
                <a:latin typeface="Microsoft Sans Serif"/>
                <a:cs typeface="Microsoft Sans Serif"/>
              </a:rPr>
              <a:t>/home/Bio2/Dowloads/MyFile.txt</a:t>
            </a:r>
            <a:endParaRPr sz="1572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0795" marR="5080" algn="ctr">
              <a:lnSpc>
                <a:spcPts val="6480"/>
              </a:lnSpc>
              <a:spcBef>
                <a:spcPts val="915"/>
              </a:spcBef>
            </a:pPr>
            <a:r>
              <a:rPr spc="-25" dirty="0"/>
              <a:t>Automated</a:t>
            </a:r>
            <a:r>
              <a:rPr spc="-35" dirty="0"/>
              <a:t> installers</a:t>
            </a:r>
            <a:r>
              <a:rPr spc="-5" dirty="0"/>
              <a:t> </a:t>
            </a:r>
            <a:r>
              <a:rPr dirty="0"/>
              <a:t>and </a:t>
            </a:r>
            <a:r>
              <a:rPr spc="-1340" dirty="0"/>
              <a:t> </a:t>
            </a:r>
            <a:r>
              <a:rPr spc="-30" dirty="0"/>
              <a:t>Containers</a:t>
            </a:r>
          </a:p>
          <a:p>
            <a:pPr marL="1270" algn="ctr">
              <a:lnSpc>
                <a:spcPct val="100000"/>
              </a:lnSpc>
              <a:spcBef>
                <a:spcPts val="1290"/>
              </a:spcBef>
            </a:pPr>
            <a:r>
              <a:rPr sz="2400" spc="-10" dirty="0">
                <a:latin typeface="Calibri"/>
                <a:cs typeface="Calibri"/>
              </a:rPr>
              <a:t>v2018-11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4027" y="5468232"/>
            <a:ext cx="3877056" cy="12173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91309" y="3355374"/>
            <a:ext cx="2938858" cy="3502623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46755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0" dirty="0"/>
              <a:t>Automated</a:t>
            </a:r>
            <a:r>
              <a:rPr sz="4400" spc="-30" dirty="0"/>
              <a:t> </a:t>
            </a:r>
            <a:r>
              <a:rPr sz="4400" spc="-20" dirty="0"/>
              <a:t>Installers</a:t>
            </a:r>
            <a:endParaRPr sz="44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241935" algn="l"/>
              </a:tabLst>
            </a:pPr>
            <a:r>
              <a:rPr spc="-30" dirty="0"/>
              <a:t>Like</a:t>
            </a:r>
            <a:r>
              <a:rPr spc="-5" dirty="0"/>
              <a:t> a</a:t>
            </a:r>
            <a:r>
              <a:rPr spc="-10" dirty="0"/>
              <a:t> </a:t>
            </a:r>
            <a:r>
              <a:rPr spc="-15" dirty="0"/>
              <a:t>package</a:t>
            </a:r>
            <a:r>
              <a:rPr spc="-10" dirty="0"/>
              <a:t> </a:t>
            </a:r>
            <a:r>
              <a:rPr spc="-35" dirty="0"/>
              <a:t>manager,</a:t>
            </a:r>
            <a:r>
              <a:rPr spc="-5" dirty="0"/>
              <a:t> </a:t>
            </a:r>
            <a:r>
              <a:rPr spc="-10" dirty="0"/>
              <a:t>but</a:t>
            </a:r>
            <a:r>
              <a:rPr spc="30" dirty="0"/>
              <a:t> </a:t>
            </a:r>
            <a:r>
              <a:rPr spc="-10" dirty="0"/>
              <a:t>independent</a:t>
            </a:r>
            <a:r>
              <a:rPr spc="40" dirty="0"/>
              <a:t> </a:t>
            </a:r>
            <a:r>
              <a:rPr spc="-5" dirty="0"/>
              <a:t>of </a:t>
            </a:r>
            <a:r>
              <a:rPr spc="-15" dirty="0"/>
              <a:t>Operating</a:t>
            </a:r>
            <a:r>
              <a:rPr dirty="0"/>
              <a:t> </a:t>
            </a:r>
            <a:r>
              <a:rPr spc="-25" dirty="0"/>
              <a:t>System</a:t>
            </a:r>
          </a:p>
          <a:p>
            <a:pPr marL="241300" indent="-22923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1935" algn="l"/>
              </a:tabLst>
            </a:pPr>
            <a:r>
              <a:rPr spc="-10" dirty="0"/>
              <a:t>Some</a:t>
            </a:r>
            <a:r>
              <a:rPr spc="-5" dirty="0"/>
              <a:t> will</a:t>
            </a:r>
            <a:r>
              <a:rPr spc="5" dirty="0"/>
              <a:t> </a:t>
            </a:r>
            <a:r>
              <a:rPr spc="-25" dirty="0"/>
              <a:t>operate</a:t>
            </a:r>
            <a:r>
              <a:rPr dirty="0"/>
              <a:t> </a:t>
            </a:r>
            <a:r>
              <a:rPr spc="-20" dirty="0"/>
              <a:t>from</a:t>
            </a:r>
            <a:r>
              <a:rPr spc="10" dirty="0"/>
              <a:t> </a:t>
            </a:r>
            <a:r>
              <a:rPr spc="-15" dirty="0"/>
              <a:t>source,</a:t>
            </a:r>
            <a:r>
              <a:rPr spc="10" dirty="0"/>
              <a:t> </a:t>
            </a:r>
            <a:r>
              <a:rPr spc="-10" dirty="0"/>
              <a:t>distributing</a:t>
            </a:r>
            <a:r>
              <a:rPr spc="55" dirty="0"/>
              <a:t> </a:t>
            </a:r>
            <a:r>
              <a:rPr spc="-10" dirty="0"/>
              <a:t>recipes</a:t>
            </a:r>
          </a:p>
          <a:p>
            <a:pPr marL="241300" indent="-229235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1935" algn="l"/>
              </a:tabLst>
            </a:pPr>
            <a:r>
              <a:rPr spc="-10" dirty="0"/>
              <a:t>Some</a:t>
            </a:r>
            <a:r>
              <a:rPr spc="-15" dirty="0"/>
              <a:t> </a:t>
            </a:r>
            <a:r>
              <a:rPr spc="-5" dirty="0"/>
              <a:t>will</a:t>
            </a:r>
            <a:r>
              <a:rPr dirty="0"/>
              <a:t> </a:t>
            </a:r>
            <a:r>
              <a:rPr spc="-15" dirty="0"/>
              <a:t>distribute</a:t>
            </a:r>
            <a:r>
              <a:rPr spc="30" dirty="0"/>
              <a:t> </a:t>
            </a:r>
            <a:r>
              <a:rPr spc="-10" dirty="0"/>
              <a:t>pre-compiled</a:t>
            </a:r>
            <a:r>
              <a:rPr spc="30" dirty="0"/>
              <a:t> </a:t>
            </a:r>
            <a:r>
              <a:rPr spc="-10" dirty="0"/>
              <a:t>binaries</a:t>
            </a:r>
          </a:p>
          <a:p>
            <a:pPr marL="241300" indent="-229235">
              <a:lnSpc>
                <a:spcPct val="100000"/>
              </a:lnSpc>
              <a:spcBef>
                <a:spcPts val="665"/>
              </a:spcBef>
              <a:buFont typeface="Arial MT"/>
              <a:buChar char="•"/>
              <a:tabLst>
                <a:tab pos="241935" algn="l"/>
              </a:tabLst>
            </a:pPr>
            <a:r>
              <a:rPr spc="-15" dirty="0"/>
              <a:t>Most</a:t>
            </a:r>
            <a:r>
              <a:rPr spc="5" dirty="0"/>
              <a:t> </a:t>
            </a:r>
            <a:r>
              <a:rPr spc="-10" dirty="0"/>
              <a:t>common</a:t>
            </a:r>
            <a:r>
              <a:rPr dirty="0"/>
              <a:t> </a:t>
            </a:r>
            <a:r>
              <a:rPr spc="-20" dirty="0"/>
              <a:t>examples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74394" y="3757041"/>
            <a:ext cx="1490345" cy="81216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1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Conda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25" dirty="0">
                <a:latin typeface="Calibri"/>
                <a:cs typeface="Calibri"/>
              </a:rPr>
              <a:t>Easy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Build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60775" y="3757041"/>
            <a:ext cx="4253230" cy="812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5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(https://conda.io) </a:t>
            </a:r>
            <a:r>
              <a:rPr sz="2400" spc="-10" dirty="0">
                <a:latin typeface="Calibri"/>
                <a:cs typeface="Calibri"/>
              </a:rPr>
              <a:t> (https://easybuild.readthedocs.io)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14617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Conda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06841"/>
            <a:ext cx="9994265" cy="376618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20" dirty="0">
                <a:latin typeface="Calibri"/>
                <a:cs typeface="Calibri"/>
              </a:rPr>
              <a:t>Package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management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system</a:t>
            </a:r>
            <a:endParaRPr sz="2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Originally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python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packages,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but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now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covers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all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types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software</a:t>
            </a:r>
            <a:endParaRPr sz="2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20" dirty="0">
                <a:latin typeface="Calibri"/>
                <a:cs typeface="Calibri"/>
              </a:rPr>
              <a:t>Several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Implementations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50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Anaconda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(original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distribution,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 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full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python</a:t>
            </a:r>
            <a:r>
              <a:rPr sz="2400" spc="-10" dirty="0">
                <a:latin typeface="Calibri"/>
                <a:cs typeface="Calibri"/>
              </a:rPr>
              <a:t> environment)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00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Miniconda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(small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distribution,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just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running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conda)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3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Add-in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repositories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more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packages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4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BioConda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</a:t>
            </a:r>
            <a:r>
              <a:rPr sz="24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https://bioconda.github.io/</a:t>
            </a:r>
            <a:r>
              <a:rPr sz="2400" spc="-1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27679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Using</a:t>
            </a:r>
            <a:r>
              <a:rPr sz="4400" spc="-75" dirty="0"/>
              <a:t> </a:t>
            </a:r>
            <a:r>
              <a:rPr sz="4400" spc="-15" dirty="0"/>
              <a:t>conda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90141"/>
            <a:ext cx="9045575" cy="2896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latin typeface="Calibri"/>
                <a:cs typeface="Calibri"/>
              </a:rPr>
              <a:t>Install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conda</a:t>
            </a:r>
            <a:r>
              <a:rPr sz="2800" spc="-1060" dirty="0">
                <a:latin typeface="Courier New"/>
                <a:cs typeface="Courier New"/>
              </a:rPr>
              <a:t> </a:t>
            </a:r>
            <a:r>
              <a:rPr sz="2800" spc="-15" dirty="0">
                <a:latin typeface="Calibri"/>
                <a:cs typeface="Calibri"/>
              </a:rPr>
              <a:t>providing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environment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(probably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miniconda)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 MT"/>
              <a:buChar char="•"/>
            </a:pPr>
            <a:endParaRPr sz="385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Set </a:t>
            </a:r>
            <a:r>
              <a:rPr sz="2800" spc="-5" dirty="0">
                <a:latin typeface="Calibri"/>
                <a:cs typeface="Calibri"/>
              </a:rPr>
              <a:t>up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some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channels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(bioconda)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 MT"/>
              <a:buChar char="•"/>
            </a:pPr>
            <a:endParaRPr sz="3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latin typeface="Calibri"/>
                <a:cs typeface="Calibri"/>
              </a:rPr>
              <a:t>Install </a:t>
            </a:r>
            <a:r>
              <a:rPr sz="2800" spc="-10" dirty="0">
                <a:latin typeface="Calibri"/>
                <a:cs typeface="Calibri"/>
              </a:rPr>
              <a:t>some </a:t>
            </a:r>
            <a:r>
              <a:rPr sz="2800" spc="-15" dirty="0">
                <a:latin typeface="Calibri"/>
                <a:cs typeface="Calibri"/>
              </a:rPr>
              <a:t>packages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3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Use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packages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44989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" dirty="0"/>
              <a:t>Installing</a:t>
            </a:r>
            <a:r>
              <a:rPr sz="4400" spc="-95" dirty="0"/>
              <a:t> </a:t>
            </a:r>
            <a:r>
              <a:rPr sz="4400" spc="-10" dirty="0"/>
              <a:t>miniconda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878839" y="1706841"/>
            <a:ext cx="10396220" cy="3605529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79400" indent="-229235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280035" algn="l"/>
              </a:tabLst>
            </a:pPr>
            <a:r>
              <a:rPr sz="2800" spc="-5" dirty="0">
                <a:latin typeface="Calibri"/>
                <a:cs typeface="Calibri"/>
              </a:rPr>
              <a:t>Go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-20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28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https://conda.io/miniconda.html</a:t>
            </a:r>
            <a:endParaRPr sz="2800">
              <a:latin typeface="Calibri"/>
              <a:cs typeface="Calibri"/>
            </a:endParaRPr>
          </a:p>
          <a:p>
            <a:pPr marL="279400" indent="-22923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80035" algn="l"/>
              </a:tabLst>
            </a:pPr>
            <a:r>
              <a:rPr sz="2800" spc="-5" dirty="0">
                <a:latin typeface="Calibri"/>
                <a:cs typeface="Calibri"/>
              </a:rPr>
              <a:t>Download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shell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script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your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platform</a:t>
            </a:r>
            <a:endParaRPr sz="2800">
              <a:latin typeface="Calibri"/>
              <a:cs typeface="Calibri"/>
            </a:endParaRPr>
          </a:p>
          <a:p>
            <a:pPr marL="279400" indent="-229235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80035" algn="l"/>
              </a:tabLst>
            </a:pPr>
            <a:r>
              <a:rPr sz="2800" spc="-5" dirty="0">
                <a:latin typeface="Calibri"/>
                <a:cs typeface="Calibri"/>
              </a:rPr>
              <a:t>Run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it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 MT"/>
              <a:buChar char="•"/>
            </a:pPr>
            <a:endParaRPr sz="3800">
              <a:latin typeface="Calibri"/>
              <a:cs typeface="Calibri"/>
            </a:endParaRPr>
          </a:p>
          <a:p>
            <a:pPr marL="279400" indent="-229235">
              <a:lnSpc>
                <a:spcPct val="100000"/>
              </a:lnSpc>
              <a:buFont typeface="Arial MT"/>
              <a:buChar char="•"/>
              <a:tabLst>
                <a:tab pos="280035" algn="l"/>
              </a:tabLst>
            </a:pPr>
            <a:r>
              <a:rPr sz="2800" spc="-10" dirty="0">
                <a:latin typeface="Calibri"/>
                <a:cs typeface="Calibri"/>
              </a:rPr>
              <a:t>Will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install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into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your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home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directory</a:t>
            </a:r>
            <a:r>
              <a:rPr sz="2800" spc="5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-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each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user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gets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separate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install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3800">
              <a:latin typeface="Calibri"/>
              <a:cs typeface="Calibri"/>
            </a:endParaRPr>
          </a:p>
          <a:p>
            <a:pPr marL="279400" indent="-229235">
              <a:lnSpc>
                <a:spcPct val="100000"/>
              </a:lnSpc>
              <a:buFont typeface="Arial MT"/>
              <a:buChar char="•"/>
              <a:tabLst>
                <a:tab pos="280035" algn="l"/>
              </a:tabLst>
            </a:pPr>
            <a:r>
              <a:rPr sz="2800" spc="-10" dirty="0">
                <a:latin typeface="Calibri"/>
                <a:cs typeface="Calibri"/>
              </a:rPr>
              <a:t>Will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offer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modify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your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10" dirty="0">
                <a:latin typeface="Calibri"/>
                <a:cs typeface="Calibri"/>
              </a:rPr>
              <a:t>PATH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include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miniconda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bin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directory</a:t>
            </a:r>
            <a:r>
              <a:rPr sz="2775" spc="-15" baseline="25525" dirty="0">
                <a:latin typeface="Calibri"/>
                <a:cs typeface="Calibri"/>
              </a:rPr>
              <a:t>*</a:t>
            </a:r>
            <a:endParaRPr sz="2775" baseline="25525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59797" y="5787034"/>
            <a:ext cx="17405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350" spc="7" baseline="24691" dirty="0">
                <a:latin typeface="Calibri"/>
                <a:cs typeface="Calibri"/>
              </a:rPr>
              <a:t>*</a:t>
            </a:r>
            <a:r>
              <a:rPr sz="1400" spc="5" dirty="0">
                <a:latin typeface="Calibri"/>
                <a:cs typeface="Calibri"/>
              </a:rPr>
              <a:t>Be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careful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about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this!!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59162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Adding</a:t>
            </a:r>
            <a:r>
              <a:rPr sz="4400" spc="5" dirty="0"/>
              <a:t> </a:t>
            </a:r>
            <a:r>
              <a:rPr sz="4400" spc="-10" dirty="0"/>
              <a:t>bioconda</a:t>
            </a:r>
            <a:r>
              <a:rPr sz="4400" spc="5" dirty="0"/>
              <a:t> </a:t>
            </a:r>
            <a:r>
              <a:rPr sz="4400" spc="-5" dirty="0"/>
              <a:t>channels</a:t>
            </a:r>
            <a:endParaRPr sz="44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97889" y="1831934"/>
          <a:ext cx="8590915" cy="939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1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6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4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03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9825">
                <a:tc>
                  <a:txBody>
                    <a:bodyPr/>
                    <a:lstStyle/>
                    <a:p>
                      <a:pPr marL="260350" indent="-229235">
                        <a:lnSpc>
                          <a:spcPts val="3095"/>
                        </a:lnSpc>
                        <a:buFont typeface="Arial MT"/>
                        <a:buChar char="•"/>
                        <a:tabLst>
                          <a:tab pos="260985" algn="l"/>
                        </a:tabLst>
                      </a:pPr>
                      <a:r>
                        <a:rPr sz="2800" spc="-10" dirty="0">
                          <a:latin typeface="Courier New"/>
                          <a:cs typeface="Courier New"/>
                        </a:rPr>
                        <a:t>conda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95"/>
                        </a:lnSpc>
                      </a:pPr>
                      <a:r>
                        <a:rPr sz="2800" spc="-10" dirty="0">
                          <a:latin typeface="Courier New"/>
                          <a:cs typeface="Courier New"/>
                        </a:rPr>
                        <a:t>config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95"/>
                        </a:lnSpc>
                      </a:pPr>
                      <a:r>
                        <a:rPr sz="2800" spc="-10" dirty="0">
                          <a:latin typeface="Courier New"/>
                          <a:cs typeface="Courier New"/>
                        </a:rPr>
                        <a:t>--add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95"/>
                        </a:lnSpc>
                      </a:pPr>
                      <a:r>
                        <a:rPr sz="2800" spc="-10" dirty="0">
                          <a:latin typeface="Courier New"/>
                          <a:cs typeface="Courier New"/>
                        </a:rPr>
                        <a:t>channels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4775">
                        <a:lnSpc>
                          <a:spcPts val="3095"/>
                        </a:lnSpc>
                      </a:pPr>
                      <a:r>
                        <a:rPr sz="2800" spc="-10" dirty="0">
                          <a:latin typeface="Courier New"/>
                          <a:cs typeface="Courier New"/>
                        </a:rPr>
                        <a:t>bioconda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458">
                <a:tc>
                  <a:txBody>
                    <a:bodyPr/>
                    <a:lstStyle/>
                    <a:p>
                      <a:pPr marL="260350" indent="-229235">
                        <a:lnSpc>
                          <a:spcPct val="100000"/>
                        </a:lnSpc>
                        <a:spcBef>
                          <a:spcPts val="55"/>
                        </a:spcBef>
                        <a:buFont typeface="Arial MT"/>
                        <a:buChar char="•"/>
                        <a:tabLst>
                          <a:tab pos="260985" algn="l"/>
                        </a:tabLst>
                      </a:pPr>
                      <a:r>
                        <a:rPr sz="2800" spc="-10" dirty="0">
                          <a:latin typeface="Courier New"/>
                          <a:cs typeface="Courier New"/>
                        </a:rPr>
                        <a:t>conda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2800" spc="-10" dirty="0">
                          <a:latin typeface="Courier New"/>
                          <a:cs typeface="Courier New"/>
                        </a:rPr>
                        <a:t>config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2800" spc="-10" dirty="0">
                          <a:latin typeface="Courier New"/>
                          <a:cs typeface="Courier New"/>
                        </a:rPr>
                        <a:t>--add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2800" spc="-10" dirty="0">
                          <a:latin typeface="Courier New"/>
                          <a:cs typeface="Courier New"/>
                        </a:rPr>
                        <a:t>channels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2800" spc="-10" dirty="0">
                          <a:latin typeface="Courier New"/>
                          <a:cs typeface="Courier New"/>
                        </a:rPr>
                        <a:t>conda-forge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698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916939" y="3327272"/>
            <a:ext cx="69672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Bioconda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will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now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searched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new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installs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68040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" dirty="0"/>
              <a:t>Installing</a:t>
            </a:r>
            <a:r>
              <a:rPr sz="4400" spc="-30" dirty="0"/>
              <a:t> </a:t>
            </a:r>
            <a:r>
              <a:rPr sz="4400" spc="-15" dirty="0"/>
              <a:t>packages</a:t>
            </a:r>
            <a:r>
              <a:rPr sz="4400" spc="-20" dirty="0"/>
              <a:t> </a:t>
            </a:r>
            <a:r>
              <a:rPr sz="4400" dirty="0"/>
              <a:t>with</a:t>
            </a:r>
            <a:r>
              <a:rPr sz="4400" spc="-40" dirty="0"/>
              <a:t> </a:t>
            </a:r>
            <a:r>
              <a:rPr sz="4400" spc="-15" dirty="0"/>
              <a:t>conda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65450"/>
            <a:ext cx="6553834" cy="424878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31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Simple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installs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[but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don't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this]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18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ourier New"/>
                <a:cs typeface="Courier New"/>
              </a:rPr>
              <a:t>conda</a:t>
            </a:r>
            <a:r>
              <a:rPr sz="2400" spc="-35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install</a:t>
            </a:r>
            <a:r>
              <a:rPr sz="2400" spc="-30" dirty="0">
                <a:latin typeface="Courier New"/>
                <a:cs typeface="Courier New"/>
              </a:rPr>
              <a:t> </a:t>
            </a:r>
            <a:r>
              <a:rPr sz="2400" spc="-15" dirty="0">
                <a:latin typeface="Courier New"/>
                <a:cs typeface="Courier New"/>
              </a:rPr>
              <a:t>bwa</a:t>
            </a:r>
            <a:endParaRPr sz="2400">
              <a:latin typeface="Courier New"/>
              <a:cs typeface="Courier New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2900">
              <a:latin typeface="Courier New"/>
              <a:cs typeface="Courier New"/>
            </a:endParaRPr>
          </a:p>
          <a:p>
            <a:pPr marL="698500" lvl="1" indent="-229235">
              <a:lnSpc>
                <a:spcPct val="100000"/>
              </a:lnSpc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ourier New"/>
                <a:cs typeface="Courier New"/>
              </a:rPr>
              <a:t>conda</a:t>
            </a:r>
            <a:r>
              <a:rPr sz="2400" spc="-25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install</a:t>
            </a:r>
            <a:r>
              <a:rPr sz="2400" spc="-20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bwa=0.7.4</a:t>
            </a:r>
            <a:endParaRPr sz="2400">
              <a:latin typeface="Courier New"/>
              <a:cs typeface="Courier New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4150">
              <a:latin typeface="Courier New"/>
              <a:cs typeface="Courier New"/>
            </a:endParaRPr>
          </a:p>
          <a:p>
            <a:pPr marL="241300" indent="-229235">
              <a:lnSpc>
                <a:spcPct val="100000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20" dirty="0">
                <a:latin typeface="Calibri"/>
                <a:cs typeface="Calibri"/>
              </a:rPr>
              <a:t>Custom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environments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18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ourier New"/>
                <a:cs typeface="Courier New"/>
              </a:rPr>
              <a:t>conda</a:t>
            </a:r>
            <a:r>
              <a:rPr sz="2400" spc="-25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create</a:t>
            </a:r>
            <a:r>
              <a:rPr sz="2400" spc="-25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-n</a:t>
            </a:r>
            <a:r>
              <a:rPr sz="2400" spc="-45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aligners</a:t>
            </a:r>
            <a:endParaRPr sz="2400">
              <a:latin typeface="Courier New"/>
              <a:cs typeface="Courier New"/>
            </a:endParaRPr>
          </a:p>
          <a:p>
            <a:pPr marL="698500" lvl="1" indent="-229235">
              <a:lnSpc>
                <a:spcPct val="100000"/>
              </a:lnSpc>
              <a:spcBef>
                <a:spcPts val="209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ourier New"/>
                <a:cs typeface="Courier New"/>
              </a:rPr>
              <a:t>source</a:t>
            </a:r>
            <a:r>
              <a:rPr sz="2400" spc="-30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activate</a:t>
            </a:r>
            <a:r>
              <a:rPr sz="2400" spc="-35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aligners</a:t>
            </a:r>
            <a:endParaRPr sz="2400">
              <a:latin typeface="Courier New"/>
              <a:cs typeface="Courier New"/>
            </a:endParaRPr>
          </a:p>
          <a:p>
            <a:pPr marL="698500" lvl="1" indent="-229235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ourier New"/>
                <a:cs typeface="Courier New"/>
              </a:rPr>
              <a:t>conda</a:t>
            </a:r>
            <a:r>
              <a:rPr sz="2400" spc="-15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install</a:t>
            </a:r>
            <a:r>
              <a:rPr sz="2400" spc="-5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bwa</a:t>
            </a:r>
            <a:r>
              <a:rPr sz="2400" spc="-15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bowtie2 hisat2</a:t>
            </a:r>
            <a:endParaRPr sz="2400">
              <a:latin typeface="Courier New"/>
              <a:cs typeface="Courier New"/>
            </a:endParaRPr>
          </a:p>
          <a:p>
            <a:pPr marL="698500" lvl="1" indent="-229235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ourier New"/>
                <a:cs typeface="Courier New"/>
              </a:rPr>
              <a:t>source</a:t>
            </a:r>
            <a:r>
              <a:rPr sz="2400" spc="-60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deactivate</a:t>
            </a:r>
            <a:endParaRPr sz="2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49968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0" dirty="0"/>
              <a:t>Problems</a:t>
            </a:r>
            <a:r>
              <a:rPr sz="4400" spc="-30" dirty="0"/>
              <a:t> </a:t>
            </a:r>
            <a:r>
              <a:rPr sz="4400" dirty="0"/>
              <a:t>with</a:t>
            </a:r>
            <a:r>
              <a:rPr sz="4400" spc="-15" dirty="0"/>
              <a:t> </a:t>
            </a:r>
            <a:r>
              <a:rPr sz="4400" spc="-10" dirty="0"/>
              <a:t>conda?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498472"/>
            <a:ext cx="10353675" cy="47428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9235">
              <a:lnSpc>
                <a:spcPts val="3115"/>
              </a:lnSpc>
              <a:spcBef>
                <a:spcPts val="105"/>
              </a:spcBef>
              <a:buFont typeface="Arial MT"/>
              <a:buChar char="•"/>
              <a:tabLst>
                <a:tab pos="241935" algn="l"/>
              </a:tabLst>
            </a:pPr>
            <a:r>
              <a:rPr sz="2600" spc="-5" dirty="0">
                <a:latin typeface="Calibri"/>
                <a:cs typeface="Calibri"/>
              </a:rPr>
              <a:t>Only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software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available </a:t>
            </a:r>
            <a:r>
              <a:rPr sz="2600" dirty="0">
                <a:latin typeface="Calibri"/>
                <a:cs typeface="Calibri"/>
              </a:rPr>
              <a:t>in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repositories</a:t>
            </a:r>
            <a:endParaRPr sz="2600">
              <a:latin typeface="Calibri"/>
              <a:cs typeface="Calibri"/>
            </a:endParaRPr>
          </a:p>
          <a:p>
            <a:pPr marL="698500" lvl="1" indent="-229235">
              <a:lnSpc>
                <a:spcPts val="2635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200" spc="-15" dirty="0">
                <a:latin typeface="Calibri"/>
                <a:cs typeface="Calibri"/>
              </a:rPr>
              <a:t>Pretty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comprehensive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these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days</a:t>
            </a:r>
            <a:endParaRPr sz="2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2400">
              <a:latin typeface="Calibri"/>
              <a:cs typeface="Calibri"/>
            </a:endParaRPr>
          </a:p>
          <a:p>
            <a:pPr marL="241300" indent="-229235">
              <a:lnSpc>
                <a:spcPts val="3110"/>
              </a:lnSpc>
              <a:spcBef>
                <a:spcPts val="5"/>
              </a:spcBef>
              <a:buFont typeface="Arial MT"/>
              <a:buChar char="•"/>
              <a:tabLst>
                <a:tab pos="241935" algn="l"/>
              </a:tabLst>
            </a:pPr>
            <a:r>
              <a:rPr sz="2600" spc="-5" dirty="0">
                <a:latin typeface="Calibri"/>
                <a:cs typeface="Calibri"/>
              </a:rPr>
              <a:t>Closed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environment</a:t>
            </a:r>
            <a:endParaRPr sz="2600">
              <a:latin typeface="Calibri"/>
              <a:cs typeface="Calibri"/>
            </a:endParaRPr>
          </a:p>
          <a:p>
            <a:pPr marL="698500" lvl="1" indent="-229235">
              <a:lnSpc>
                <a:spcPts val="2630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200" spc="-5" dirty="0">
                <a:latin typeface="Calibri"/>
                <a:cs typeface="Calibri"/>
              </a:rPr>
              <a:t>Can't mix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match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with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things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from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base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(well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you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can,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but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stuff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will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break!)</a:t>
            </a:r>
            <a:endParaRPr sz="2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2400">
              <a:latin typeface="Calibri"/>
              <a:cs typeface="Calibri"/>
            </a:endParaRPr>
          </a:p>
          <a:p>
            <a:pPr marL="241300" indent="-229235">
              <a:lnSpc>
                <a:spcPts val="3115"/>
              </a:lnSpc>
              <a:buFont typeface="Arial MT"/>
              <a:buChar char="•"/>
              <a:tabLst>
                <a:tab pos="241935" algn="l"/>
              </a:tabLst>
            </a:pPr>
            <a:r>
              <a:rPr sz="2600" spc="-5" dirty="0">
                <a:latin typeface="Calibri"/>
                <a:cs typeface="Calibri"/>
              </a:rPr>
              <a:t>Duplication</a:t>
            </a:r>
            <a:endParaRPr sz="2600">
              <a:latin typeface="Calibri"/>
              <a:cs typeface="Calibri"/>
            </a:endParaRPr>
          </a:p>
          <a:p>
            <a:pPr marL="698500" lvl="1" indent="-229235">
              <a:lnSpc>
                <a:spcPts val="2635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200" spc="-20" dirty="0">
                <a:latin typeface="Calibri"/>
                <a:cs typeface="Calibri"/>
              </a:rPr>
              <a:t>Every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user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(and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every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environment)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gets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their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own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copy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of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everything</a:t>
            </a:r>
            <a:endParaRPr sz="2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2400">
              <a:latin typeface="Calibri"/>
              <a:cs typeface="Calibri"/>
            </a:endParaRPr>
          </a:p>
          <a:p>
            <a:pPr marL="241300" indent="-229235">
              <a:lnSpc>
                <a:spcPts val="3115"/>
              </a:lnSpc>
              <a:buFont typeface="Arial MT"/>
              <a:buChar char="•"/>
              <a:tabLst>
                <a:tab pos="241935" algn="l"/>
              </a:tabLst>
            </a:pPr>
            <a:r>
              <a:rPr sz="2600" spc="-5" dirty="0">
                <a:latin typeface="Calibri"/>
                <a:cs typeface="Calibri"/>
              </a:rPr>
              <a:t>Duplication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(again)</a:t>
            </a:r>
            <a:endParaRPr sz="2600">
              <a:latin typeface="Calibri"/>
              <a:cs typeface="Calibri"/>
            </a:endParaRPr>
          </a:p>
          <a:p>
            <a:pPr marL="698500" lvl="1" indent="-229235">
              <a:lnSpc>
                <a:spcPts val="2620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200" spc="-5" dirty="0">
                <a:latin typeface="Calibri"/>
                <a:cs typeface="Calibri"/>
              </a:rPr>
              <a:t>Will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install </a:t>
            </a:r>
            <a:r>
              <a:rPr sz="2200" spc="-5" dirty="0">
                <a:latin typeface="Calibri"/>
                <a:cs typeface="Calibri"/>
              </a:rPr>
              <a:t>its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own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R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/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perl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/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python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etc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will </a:t>
            </a:r>
            <a:r>
              <a:rPr sz="2200" spc="-10" dirty="0">
                <a:latin typeface="Calibri"/>
                <a:cs typeface="Calibri"/>
              </a:rPr>
              <a:t>put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it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first</a:t>
            </a:r>
            <a:r>
              <a:rPr sz="2200" spc="-5" dirty="0">
                <a:latin typeface="Calibri"/>
                <a:cs typeface="Calibri"/>
              </a:rPr>
              <a:t> in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the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path</a:t>
            </a:r>
            <a:endParaRPr sz="2200">
              <a:latin typeface="Calibri"/>
              <a:cs typeface="Calibri"/>
            </a:endParaRPr>
          </a:p>
          <a:p>
            <a:pPr marL="698500" lvl="1" indent="-229235">
              <a:lnSpc>
                <a:spcPts val="2610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200" spc="-5" dirty="0">
                <a:latin typeface="Calibri"/>
                <a:cs typeface="Calibri"/>
              </a:rPr>
              <a:t>Can </a:t>
            </a:r>
            <a:r>
              <a:rPr sz="2200" spc="-10" dirty="0">
                <a:latin typeface="Calibri"/>
                <a:cs typeface="Calibri"/>
              </a:rPr>
              <a:t>break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non-conda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applications </a:t>
            </a:r>
            <a:r>
              <a:rPr sz="2200" spc="-5" dirty="0">
                <a:latin typeface="Calibri"/>
                <a:cs typeface="Calibri"/>
              </a:rPr>
              <a:t>in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odd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ways</a:t>
            </a:r>
            <a:endParaRPr sz="2200">
              <a:latin typeface="Calibri"/>
              <a:cs typeface="Calibri"/>
            </a:endParaRPr>
          </a:p>
          <a:p>
            <a:pPr marL="698500" lvl="1" indent="-229235">
              <a:lnSpc>
                <a:spcPts val="2630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200" spc="-20" dirty="0">
                <a:latin typeface="Calibri"/>
                <a:cs typeface="Calibri"/>
              </a:rPr>
              <a:t>Always</a:t>
            </a:r>
            <a:r>
              <a:rPr sz="2200" spc="-10" dirty="0">
                <a:latin typeface="Calibri"/>
                <a:cs typeface="Calibri"/>
              </a:rPr>
              <a:t> use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named </a:t>
            </a:r>
            <a:r>
              <a:rPr sz="2200" spc="-15" dirty="0">
                <a:latin typeface="Calibri"/>
                <a:cs typeface="Calibri"/>
              </a:rPr>
              <a:t>environment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80738" y="2488768"/>
            <a:ext cx="343217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Exercise</a:t>
            </a:r>
            <a:r>
              <a:rPr spc="-90" dirty="0"/>
              <a:t> </a:t>
            </a:r>
            <a:r>
              <a:rPr dirty="0"/>
              <a:t>11</a:t>
            </a: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6270" y="2488768"/>
            <a:ext cx="329946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</a:t>
            </a:r>
            <a:r>
              <a:rPr spc="-55" dirty="0"/>
              <a:t>n</a:t>
            </a:r>
            <a:r>
              <a:rPr spc="-90" dirty="0"/>
              <a:t>t</a:t>
            </a:r>
            <a:r>
              <a:rPr dirty="0"/>
              <a:t>aine</a:t>
            </a:r>
            <a:r>
              <a:rPr spc="-145" dirty="0"/>
              <a:t>r</a:t>
            </a:r>
            <a:r>
              <a:rPr dirty="0"/>
              <a:t>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64504" y="478939"/>
            <a:ext cx="7258386" cy="668324"/>
          </a:xfrm>
          <a:prstGeom prst="rect">
            <a:avLst/>
          </a:prstGeom>
        </p:spPr>
        <p:txBody>
          <a:bodyPr vert="horz" wrap="square" lIns="0" tIns="16891" rIns="0" bIns="0" rtlCol="0">
            <a:spAutoFit/>
          </a:bodyPr>
          <a:lstStyle/>
          <a:p>
            <a:pPr marL="15356">
              <a:spcBef>
                <a:spcPts val="133"/>
              </a:spcBef>
            </a:pPr>
            <a:r>
              <a:rPr sz="4232" spc="-6" dirty="0"/>
              <a:t>Spaces</a:t>
            </a:r>
            <a:r>
              <a:rPr sz="4232" spc="30" dirty="0"/>
              <a:t> </a:t>
            </a:r>
            <a:r>
              <a:rPr sz="4232" spc="-6" dirty="0"/>
              <a:t>and</a:t>
            </a:r>
            <a:r>
              <a:rPr sz="4232" spc="36" dirty="0"/>
              <a:t> </a:t>
            </a:r>
            <a:r>
              <a:rPr sz="4232" spc="-12" dirty="0"/>
              <a:t>quotation</a:t>
            </a:r>
            <a:r>
              <a:rPr sz="4232" spc="30" dirty="0"/>
              <a:t> </a:t>
            </a:r>
            <a:r>
              <a:rPr sz="4232" spc="-12" dirty="0"/>
              <a:t>in</a:t>
            </a:r>
            <a:r>
              <a:rPr sz="4232" spc="24" dirty="0"/>
              <a:t> </a:t>
            </a:r>
            <a:r>
              <a:rPr sz="4232" spc="-6" dirty="0"/>
              <a:t>paths</a:t>
            </a:r>
            <a:endParaRPr sz="4232"/>
          </a:p>
        </p:txBody>
      </p:sp>
      <p:sp>
        <p:nvSpPr>
          <p:cNvPr id="3" name="object 3"/>
          <p:cNvSpPr txBox="1"/>
          <p:nvPr/>
        </p:nvSpPr>
        <p:spPr>
          <a:xfrm>
            <a:off x="724764" y="1556874"/>
            <a:ext cx="162765" cy="215595"/>
          </a:xfrm>
          <a:prstGeom prst="rect">
            <a:avLst/>
          </a:prstGeom>
        </p:spPr>
        <p:txBody>
          <a:bodyPr vert="horz" wrap="square" lIns="0" tIns="19962" rIns="0" bIns="0" rtlCol="0">
            <a:spAutoFit/>
          </a:bodyPr>
          <a:lstStyle/>
          <a:p>
            <a:pPr marL="15356">
              <a:spcBef>
                <a:spcPts val="157"/>
              </a:spcBef>
            </a:pPr>
            <a:r>
              <a:rPr sz="1270" spc="266" dirty="0">
                <a:latin typeface="Microsoft Sans Serif"/>
                <a:cs typeface="Microsoft Sans Serif"/>
              </a:rPr>
              <a:t>●</a:t>
            </a:r>
            <a:endParaRPr sz="127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6320" y="1443244"/>
            <a:ext cx="9358205" cy="876556"/>
          </a:xfrm>
          <a:prstGeom prst="rect">
            <a:avLst/>
          </a:prstGeom>
        </p:spPr>
        <p:txBody>
          <a:bodyPr vert="horz" wrap="square" lIns="0" tIns="55279" rIns="0" bIns="0" rtlCol="0">
            <a:spAutoFit/>
          </a:bodyPr>
          <a:lstStyle/>
          <a:p>
            <a:pPr marL="15356" marR="6142">
              <a:lnSpc>
                <a:spcPts val="3228"/>
              </a:lnSpc>
              <a:spcBef>
                <a:spcPts val="435"/>
              </a:spcBef>
            </a:pPr>
            <a:r>
              <a:rPr sz="2902" spc="-6" dirty="0">
                <a:latin typeface="Microsoft Sans Serif"/>
                <a:cs typeface="Microsoft Sans Serif"/>
              </a:rPr>
              <a:t>Spaces</a:t>
            </a:r>
            <a:r>
              <a:rPr sz="2902" spc="24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are</a:t>
            </a:r>
            <a:r>
              <a:rPr sz="2902" spc="24" dirty="0">
                <a:latin typeface="Microsoft Sans Serif"/>
                <a:cs typeface="Microsoft Sans Serif"/>
              </a:rPr>
              <a:t> </a:t>
            </a:r>
            <a:r>
              <a:rPr sz="2902" spc="-18" dirty="0">
                <a:latin typeface="Microsoft Sans Serif"/>
                <a:cs typeface="Microsoft Sans Serif"/>
              </a:rPr>
              <a:t>allowed</a:t>
            </a:r>
            <a:r>
              <a:rPr sz="2902" spc="36" dirty="0">
                <a:latin typeface="Microsoft Sans Serif"/>
                <a:cs typeface="Microsoft Sans Serif"/>
              </a:rPr>
              <a:t> </a:t>
            </a:r>
            <a:r>
              <a:rPr sz="2902" spc="-18" dirty="0">
                <a:latin typeface="Microsoft Sans Serif"/>
                <a:cs typeface="Microsoft Sans Serif"/>
              </a:rPr>
              <a:t>in</a:t>
            </a:r>
            <a:r>
              <a:rPr sz="2902" spc="36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file</a:t>
            </a:r>
            <a:r>
              <a:rPr sz="2902" spc="18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paths,</a:t>
            </a:r>
            <a:r>
              <a:rPr sz="2902" spc="36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however</a:t>
            </a:r>
            <a:r>
              <a:rPr sz="2902" spc="30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they</a:t>
            </a:r>
            <a:r>
              <a:rPr sz="2902" spc="30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require</a:t>
            </a:r>
            <a:r>
              <a:rPr sz="2902" spc="36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an </a:t>
            </a:r>
            <a:r>
              <a:rPr sz="2902" spc="-756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special</a:t>
            </a:r>
            <a:r>
              <a:rPr sz="2902" spc="24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notation.</a:t>
            </a:r>
            <a:endParaRPr sz="2902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4764" y="2952658"/>
            <a:ext cx="162765" cy="215595"/>
          </a:xfrm>
          <a:prstGeom prst="rect">
            <a:avLst/>
          </a:prstGeom>
        </p:spPr>
        <p:txBody>
          <a:bodyPr vert="horz" wrap="square" lIns="0" tIns="19962" rIns="0" bIns="0" rtlCol="0">
            <a:spAutoFit/>
          </a:bodyPr>
          <a:lstStyle/>
          <a:p>
            <a:pPr marL="15356">
              <a:spcBef>
                <a:spcPts val="157"/>
              </a:spcBef>
            </a:pPr>
            <a:r>
              <a:rPr sz="1270" spc="266" dirty="0">
                <a:latin typeface="Microsoft Sans Serif"/>
                <a:cs typeface="Microsoft Sans Serif"/>
              </a:rPr>
              <a:t>●</a:t>
            </a:r>
            <a:endParaRPr sz="127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16320" y="2839029"/>
            <a:ext cx="10259553" cy="876556"/>
          </a:xfrm>
          <a:prstGeom prst="rect">
            <a:avLst/>
          </a:prstGeom>
        </p:spPr>
        <p:txBody>
          <a:bodyPr vert="horz" wrap="square" lIns="0" tIns="55279" rIns="0" bIns="0" rtlCol="0">
            <a:spAutoFit/>
          </a:bodyPr>
          <a:lstStyle/>
          <a:p>
            <a:pPr marL="15356" marR="6142">
              <a:lnSpc>
                <a:spcPts val="3228"/>
              </a:lnSpc>
              <a:spcBef>
                <a:spcPts val="435"/>
              </a:spcBef>
              <a:tabLst>
                <a:tab pos="5935696" algn="l"/>
              </a:tabLst>
            </a:pPr>
            <a:r>
              <a:rPr sz="2902" spc="-12" dirty="0">
                <a:latin typeface="Microsoft Sans Serif"/>
                <a:cs typeface="Microsoft Sans Serif"/>
              </a:rPr>
              <a:t>The</a:t>
            </a:r>
            <a:r>
              <a:rPr sz="2902" spc="30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best</a:t>
            </a:r>
            <a:r>
              <a:rPr sz="2902" spc="42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way</a:t>
            </a:r>
            <a:r>
              <a:rPr sz="2902" spc="36" dirty="0">
                <a:latin typeface="Microsoft Sans Serif"/>
                <a:cs typeface="Microsoft Sans Serif"/>
              </a:rPr>
              <a:t> </a:t>
            </a:r>
            <a:r>
              <a:rPr sz="2902" dirty="0">
                <a:latin typeface="Microsoft Sans Serif"/>
                <a:cs typeface="Microsoft Sans Serif"/>
              </a:rPr>
              <a:t>to</a:t>
            </a:r>
            <a:r>
              <a:rPr sz="2902" spc="24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manage</a:t>
            </a:r>
            <a:r>
              <a:rPr sz="2902" spc="30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these</a:t>
            </a:r>
            <a:r>
              <a:rPr sz="2902" spc="30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file</a:t>
            </a:r>
            <a:r>
              <a:rPr sz="2902" spc="24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paths</a:t>
            </a:r>
            <a:r>
              <a:rPr sz="2902" spc="24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is</a:t>
            </a:r>
            <a:r>
              <a:rPr sz="2902" spc="24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enclosing</a:t>
            </a:r>
            <a:r>
              <a:rPr sz="2902" spc="36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names</a:t>
            </a:r>
            <a:r>
              <a:rPr sz="2902" spc="24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in </a:t>
            </a:r>
            <a:r>
              <a:rPr sz="2902" spc="-756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quotes,</a:t>
            </a:r>
            <a:r>
              <a:rPr sz="2902" spc="42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which</a:t>
            </a:r>
            <a:r>
              <a:rPr sz="2902" spc="30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can</a:t>
            </a:r>
            <a:r>
              <a:rPr sz="2902" spc="48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be</a:t>
            </a:r>
            <a:r>
              <a:rPr sz="2902" spc="30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either</a:t>
            </a:r>
            <a:r>
              <a:rPr sz="2902" spc="48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single</a:t>
            </a:r>
            <a:r>
              <a:rPr sz="2902" spc="36" dirty="0">
                <a:latin typeface="Microsoft Sans Serif"/>
                <a:cs typeface="Microsoft Sans Serif"/>
              </a:rPr>
              <a:t> </a:t>
            </a:r>
            <a:r>
              <a:rPr sz="2902" dirty="0">
                <a:latin typeface="Microsoft Sans Serif"/>
                <a:cs typeface="Microsoft Sans Serif"/>
              </a:rPr>
              <a:t>'	</a:t>
            </a:r>
            <a:r>
              <a:rPr sz="2902" spc="-6" dirty="0">
                <a:latin typeface="Microsoft Sans Serif"/>
                <a:cs typeface="Microsoft Sans Serif"/>
              </a:rPr>
              <a:t>or</a:t>
            </a:r>
            <a:r>
              <a:rPr sz="2902" spc="36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double</a:t>
            </a:r>
            <a:r>
              <a:rPr sz="2902" spc="97" dirty="0">
                <a:latin typeface="Microsoft Sans Serif"/>
                <a:cs typeface="Microsoft Sans Serif"/>
              </a:rPr>
              <a:t> </a:t>
            </a:r>
            <a:r>
              <a:rPr sz="2902" dirty="0">
                <a:latin typeface="Microsoft Sans Serif"/>
                <a:cs typeface="Microsoft Sans Serif"/>
              </a:rPr>
              <a:t>"</a:t>
            </a:r>
            <a:endParaRPr sz="2902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4764" y="4348443"/>
            <a:ext cx="162765" cy="215595"/>
          </a:xfrm>
          <a:prstGeom prst="rect">
            <a:avLst/>
          </a:prstGeom>
        </p:spPr>
        <p:txBody>
          <a:bodyPr vert="horz" wrap="square" lIns="0" tIns="19962" rIns="0" bIns="0" rtlCol="0">
            <a:spAutoFit/>
          </a:bodyPr>
          <a:lstStyle/>
          <a:p>
            <a:pPr marL="15356">
              <a:spcBef>
                <a:spcPts val="157"/>
              </a:spcBef>
            </a:pPr>
            <a:r>
              <a:rPr sz="1270" spc="266" dirty="0">
                <a:latin typeface="Microsoft Sans Serif"/>
                <a:cs typeface="Microsoft Sans Serif"/>
              </a:rPr>
              <a:t>●</a:t>
            </a:r>
            <a:endParaRPr sz="127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16320" y="4233278"/>
            <a:ext cx="9263003" cy="901400"/>
          </a:xfrm>
          <a:prstGeom prst="rect">
            <a:avLst/>
          </a:prstGeom>
        </p:spPr>
        <p:txBody>
          <a:bodyPr vert="horz" wrap="square" lIns="0" tIns="50672" rIns="0" bIns="0" rtlCol="0">
            <a:spAutoFit/>
          </a:bodyPr>
          <a:lstStyle/>
          <a:p>
            <a:pPr marL="15356" marR="6142">
              <a:lnSpc>
                <a:spcPts val="3277"/>
              </a:lnSpc>
              <a:spcBef>
                <a:spcPts val="399"/>
              </a:spcBef>
            </a:pPr>
            <a:r>
              <a:rPr sz="2902" spc="-6" dirty="0">
                <a:latin typeface="Microsoft Sans Serif"/>
                <a:cs typeface="Microsoft Sans Serif"/>
              </a:rPr>
              <a:t>Quotes</a:t>
            </a:r>
            <a:r>
              <a:rPr sz="2902" spc="24" dirty="0">
                <a:latin typeface="Microsoft Sans Serif"/>
                <a:cs typeface="Microsoft Sans Serif"/>
              </a:rPr>
              <a:t> </a:t>
            </a:r>
            <a:r>
              <a:rPr sz="2902" dirty="0">
                <a:latin typeface="Microsoft Sans Serif"/>
                <a:cs typeface="Microsoft Sans Serif"/>
              </a:rPr>
              <a:t>must</a:t>
            </a:r>
            <a:r>
              <a:rPr sz="2902" spc="36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be</a:t>
            </a:r>
            <a:r>
              <a:rPr sz="2902" spc="30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straight,</a:t>
            </a:r>
            <a:r>
              <a:rPr sz="2902" spc="36" dirty="0">
                <a:latin typeface="Microsoft Sans Serif"/>
                <a:cs typeface="Microsoft Sans Serif"/>
              </a:rPr>
              <a:t> </a:t>
            </a:r>
            <a:r>
              <a:rPr sz="2902" spc="6" dirty="0">
                <a:latin typeface="Microsoft Sans Serif"/>
                <a:cs typeface="Microsoft Sans Serif"/>
              </a:rPr>
              <a:t>(</a:t>
            </a:r>
            <a:r>
              <a:rPr sz="2902" spc="6" dirty="0">
                <a:latin typeface="Courier New"/>
                <a:cs typeface="Courier New"/>
              </a:rPr>
              <a:t>"</a:t>
            </a:r>
            <a:r>
              <a:rPr sz="2902" spc="6" dirty="0">
                <a:latin typeface="Microsoft Sans Serif"/>
                <a:cs typeface="Microsoft Sans Serif"/>
              </a:rPr>
              <a:t>,</a:t>
            </a:r>
            <a:r>
              <a:rPr sz="2902" spc="6" dirty="0">
                <a:latin typeface="Courier New"/>
                <a:cs typeface="Courier New"/>
              </a:rPr>
              <a:t>'</a:t>
            </a:r>
            <a:r>
              <a:rPr sz="2902" spc="6" dirty="0">
                <a:latin typeface="Microsoft Sans Serif"/>
                <a:cs typeface="Microsoft Sans Serif"/>
              </a:rPr>
              <a:t>)</a:t>
            </a:r>
            <a:r>
              <a:rPr sz="2902" spc="42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be</a:t>
            </a:r>
            <a:r>
              <a:rPr sz="2902" spc="18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careful</a:t>
            </a:r>
            <a:r>
              <a:rPr sz="2902" spc="30" dirty="0">
                <a:latin typeface="Microsoft Sans Serif"/>
                <a:cs typeface="Microsoft Sans Serif"/>
              </a:rPr>
              <a:t> </a:t>
            </a:r>
            <a:r>
              <a:rPr sz="2902" spc="6" dirty="0">
                <a:latin typeface="Microsoft Sans Serif"/>
                <a:cs typeface="Microsoft Sans Serif"/>
              </a:rPr>
              <a:t>to</a:t>
            </a:r>
            <a:r>
              <a:rPr sz="2902" spc="24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avoid</a:t>
            </a:r>
            <a:r>
              <a:rPr sz="2902" spc="18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curved </a:t>
            </a:r>
            <a:r>
              <a:rPr sz="2902" spc="-750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quotation</a:t>
            </a:r>
            <a:r>
              <a:rPr sz="2902" spc="18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symbols</a:t>
            </a:r>
            <a:r>
              <a:rPr sz="2902" spc="30" dirty="0">
                <a:latin typeface="Microsoft Sans Serif"/>
                <a:cs typeface="Microsoft Sans Serif"/>
              </a:rPr>
              <a:t> </a:t>
            </a:r>
            <a:r>
              <a:rPr sz="2902" dirty="0">
                <a:latin typeface="Microsoft Sans Serif"/>
                <a:cs typeface="Microsoft Sans Serif"/>
              </a:rPr>
              <a:t>(</a:t>
            </a:r>
            <a:r>
              <a:rPr sz="2902" dirty="0">
                <a:latin typeface="Courier New"/>
                <a:cs typeface="Courier New"/>
              </a:rPr>
              <a:t>“”</a:t>
            </a:r>
            <a:r>
              <a:rPr sz="2902" dirty="0">
                <a:latin typeface="Microsoft Sans Serif"/>
                <a:cs typeface="Microsoft Sans Serif"/>
              </a:rPr>
              <a:t>,</a:t>
            </a:r>
            <a:r>
              <a:rPr sz="2902" dirty="0">
                <a:latin typeface="Courier New"/>
                <a:cs typeface="Courier New"/>
              </a:rPr>
              <a:t>‘’</a:t>
            </a:r>
            <a:r>
              <a:rPr sz="2902" dirty="0">
                <a:latin typeface="Microsoft Sans Serif"/>
                <a:cs typeface="Microsoft Sans Serif"/>
              </a:rPr>
              <a:t>,</a:t>
            </a:r>
            <a:r>
              <a:rPr sz="2902" dirty="0">
                <a:latin typeface="Courier New"/>
                <a:cs typeface="Courier New"/>
              </a:rPr>
              <a:t>`</a:t>
            </a:r>
            <a:r>
              <a:rPr sz="2902" dirty="0">
                <a:latin typeface="Microsoft Sans Serif"/>
                <a:cs typeface="Microsoft Sans Serif"/>
              </a:rPr>
              <a:t>)</a:t>
            </a:r>
            <a:endParaRPr sz="2902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24333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0" dirty="0"/>
              <a:t>Containers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93189"/>
            <a:ext cx="10090785" cy="211709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9235">
              <a:lnSpc>
                <a:spcPts val="3030"/>
              </a:lnSpc>
              <a:spcBef>
                <a:spcPts val="47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method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bundling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software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together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into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single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item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which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can</a:t>
            </a:r>
            <a:r>
              <a:rPr sz="2800" spc="-5" dirty="0">
                <a:latin typeface="Calibri"/>
                <a:cs typeface="Calibri"/>
              </a:rPr>
              <a:t> be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ported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easily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between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users/computers</a:t>
            </a:r>
            <a:endParaRPr sz="2800">
              <a:latin typeface="Calibri"/>
              <a:cs typeface="Calibri"/>
            </a:endParaRPr>
          </a:p>
          <a:p>
            <a:pPr marL="241300" marR="472440" indent="-229235">
              <a:lnSpc>
                <a:spcPts val="3030"/>
              </a:lnSpc>
              <a:spcBef>
                <a:spcPts val="994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Can </a:t>
            </a:r>
            <a:r>
              <a:rPr sz="2800" spc="-15" dirty="0">
                <a:latin typeface="Calibri"/>
                <a:cs typeface="Calibri"/>
              </a:rPr>
              <a:t>provide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 </a:t>
            </a:r>
            <a:r>
              <a:rPr sz="2800" spc="-10" dirty="0">
                <a:latin typeface="Calibri"/>
                <a:cs typeface="Calibri"/>
              </a:rPr>
              <a:t>isolated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environment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-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similar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VM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conda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environment,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make</a:t>
            </a:r>
            <a:r>
              <a:rPr sz="2800" spc="-5" dirty="0">
                <a:latin typeface="Calibri"/>
                <a:cs typeface="Calibri"/>
              </a:rPr>
              <a:t> 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suite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20" dirty="0">
                <a:latin typeface="Calibri"/>
                <a:cs typeface="Calibri"/>
              </a:rPr>
              <a:t>programs/data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look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like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application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1539" y="4443578"/>
            <a:ext cx="2404745" cy="154114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66700" indent="-229235">
              <a:lnSpc>
                <a:spcPct val="100000"/>
              </a:lnSpc>
              <a:spcBef>
                <a:spcPts val="380"/>
              </a:spcBef>
              <a:buFont typeface="Arial MT"/>
              <a:buChar char="•"/>
              <a:tabLst>
                <a:tab pos="267335" algn="l"/>
              </a:tabLst>
            </a:pPr>
            <a:r>
              <a:rPr sz="2800" spc="-5" dirty="0">
                <a:latin typeface="Calibri"/>
                <a:cs typeface="Calibri"/>
              </a:rPr>
              <a:t>Main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systems</a:t>
            </a:r>
            <a:endParaRPr sz="2800">
              <a:latin typeface="Calibri"/>
              <a:cs typeface="Calibri"/>
            </a:endParaRPr>
          </a:p>
          <a:p>
            <a:pPr marL="723900" lvl="1" indent="-229235">
              <a:lnSpc>
                <a:spcPct val="100000"/>
              </a:lnSpc>
              <a:spcBef>
                <a:spcPts val="245"/>
              </a:spcBef>
              <a:buFont typeface="Arial MT"/>
              <a:buChar char="•"/>
              <a:tabLst>
                <a:tab pos="724535" algn="l"/>
              </a:tabLst>
            </a:pPr>
            <a:r>
              <a:rPr sz="2400" spc="-15" dirty="0">
                <a:latin typeface="Calibri"/>
                <a:cs typeface="Calibri"/>
              </a:rPr>
              <a:t>Docker</a:t>
            </a:r>
            <a:r>
              <a:rPr sz="2400" spc="-22" baseline="24305" dirty="0">
                <a:latin typeface="Calibri"/>
                <a:cs typeface="Calibri"/>
              </a:rPr>
              <a:t>*</a:t>
            </a:r>
            <a:endParaRPr sz="2400" baseline="24305">
              <a:latin typeface="Calibri"/>
              <a:cs typeface="Calibri"/>
            </a:endParaRPr>
          </a:p>
          <a:p>
            <a:pPr marL="723900" lvl="1" indent="-229235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724535" algn="l"/>
              </a:tabLst>
            </a:pPr>
            <a:r>
              <a:rPr sz="2400" spc="-5" dirty="0">
                <a:latin typeface="Calibri"/>
                <a:cs typeface="Calibri"/>
              </a:rPr>
              <a:t>Singularity</a:t>
            </a:r>
            <a:r>
              <a:rPr sz="2400" spc="-7" baseline="24305" dirty="0">
                <a:latin typeface="Calibri"/>
                <a:cs typeface="Calibri"/>
              </a:rPr>
              <a:t>*</a:t>
            </a:r>
            <a:endParaRPr sz="2400" baseline="24305">
              <a:latin typeface="Calibri"/>
              <a:cs typeface="Calibri"/>
            </a:endParaRPr>
          </a:p>
          <a:p>
            <a:pPr marL="495300">
              <a:lnSpc>
                <a:spcPct val="100000"/>
              </a:lnSpc>
              <a:spcBef>
                <a:spcPts val="385"/>
              </a:spcBef>
            </a:pPr>
            <a:r>
              <a:rPr sz="1350" spc="-7" baseline="24691" dirty="0">
                <a:latin typeface="Calibri"/>
                <a:cs typeface="Calibri"/>
              </a:rPr>
              <a:t>*</a:t>
            </a:r>
            <a:r>
              <a:rPr sz="1400" spc="-5" dirty="0">
                <a:latin typeface="Calibri"/>
                <a:cs typeface="Calibri"/>
              </a:rPr>
              <a:t>They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play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nicely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together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60775" y="4909616"/>
            <a:ext cx="4442460" cy="812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5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(</a:t>
            </a:r>
            <a:r>
              <a:rPr sz="24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https://www.docker.com/</a:t>
            </a:r>
            <a:r>
              <a:rPr sz="2400" spc="-25" dirty="0">
                <a:latin typeface="Calibri"/>
                <a:cs typeface="Calibri"/>
              </a:rPr>
              <a:t>) 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(</a:t>
            </a:r>
            <a:r>
              <a:rPr sz="2400" u="heavy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https://www.sylabs.io/singularity/</a:t>
            </a:r>
            <a:r>
              <a:rPr sz="2400" spc="-15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43160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Finding</a:t>
            </a:r>
            <a:r>
              <a:rPr sz="4400" spc="-35" dirty="0"/>
              <a:t> </a:t>
            </a:r>
            <a:r>
              <a:rPr sz="4400" dirty="0"/>
              <a:t>a</a:t>
            </a:r>
            <a:r>
              <a:rPr sz="4400" spc="-35" dirty="0"/>
              <a:t> </a:t>
            </a:r>
            <a:r>
              <a:rPr sz="4400" spc="-15" dirty="0"/>
              <a:t>container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06841"/>
            <a:ext cx="7964170" cy="246634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latin typeface="Calibri"/>
                <a:cs typeface="Calibri"/>
              </a:rPr>
              <a:t>DockerHub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(</a:t>
            </a:r>
            <a:r>
              <a:rPr sz="28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https://hub.docker.com</a:t>
            </a:r>
            <a:r>
              <a:rPr sz="2800" spc="-25" dirty="0"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SingularityHub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</a:t>
            </a:r>
            <a:r>
              <a:rPr sz="28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https://singularity-hub.org</a:t>
            </a:r>
            <a:r>
              <a:rPr sz="2800" spc="-10" dirty="0"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3800">
              <a:latin typeface="Calibri"/>
              <a:cs typeface="Calibri"/>
            </a:endParaRPr>
          </a:p>
          <a:p>
            <a:pPr marL="241300" marR="5080" indent="-241935" algn="r">
              <a:lnSpc>
                <a:spcPct val="100000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latin typeface="Calibri"/>
                <a:cs typeface="Calibri"/>
              </a:rPr>
              <a:t>Search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application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/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user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/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container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you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want</a:t>
            </a:r>
            <a:endParaRPr sz="2800">
              <a:latin typeface="Calibri"/>
              <a:cs typeface="Calibri"/>
            </a:endParaRPr>
          </a:p>
          <a:p>
            <a:pPr marL="228600" marR="64769" lvl="1" indent="-228600" algn="r">
              <a:lnSpc>
                <a:spcPct val="100000"/>
              </a:lnSpc>
              <a:spcBef>
                <a:spcPts val="220"/>
              </a:spcBef>
              <a:buFont typeface="Arial MT"/>
              <a:buChar char="•"/>
              <a:tabLst>
                <a:tab pos="228600" algn="l"/>
              </a:tabLst>
            </a:pPr>
            <a:r>
              <a:rPr sz="2400" spc="-5" dirty="0">
                <a:latin typeface="Calibri"/>
                <a:cs typeface="Calibri"/>
              </a:rPr>
              <a:t>Find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address (user/name)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vsoch/hello-world</a:t>
            </a:r>
            <a:endParaRPr sz="2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44748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" dirty="0"/>
              <a:t>Installing</a:t>
            </a:r>
            <a:r>
              <a:rPr sz="4400" spc="-70" dirty="0"/>
              <a:t> </a:t>
            </a:r>
            <a:r>
              <a:rPr sz="4400" dirty="0"/>
              <a:t>singularity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65450"/>
            <a:ext cx="10241915" cy="307784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31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latin typeface="Calibri"/>
                <a:cs typeface="Calibri"/>
              </a:rPr>
              <a:t>Available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from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apt</a:t>
            </a:r>
            <a:r>
              <a:rPr sz="2800" spc="-5" dirty="0">
                <a:latin typeface="Calibri"/>
                <a:cs typeface="Calibri"/>
              </a:rPr>
              <a:t> in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Debian/Ubuntu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18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ourier New"/>
                <a:cs typeface="Courier New"/>
              </a:rPr>
              <a:t>sudo </a:t>
            </a:r>
            <a:r>
              <a:rPr sz="2400" spc="-10" dirty="0">
                <a:latin typeface="Courier New"/>
                <a:cs typeface="Courier New"/>
              </a:rPr>
              <a:t>apt install singularity-container</a:t>
            </a:r>
            <a:endParaRPr sz="2400">
              <a:latin typeface="Courier New"/>
              <a:cs typeface="Courier New"/>
            </a:endParaRPr>
          </a:p>
          <a:p>
            <a:pPr marL="698500" lvl="1" indent="-229235">
              <a:lnSpc>
                <a:spcPct val="100000"/>
              </a:lnSpc>
              <a:spcBef>
                <a:spcPts val="280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Note </a:t>
            </a:r>
            <a:r>
              <a:rPr sz="2400" spc="-5" dirty="0">
                <a:latin typeface="Calibri"/>
                <a:cs typeface="Calibri"/>
              </a:rPr>
              <a:t>that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just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"singularity"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game!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3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Compile</a:t>
            </a:r>
            <a:r>
              <a:rPr sz="2800" spc="5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from</a:t>
            </a:r>
            <a:r>
              <a:rPr sz="2800" spc="6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source</a:t>
            </a:r>
            <a:r>
              <a:rPr sz="2800" spc="6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(</a:t>
            </a:r>
            <a:r>
              <a:rPr sz="2800" u="heavy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https://github.com/sylabs/singularity/releases</a:t>
            </a:r>
            <a:r>
              <a:rPr sz="2800" spc="-15" dirty="0"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44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v2.6.0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autotools </a:t>
            </a:r>
            <a:r>
              <a:rPr sz="2400" spc="-5" dirty="0">
                <a:latin typeface="Calibri"/>
                <a:cs typeface="Calibri"/>
              </a:rPr>
              <a:t>based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similar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install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10" dirty="0">
                <a:latin typeface="Calibri"/>
                <a:cs typeface="Calibri"/>
              </a:rPr>
              <a:t>previous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apps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v3.0.0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re-written</a:t>
            </a:r>
            <a:r>
              <a:rPr sz="2400" dirty="0">
                <a:latin typeface="Calibri"/>
                <a:cs typeface="Calibri"/>
              </a:rPr>
              <a:t> in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GOLang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custom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install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procedure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46780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" dirty="0"/>
              <a:t>Installing</a:t>
            </a:r>
            <a:r>
              <a:rPr sz="4400" spc="-45" dirty="0"/>
              <a:t> </a:t>
            </a:r>
            <a:r>
              <a:rPr sz="4400" dirty="0"/>
              <a:t>a</a:t>
            </a:r>
            <a:r>
              <a:rPr sz="4400" spc="-15" dirty="0"/>
              <a:t> </a:t>
            </a:r>
            <a:r>
              <a:rPr sz="4400" spc="-20" dirty="0"/>
              <a:t>container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625346"/>
            <a:ext cx="86785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Calibri"/>
                <a:cs typeface="Calibri"/>
              </a:rPr>
              <a:t>Download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from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15" dirty="0">
                <a:latin typeface="Calibri"/>
                <a:cs typeface="Calibri"/>
              </a:rPr>
              <a:t>repository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install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onto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your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machine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97889" y="2601046"/>
          <a:ext cx="10717530" cy="8985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7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456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9188">
                <a:tc>
                  <a:txBody>
                    <a:bodyPr/>
                    <a:lstStyle/>
                    <a:p>
                      <a:pPr marL="260350" indent="-229235">
                        <a:lnSpc>
                          <a:spcPts val="3095"/>
                        </a:lnSpc>
                        <a:buFont typeface="Arial MT"/>
                        <a:buChar char="•"/>
                        <a:tabLst>
                          <a:tab pos="260985" algn="l"/>
                        </a:tabLst>
                      </a:pPr>
                      <a:r>
                        <a:rPr sz="2800" spc="-10" dirty="0">
                          <a:latin typeface="Courier New"/>
                          <a:cs typeface="Courier New"/>
                        </a:rPr>
                        <a:t>singularity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95"/>
                        </a:lnSpc>
                      </a:pPr>
                      <a:r>
                        <a:rPr sz="2800" spc="-10" dirty="0">
                          <a:latin typeface="Courier New"/>
                          <a:cs typeface="Courier New"/>
                        </a:rPr>
                        <a:t>pull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ts val="3095"/>
                        </a:lnSpc>
                      </a:pPr>
                      <a:r>
                        <a:rPr sz="2800" spc="-10" dirty="0">
                          <a:latin typeface="Courier New"/>
                          <a:cs typeface="Courier New"/>
                        </a:rPr>
                        <a:t>shub://dleehr/qiime2-singularity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820">
                <a:tc>
                  <a:txBody>
                    <a:bodyPr/>
                    <a:lstStyle/>
                    <a:p>
                      <a:pPr marL="260350" indent="-229235">
                        <a:lnSpc>
                          <a:spcPts val="3254"/>
                        </a:lnSpc>
                        <a:buFont typeface="Arial MT"/>
                        <a:buChar char="•"/>
                        <a:tabLst>
                          <a:tab pos="260985" algn="l"/>
                        </a:tabLst>
                      </a:pPr>
                      <a:r>
                        <a:rPr sz="2800" spc="-10" dirty="0">
                          <a:latin typeface="Courier New"/>
                          <a:cs typeface="Courier New"/>
                        </a:rPr>
                        <a:t>singularity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3254"/>
                        </a:lnSpc>
                      </a:pPr>
                      <a:r>
                        <a:rPr sz="2800" spc="-10" dirty="0">
                          <a:latin typeface="Courier New"/>
                          <a:cs typeface="Courier New"/>
                        </a:rPr>
                        <a:t>pull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ts val="3254"/>
                        </a:lnSpc>
                      </a:pPr>
                      <a:r>
                        <a:rPr sz="2800" spc="-10" dirty="0">
                          <a:latin typeface="Courier New"/>
                          <a:cs typeface="Courier New"/>
                        </a:rPr>
                        <a:t>docker://qiime2/core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916939" y="3967683"/>
            <a:ext cx="10295890" cy="22282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File</a:t>
            </a:r>
            <a:r>
              <a:rPr sz="2800" spc="-5" dirty="0">
                <a:latin typeface="Calibri"/>
                <a:cs typeface="Calibri"/>
              </a:rPr>
              <a:t> names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can </a:t>
            </a:r>
            <a:r>
              <a:rPr sz="2800" spc="-15" dirty="0">
                <a:latin typeface="Calibri"/>
                <a:cs typeface="Calibri"/>
              </a:rPr>
              <a:t>get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 bit </a:t>
            </a:r>
            <a:r>
              <a:rPr sz="2800" dirty="0">
                <a:latin typeface="Calibri"/>
                <a:cs typeface="Calibri"/>
              </a:rPr>
              <a:t>long,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so: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har char="•"/>
            </a:pPr>
            <a:endParaRPr sz="335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buFont typeface="Arial MT"/>
              <a:buChar char="•"/>
              <a:tabLst>
                <a:tab pos="241935" algn="l"/>
              </a:tabLst>
            </a:pPr>
            <a:r>
              <a:rPr sz="2400" spc="-10" dirty="0">
                <a:latin typeface="Courier New"/>
                <a:cs typeface="Courier New"/>
              </a:rPr>
              <a:t>singularity</a:t>
            </a:r>
            <a:r>
              <a:rPr sz="2400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pull</a:t>
            </a:r>
            <a:r>
              <a:rPr sz="2400" spc="-5" dirty="0">
                <a:latin typeface="Courier New"/>
                <a:cs typeface="Courier New"/>
              </a:rPr>
              <a:t> --name</a:t>
            </a:r>
            <a:r>
              <a:rPr sz="2400" spc="-15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qiime.simg</a:t>
            </a:r>
            <a:r>
              <a:rPr sz="2400" spc="-15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docker://qiime2/core</a:t>
            </a:r>
            <a:endParaRPr sz="2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har char="•"/>
            </a:pPr>
            <a:endParaRPr sz="3200">
              <a:latin typeface="Courier New"/>
              <a:cs typeface="Courier New"/>
            </a:endParaRPr>
          </a:p>
          <a:p>
            <a:pPr marL="241300" indent="-229235">
              <a:lnSpc>
                <a:spcPct val="100000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latin typeface="Calibri"/>
                <a:cs typeface="Calibri"/>
              </a:rPr>
              <a:t>Produces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 .simg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file</a:t>
            </a:r>
            <a:r>
              <a:rPr sz="2800" spc="-5" dirty="0">
                <a:latin typeface="Calibri"/>
                <a:cs typeface="Calibri"/>
              </a:rPr>
              <a:t> on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your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machine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392620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Using</a:t>
            </a:r>
            <a:r>
              <a:rPr sz="4400" spc="-25" dirty="0"/>
              <a:t> </a:t>
            </a:r>
            <a:r>
              <a:rPr sz="4400" dirty="0"/>
              <a:t>a</a:t>
            </a:r>
            <a:r>
              <a:rPr sz="4400" spc="-20" dirty="0"/>
              <a:t> container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93189"/>
            <a:ext cx="9587865" cy="291465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9235">
              <a:lnSpc>
                <a:spcPts val="3030"/>
              </a:lnSpc>
              <a:spcBef>
                <a:spcPts val="475"/>
              </a:spcBef>
              <a:buFont typeface="Arial MT"/>
              <a:buChar char="•"/>
              <a:tabLst>
                <a:tab pos="241935" algn="l"/>
                <a:tab pos="2938145" algn="l"/>
              </a:tabLst>
            </a:pPr>
            <a:r>
              <a:rPr sz="2800" spc="-25" dirty="0">
                <a:latin typeface="Calibri"/>
                <a:cs typeface="Calibri"/>
              </a:rPr>
              <a:t>Different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options.	</a:t>
            </a:r>
            <a:r>
              <a:rPr sz="2800" spc="-70" dirty="0">
                <a:latin typeface="Calibri"/>
                <a:cs typeface="Calibri"/>
              </a:rPr>
              <a:t>You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start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shell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environment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container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13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ourier New"/>
                <a:cs typeface="Courier New"/>
              </a:rPr>
              <a:t>singularity</a:t>
            </a:r>
            <a:r>
              <a:rPr sz="2400" spc="-15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shell qiime.simg</a:t>
            </a:r>
            <a:endParaRPr sz="2400">
              <a:latin typeface="Courier New"/>
              <a:cs typeface="Courier New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 MT"/>
              <a:buChar char="•"/>
            </a:pPr>
            <a:endParaRPr sz="3300">
              <a:latin typeface="Courier New"/>
              <a:cs typeface="Courier New"/>
            </a:endParaRPr>
          </a:p>
          <a:p>
            <a:pPr marL="241300" indent="-229235">
              <a:lnSpc>
                <a:spcPct val="100000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75" dirty="0">
                <a:latin typeface="Calibri"/>
                <a:cs typeface="Calibri"/>
              </a:rPr>
              <a:t>You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run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script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which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image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provides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18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ourier New"/>
                <a:cs typeface="Courier New"/>
              </a:rPr>
              <a:t>singularity</a:t>
            </a:r>
            <a:r>
              <a:rPr sz="2400" spc="-15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run</a:t>
            </a:r>
            <a:r>
              <a:rPr sz="2400" spc="-35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qiime.simg</a:t>
            </a:r>
            <a:endParaRPr sz="2400">
              <a:latin typeface="Courier New"/>
              <a:cs typeface="Courier New"/>
            </a:endParaRPr>
          </a:p>
          <a:p>
            <a:pPr marL="698500" lvl="1" indent="-229235">
              <a:lnSpc>
                <a:spcPct val="100000"/>
              </a:lnSpc>
              <a:spcBef>
                <a:spcPts val="204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ourier New"/>
                <a:cs typeface="Courier New"/>
              </a:rPr>
              <a:t>./qiime.simg</a:t>
            </a:r>
            <a:endParaRPr sz="2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80738" y="2488768"/>
            <a:ext cx="343217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Exercise</a:t>
            </a:r>
            <a:r>
              <a:rPr spc="-90" dirty="0"/>
              <a:t> </a:t>
            </a:r>
            <a:r>
              <a:rPr dirty="0"/>
              <a:t>12</a:t>
            </a: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1430" marR="5080" algn="ctr">
              <a:lnSpc>
                <a:spcPts val="6480"/>
              </a:lnSpc>
              <a:spcBef>
                <a:spcPts val="915"/>
              </a:spcBef>
            </a:pPr>
            <a:r>
              <a:rPr spc="-55" dirty="0"/>
              <a:t>Different</a:t>
            </a:r>
            <a:r>
              <a:rPr spc="-20" dirty="0"/>
              <a:t> </a:t>
            </a:r>
            <a:r>
              <a:rPr spc="-5" dirty="0"/>
              <a:t>types</a:t>
            </a:r>
            <a:r>
              <a:rPr dirty="0"/>
              <a:t> </a:t>
            </a:r>
            <a:r>
              <a:rPr spc="-5" dirty="0"/>
              <a:t>of</a:t>
            </a:r>
            <a:r>
              <a:rPr spc="-25" dirty="0"/>
              <a:t> </a:t>
            </a:r>
            <a:r>
              <a:rPr dirty="0"/>
              <a:t>Linux </a:t>
            </a:r>
            <a:r>
              <a:rPr spc="-1345" dirty="0"/>
              <a:t> </a:t>
            </a:r>
            <a:r>
              <a:rPr spc="-25" dirty="0"/>
              <a:t>installation</a:t>
            </a:r>
          </a:p>
          <a:p>
            <a:pPr marL="635" algn="ctr">
              <a:lnSpc>
                <a:spcPct val="100000"/>
              </a:lnSpc>
              <a:spcBef>
                <a:spcPts val="1290"/>
              </a:spcBef>
            </a:pPr>
            <a:r>
              <a:rPr sz="2400" spc="-10" dirty="0">
                <a:latin typeface="Calibri"/>
                <a:cs typeface="Calibri"/>
              </a:rPr>
              <a:t>v2018-11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4027" y="5468232"/>
            <a:ext cx="3877056" cy="12173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91309" y="3355374"/>
            <a:ext cx="2938858" cy="3502623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57696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0" dirty="0"/>
              <a:t>Types</a:t>
            </a:r>
            <a:r>
              <a:rPr sz="4400" spc="-10" dirty="0"/>
              <a:t> </a:t>
            </a:r>
            <a:r>
              <a:rPr sz="4400" dirty="0"/>
              <a:t>of</a:t>
            </a:r>
            <a:r>
              <a:rPr sz="4400" spc="-10" dirty="0"/>
              <a:t> </a:t>
            </a:r>
            <a:r>
              <a:rPr sz="4400" dirty="0"/>
              <a:t>Linux </a:t>
            </a:r>
            <a:r>
              <a:rPr sz="4400" spc="-15" dirty="0"/>
              <a:t>installation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36801"/>
            <a:ext cx="6700520" cy="43211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9235">
              <a:lnSpc>
                <a:spcPts val="2975"/>
              </a:lnSpc>
              <a:spcBef>
                <a:spcPts val="105"/>
              </a:spcBef>
              <a:buFont typeface="Arial MT"/>
              <a:buChar char="•"/>
              <a:tabLst>
                <a:tab pos="241935" algn="l"/>
              </a:tabLst>
            </a:pPr>
            <a:r>
              <a:rPr sz="2600" spc="-10" dirty="0">
                <a:latin typeface="Calibri"/>
                <a:cs typeface="Calibri"/>
              </a:rPr>
              <a:t>Bare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metal</a:t>
            </a:r>
            <a:endParaRPr sz="2600">
              <a:latin typeface="Calibri"/>
              <a:cs typeface="Calibri"/>
            </a:endParaRPr>
          </a:p>
          <a:p>
            <a:pPr marL="698500" lvl="1" indent="-229235">
              <a:lnSpc>
                <a:spcPts val="2350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200" spc="-15" dirty="0">
                <a:latin typeface="Calibri"/>
                <a:cs typeface="Calibri"/>
              </a:rPr>
              <a:t>Physical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hardware</a:t>
            </a:r>
            <a:endParaRPr sz="2200">
              <a:latin typeface="Calibri"/>
              <a:cs typeface="Calibri"/>
            </a:endParaRPr>
          </a:p>
          <a:p>
            <a:pPr marL="698500" lvl="1" indent="-229235">
              <a:lnSpc>
                <a:spcPts val="2495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200" spc="-5" dirty="0">
                <a:latin typeface="Calibri"/>
                <a:cs typeface="Calibri"/>
              </a:rPr>
              <a:t>CD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/ </a:t>
            </a:r>
            <a:r>
              <a:rPr sz="2200" spc="-15" dirty="0">
                <a:latin typeface="Calibri"/>
                <a:cs typeface="Calibri"/>
              </a:rPr>
              <a:t>DVD </a:t>
            </a:r>
            <a:r>
              <a:rPr sz="2200" spc="-5" dirty="0">
                <a:latin typeface="Calibri"/>
                <a:cs typeface="Calibri"/>
              </a:rPr>
              <a:t>/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USB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/</a:t>
            </a:r>
            <a:r>
              <a:rPr sz="2200" spc="-10" dirty="0">
                <a:latin typeface="Calibri"/>
                <a:cs typeface="Calibri"/>
              </a:rPr>
              <a:t> Network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installation</a:t>
            </a:r>
            <a:endParaRPr sz="2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1950">
              <a:latin typeface="Calibri"/>
              <a:cs typeface="Calibri"/>
            </a:endParaRPr>
          </a:p>
          <a:p>
            <a:pPr marL="241300" indent="-229235">
              <a:lnSpc>
                <a:spcPts val="2980"/>
              </a:lnSpc>
              <a:spcBef>
                <a:spcPts val="5"/>
              </a:spcBef>
              <a:buFont typeface="Arial MT"/>
              <a:buChar char="•"/>
              <a:tabLst>
                <a:tab pos="241935" algn="l"/>
              </a:tabLst>
            </a:pPr>
            <a:r>
              <a:rPr sz="2600" spc="-5" dirty="0">
                <a:latin typeface="Calibri"/>
                <a:cs typeface="Calibri"/>
              </a:rPr>
              <a:t>Virtual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Machine</a:t>
            </a:r>
            <a:endParaRPr sz="2600">
              <a:latin typeface="Calibri"/>
              <a:cs typeface="Calibri"/>
            </a:endParaRPr>
          </a:p>
          <a:p>
            <a:pPr marL="698500" lvl="1" indent="-229235">
              <a:lnSpc>
                <a:spcPts val="2350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200" spc="-5" dirty="0">
                <a:latin typeface="Calibri"/>
                <a:cs typeface="Calibri"/>
              </a:rPr>
              <a:t>Runs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within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another </a:t>
            </a:r>
            <a:r>
              <a:rPr sz="2200" spc="-15" dirty="0">
                <a:latin typeface="Calibri"/>
                <a:cs typeface="Calibri"/>
              </a:rPr>
              <a:t>operating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system</a:t>
            </a:r>
            <a:endParaRPr sz="2200">
              <a:latin typeface="Calibri"/>
              <a:cs typeface="Calibri"/>
            </a:endParaRPr>
          </a:p>
          <a:p>
            <a:pPr marL="698500" lvl="1" indent="-229235">
              <a:lnSpc>
                <a:spcPts val="2345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200" spc="-15" dirty="0">
                <a:latin typeface="Calibri"/>
                <a:cs typeface="Calibri"/>
              </a:rPr>
              <a:t>Portable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/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disposable</a:t>
            </a:r>
            <a:endParaRPr sz="2200">
              <a:latin typeface="Calibri"/>
              <a:cs typeface="Calibri"/>
            </a:endParaRPr>
          </a:p>
          <a:p>
            <a:pPr marL="698500" lvl="1" indent="-229235">
              <a:lnSpc>
                <a:spcPts val="2495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200" spc="-10" dirty="0">
                <a:latin typeface="Calibri"/>
                <a:cs typeface="Calibri"/>
              </a:rPr>
              <a:t>Install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from </a:t>
            </a:r>
            <a:r>
              <a:rPr sz="2200" spc="-5" dirty="0">
                <a:latin typeface="Calibri"/>
                <a:cs typeface="Calibri"/>
              </a:rPr>
              <a:t>ISO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/ </a:t>
            </a:r>
            <a:r>
              <a:rPr sz="2200" spc="-10" dirty="0">
                <a:latin typeface="Calibri"/>
                <a:cs typeface="Calibri"/>
              </a:rPr>
              <a:t>Network</a:t>
            </a:r>
            <a:endParaRPr sz="2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2650">
              <a:latin typeface="Calibri"/>
              <a:cs typeface="Calibri"/>
            </a:endParaRPr>
          </a:p>
          <a:p>
            <a:pPr marL="241300" indent="-229235">
              <a:lnSpc>
                <a:spcPts val="2970"/>
              </a:lnSpc>
              <a:buFont typeface="Arial MT"/>
              <a:buChar char="•"/>
              <a:tabLst>
                <a:tab pos="241935" algn="l"/>
              </a:tabLst>
            </a:pPr>
            <a:r>
              <a:rPr sz="2600" spc="-5" dirty="0">
                <a:latin typeface="Calibri"/>
                <a:cs typeface="Calibri"/>
              </a:rPr>
              <a:t>Cloud</a:t>
            </a:r>
            <a:endParaRPr sz="2600">
              <a:latin typeface="Calibri"/>
              <a:cs typeface="Calibri"/>
            </a:endParaRPr>
          </a:p>
          <a:p>
            <a:pPr marL="698500" lvl="1" indent="-229235">
              <a:lnSpc>
                <a:spcPts val="2350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200" spc="-10" dirty="0">
                <a:latin typeface="Calibri"/>
                <a:cs typeface="Calibri"/>
              </a:rPr>
              <a:t>Virtual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machine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on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someone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else's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hardware</a:t>
            </a:r>
            <a:endParaRPr sz="2200">
              <a:latin typeface="Calibri"/>
              <a:cs typeface="Calibri"/>
            </a:endParaRPr>
          </a:p>
          <a:p>
            <a:pPr marL="698500" lvl="1" indent="-229235">
              <a:lnSpc>
                <a:spcPts val="2350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200" spc="-15" dirty="0">
                <a:latin typeface="Calibri"/>
                <a:cs typeface="Calibri"/>
              </a:rPr>
              <a:t>Amazon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/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Google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are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the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main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providers</a:t>
            </a:r>
            <a:endParaRPr sz="2200">
              <a:latin typeface="Calibri"/>
              <a:cs typeface="Calibri"/>
            </a:endParaRPr>
          </a:p>
          <a:p>
            <a:pPr marL="698500" lvl="1" indent="-229235">
              <a:lnSpc>
                <a:spcPts val="2495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200" spc="-10" dirty="0">
                <a:latin typeface="Calibri"/>
                <a:cs typeface="Calibri"/>
              </a:rPr>
              <a:t>Range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of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available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hardware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OS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images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available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70294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" dirty="0"/>
              <a:t>Installing</a:t>
            </a:r>
            <a:r>
              <a:rPr sz="4400" spc="-30" dirty="0"/>
              <a:t> </a:t>
            </a:r>
            <a:r>
              <a:rPr sz="4400" spc="-10" dirty="0"/>
              <a:t>bare</a:t>
            </a:r>
            <a:r>
              <a:rPr sz="4400" spc="-25" dirty="0"/>
              <a:t> </a:t>
            </a:r>
            <a:r>
              <a:rPr sz="4400" spc="-20" dirty="0"/>
              <a:t>metal</a:t>
            </a:r>
            <a:r>
              <a:rPr sz="4400" spc="-10" dirty="0"/>
              <a:t> </a:t>
            </a:r>
            <a:r>
              <a:rPr sz="4400" dirty="0"/>
              <a:t>or</a:t>
            </a:r>
            <a:r>
              <a:rPr sz="4400" spc="-15" dirty="0"/>
              <a:t> </a:t>
            </a:r>
            <a:r>
              <a:rPr sz="4400" dirty="0"/>
              <a:t>in</a:t>
            </a:r>
            <a:r>
              <a:rPr sz="4400" spc="-10" dirty="0"/>
              <a:t> </a:t>
            </a:r>
            <a:r>
              <a:rPr sz="4400" dirty="0"/>
              <a:t>a</a:t>
            </a:r>
            <a:r>
              <a:rPr sz="4400" spc="10" dirty="0"/>
              <a:t> </a:t>
            </a:r>
            <a:r>
              <a:rPr sz="4400" spc="-5" dirty="0"/>
              <a:t>VM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06841"/>
            <a:ext cx="7552055" cy="438150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Essentially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same</a:t>
            </a:r>
            <a:r>
              <a:rPr sz="2800" spc="-15" dirty="0">
                <a:latin typeface="Calibri"/>
                <a:cs typeface="Calibri"/>
              </a:rPr>
              <a:t> process</a:t>
            </a:r>
            <a:endParaRPr sz="2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Calibri"/>
                <a:cs typeface="Calibri"/>
              </a:rPr>
              <a:t>Uses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installer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provided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by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Linux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distribution</a:t>
            </a:r>
            <a:endParaRPr sz="2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0" dirty="0">
                <a:latin typeface="Calibri"/>
                <a:cs typeface="Calibri"/>
              </a:rPr>
              <a:t>Two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main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types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50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Live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280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Calibri"/>
                <a:cs typeface="Calibri"/>
              </a:rPr>
              <a:t>Boot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into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working</a:t>
            </a:r>
            <a:r>
              <a:rPr sz="2000" spc="-5" dirty="0">
                <a:latin typeface="Calibri"/>
                <a:cs typeface="Calibri"/>
              </a:rPr>
              <a:t> OS </a:t>
            </a:r>
            <a:r>
              <a:rPr sz="2000" spc="-15" dirty="0">
                <a:latin typeface="Calibri"/>
                <a:cs typeface="Calibri"/>
              </a:rPr>
              <a:t>from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CD/DVD/USB</a:t>
            </a:r>
            <a:endParaRPr sz="2000">
              <a:latin typeface="Calibri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260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2000" spc="-5" dirty="0">
                <a:latin typeface="Calibri"/>
                <a:cs typeface="Calibri"/>
              </a:rPr>
              <a:t>Copy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image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to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hard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drive</a:t>
            </a:r>
            <a:r>
              <a:rPr sz="2000" dirty="0">
                <a:latin typeface="Calibri"/>
                <a:cs typeface="Calibri"/>
              </a:rPr>
              <a:t> and</a:t>
            </a:r>
            <a:r>
              <a:rPr sz="2000" spc="-5" dirty="0">
                <a:latin typeface="Calibri"/>
                <a:cs typeface="Calibri"/>
              </a:rPr>
              <a:t> boot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from</a:t>
            </a:r>
            <a:r>
              <a:rPr sz="2000" spc="-5" dirty="0">
                <a:latin typeface="Calibri"/>
                <a:cs typeface="Calibri"/>
              </a:rPr>
              <a:t> there</a:t>
            </a:r>
            <a:endParaRPr sz="2000">
              <a:latin typeface="Calibri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254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2000" spc="-5" dirty="0">
                <a:latin typeface="Calibri"/>
                <a:cs typeface="Calibri"/>
              </a:rPr>
              <a:t>Little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</a:t>
            </a:r>
            <a:r>
              <a:rPr sz="2000" spc="-10" dirty="0">
                <a:latin typeface="Calibri"/>
                <a:cs typeface="Calibri"/>
              </a:rPr>
              <a:t> configuration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options </a:t>
            </a:r>
            <a:r>
              <a:rPr sz="2000" dirty="0">
                <a:latin typeface="Calibri"/>
                <a:cs typeface="Calibri"/>
              </a:rPr>
              <a:t>-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need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</a:t>
            </a:r>
            <a:r>
              <a:rPr sz="2000" dirty="0">
                <a:latin typeface="Calibri"/>
                <a:cs typeface="Calibri"/>
              </a:rPr>
              <a:t> modify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post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install</a:t>
            </a:r>
            <a:endParaRPr sz="20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190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Real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installer</a:t>
            </a:r>
            <a:endParaRPr sz="2400">
              <a:latin typeface="Calibri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290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Calibri"/>
                <a:cs typeface="Calibri"/>
              </a:rPr>
              <a:t>Guided</a:t>
            </a:r>
            <a:r>
              <a:rPr sz="2000" spc="-10" dirty="0">
                <a:latin typeface="Calibri"/>
                <a:cs typeface="Calibri"/>
              </a:rPr>
              <a:t> installation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process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custom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installer</a:t>
            </a:r>
            <a:endParaRPr sz="2000">
              <a:latin typeface="Calibri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254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2000" spc="-10" dirty="0">
                <a:latin typeface="Calibri"/>
                <a:cs typeface="Calibri"/>
              </a:rPr>
              <a:t>Many </a:t>
            </a:r>
            <a:r>
              <a:rPr sz="2000" spc="-5" dirty="0">
                <a:latin typeface="Calibri"/>
                <a:cs typeface="Calibri"/>
              </a:rPr>
              <a:t>options</a:t>
            </a:r>
            <a:r>
              <a:rPr sz="2000" spc="-10" dirty="0">
                <a:latin typeface="Calibri"/>
                <a:cs typeface="Calibri"/>
              </a:rPr>
              <a:t> (software,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networking,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disk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partitioning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etc.)</a:t>
            </a:r>
            <a:endParaRPr sz="2000">
              <a:latin typeface="Calibri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260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2000" spc="-5" dirty="0">
                <a:latin typeface="Calibri"/>
                <a:cs typeface="Calibri"/>
              </a:rPr>
              <a:t>More</a:t>
            </a:r>
            <a:r>
              <a:rPr sz="2000" spc="-20" dirty="0">
                <a:latin typeface="Calibri"/>
                <a:cs typeface="Calibri"/>
              </a:rPr>
              <a:t> flexibility,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but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more </a:t>
            </a:r>
            <a:r>
              <a:rPr sz="2000" spc="-5" dirty="0">
                <a:latin typeface="Calibri"/>
                <a:cs typeface="Calibri"/>
              </a:rPr>
              <a:t>hassle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8089" y="478939"/>
            <a:ext cx="8588911" cy="668324"/>
          </a:xfrm>
          <a:prstGeom prst="rect">
            <a:avLst/>
          </a:prstGeom>
        </p:spPr>
        <p:txBody>
          <a:bodyPr vert="horz" wrap="square" lIns="0" tIns="16891" rIns="0" bIns="0" rtlCol="0">
            <a:spAutoFit/>
          </a:bodyPr>
          <a:lstStyle/>
          <a:p>
            <a:pPr marL="15356">
              <a:spcBef>
                <a:spcPts val="133"/>
              </a:spcBef>
            </a:pPr>
            <a:r>
              <a:rPr sz="4232" spc="-18" dirty="0"/>
              <a:t>Working</a:t>
            </a:r>
            <a:r>
              <a:rPr sz="4232" spc="30" dirty="0"/>
              <a:t> </a:t>
            </a:r>
            <a:r>
              <a:rPr sz="4232" spc="-12" dirty="0"/>
              <a:t>directory</a:t>
            </a:r>
            <a:r>
              <a:rPr sz="4232" spc="30" dirty="0"/>
              <a:t> </a:t>
            </a:r>
            <a:r>
              <a:rPr sz="4232" spc="-6" dirty="0"/>
              <a:t>and</a:t>
            </a:r>
            <a:r>
              <a:rPr sz="4232" spc="30" dirty="0"/>
              <a:t> </a:t>
            </a:r>
            <a:r>
              <a:rPr sz="4232" spc="-12" dirty="0"/>
              <a:t>relative</a:t>
            </a:r>
            <a:r>
              <a:rPr sz="4232" spc="36" dirty="0"/>
              <a:t> </a:t>
            </a:r>
            <a:r>
              <a:rPr sz="4232" spc="-6" dirty="0"/>
              <a:t>paths</a:t>
            </a:r>
            <a:endParaRPr sz="4232"/>
          </a:p>
        </p:txBody>
      </p:sp>
      <p:sp>
        <p:nvSpPr>
          <p:cNvPr id="3" name="object 3"/>
          <p:cNvSpPr txBox="1"/>
          <p:nvPr/>
        </p:nvSpPr>
        <p:spPr>
          <a:xfrm>
            <a:off x="689447" y="1649004"/>
            <a:ext cx="127448" cy="162778"/>
          </a:xfrm>
          <a:prstGeom prst="rect">
            <a:avLst/>
          </a:prstGeom>
        </p:spPr>
        <p:txBody>
          <a:bodyPr vert="horz" wrap="square" lIns="0" tIns="13820" rIns="0" bIns="0" rtlCol="0">
            <a:spAutoFit/>
          </a:bodyPr>
          <a:lstStyle/>
          <a:p>
            <a:pPr marL="15356">
              <a:spcBef>
                <a:spcPts val="109"/>
              </a:spcBef>
            </a:pPr>
            <a:r>
              <a:rPr sz="967" spc="169" dirty="0">
                <a:latin typeface="Microsoft Sans Serif"/>
                <a:cs typeface="Microsoft Sans Serif"/>
              </a:rPr>
              <a:t>●</a:t>
            </a:r>
            <a:endParaRPr sz="967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9659" y="1465356"/>
            <a:ext cx="10535946" cy="1251040"/>
          </a:xfrm>
          <a:prstGeom prst="rect">
            <a:avLst/>
          </a:prstGeom>
        </p:spPr>
        <p:txBody>
          <a:bodyPr vert="horz" wrap="square" lIns="0" tIns="117467" rIns="0" bIns="0" rtlCol="0">
            <a:spAutoFit/>
          </a:bodyPr>
          <a:lstStyle/>
          <a:p>
            <a:pPr marL="15356">
              <a:spcBef>
                <a:spcPts val="925"/>
              </a:spcBef>
            </a:pPr>
            <a:r>
              <a:rPr sz="2116" spc="6" dirty="0">
                <a:latin typeface="Microsoft Sans Serif"/>
                <a:cs typeface="Microsoft Sans Serif"/>
              </a:rPr>
              <a:t>The</a:t>
            </a:r>
            <a:r>
              <a:rPr sz="2116" spc="24" dirty="0">
                <a:latin typeface="Microsoft Sans Serif"/>
                <a:cs typeface="Microsoft Sans Serif"/>
              </a:rPr>
              <a:t> </a:t>
            </a:r>
            <a:r>
              <a:rPr sz="2116" spc="6" dirty="0">
                <a:latin typeface="Microsoft Sans Serif"/>
                <a:cs typeface="Microsoft Sans Serif"/>
              </a:rPr>
              <a:t>working</a:t>
            </a:r>
            <a:r>
              <a:rPr sz="2116" spc="30" dirty="0">
                <a:latin typeface="Microsoft Sans Serif"/>
                <a:cs typeface="Microsoft Sans Serif"/>
              </a:rPr>
              <a:t> </a:t>
            </a:r>
            <a:r>
              <a:rPr sz="2116" spc="6" dirty="0">
                <a:latin typeface="Microsoft Sans Serif"/>
                <a:cs typeface="Microsoft Sans Serif"/>
              </a:rPr>
              <a:t>directory</a:t>
            </a:r>
            <a:r>
              <a:rPr sz="2116" spc="30" dirty="0">
                <a:latin typeface="Microsoft Sans Serif"/>
                <a:cs typeface="Microsoft Sans Serif"/>
              </a:rPr>
              <a:t> </a:t>
            </a:r>
            <a:r>
              <a:rPr sz="2116" spc="-6" dirty="0">
                <a:latin typeface="Microsoft Sans Serif"/>
                <a:cs typeface="Microsoft Sans Serif"/>
              </a:rPr>
              <a:t>is</a:t>
            </a:r>
            <a:r>
              <a:rPr sz="2116" spc="36" dirty="0">
                <a:latin typeface="Microsoft Sans Serif"/>
                <a:cs typeface="Microsoft Sans Serif"/>
              </a:rPr>
              <a:t> </a:t>
            </a:r>
            <a:r>
              <a:rPr sz="2116" spc="6" dirty="0">
                <a:latin typeface="Microsoft Sans Serif"/>
                <a:cs typeface="Microsoft Sans Serif"/>
              </a:rPr>
              <a:t>that</a:t>
            </a:r>
            <a:r>
              <a:rPr sz="2116" spc="36" dirty="0">
                <a:latin typeface="Microsoft Sans Serif"/>
                <a:cs typeface="Microsoft Sans Serif"/>
              </a:rPr>
              <a:t> </a:t>
            </a:r>
            <a:r>
              <a:rPr sz="2116" spc="6" dirty="0">
                <a:latin typeface="Microsoft Sans Serif"/>
                <a:cs typeface="Microsoft Sans Serif"/>
              </a:rPr>
              <a:t>from</a:t>
            </a:r>
            <a:r>
              <a:rPr sz="2116" spc="36" dirty="0">
                <a:latin typeface="Microsoft Sans Serif"/>
                <a:cs typeface="Microsoft Sans Serif"/>
              </a:rPr>
              <a:t> </a:t>
            </a:r>
            <a:r>
              <a:rPr sz="2116" spc="6" dirty="0">
                <a:latin typeface="Microsoft Sans Serif"/>
                <a:cs typeface="Microsoft Sans Serif"/>
              </a:rPr>
              <a:t>where</a:t>
            </a:r>
            <a:r>
              <a:rPr sz="2116" spc="30" dirty="0">
                <a:latin typeface="Microsoft Sans Serif"/>
                <a:cs typeface="Microsoft Sans Serif"/>
              </a:rPr>
              <a:t> </a:t>
            </a:r>
            <a:r>
              <a:rPr sz="2116" spc="18" dirty="0">
                <a:latin typeface="Microsoft Sans Serif"/>
                <a:cs typeface="Microsoft Sans Serif"/>
              </a:rPr>
              <a:t>we</a:t>
            </a:r>
            <a:r>
              <a:rPr sz="2116" spc="30" dirty="0">
                <a:latin typeface="Microsoft Sans Serif"/>
                <a:cs typeface="Microsoft Sans Serif"/>
              </a:rPr>
              <a:t> </a:t>
            </a:r>
            <a:r>
              <a:rPr sz="2116" spc="6" dirty="0">
                <a:latin typeface="Microsoft Sans Serif"/>
                <a:cs typeface="Microsoft Sans Serif"/>
              </a:rPr>
              <a:t>execute</a:t>
            </a:r>
            <a:r>
              <a:rPr sz="2116" spc="36" dirty="0">
                <a:latin typeface="Microsoft Sans Serif"/>
                <a:cs typeface="Microsoft Sans Serif"/>
              </a:rPr>
              <a:t> </a:t>
            </a:r>
            <a:r>
              <a:rPr sz="2116" spc="12" dirty="0">
                <a:latin typeface="Microsoft Sans Serif"/>
                <a:cs typeface="Microsoft Sans Serif"/>
              </a:rPr>
              <a:t>a</a:t>
            </a:r>
            <a:r>
              <a:rPr sz="2116" spc="30" dirty="0">
                <a:latin typeface="Microsoft Sans Serif"/>
                <a:cs typeface="Microsoft Sans Serif"/>
              </a:rPr>
              <a:t> </a:t>
            </a:r>
            <a:r>
              <a:rPr sz="2116" spc="12" dirty="0">
                <a:latin typeface="Microsoft Sans Serif"/>
                <a:cs typeface="Microsoft Sans Serif"/>
              </a:rPr>
              <a:t>command</a:t>
            </a:r>
            <a:r>
              <a:rPr sz="2116" spc="30" dirty="0">
                <a:latin typeface="Microsoft Sans Serif"/>
                <a:cs typeface="Microsoft Sans Serif"/>
              </a:rPr>
              <a:t> </a:t>
            </a:r>
            <a:r>
              <a:rPr sz="2116" spc="6" dirty="0">
                <a:latin typeface="Microsoft Sans Serif"/>
                <a:cs typeface="Microsoft Sans Serif"/>
              </a:rPr>
              <a:t>or</a:t>
            </a:r>
            <a:r>
              <a:rPr sz="2116" spc="36" dirty="0">
                <a:latin typeface="Microsoft Sans Serif"/>
                <a:cs typeface="Microsoft Sans Serif"/>
              </a:rPr>
              <a:t> </a:t>
            </a:r>
            <a:r>
              <a:rPr sz="2116" spc="6" dirty="0">
                <a:latin typeface="Microsoft Sans Serif"/>
                <a:cs typeface="Microsoft Sans Serif"/>
              </a:rPr>
              <a:t>program.</a:t>
            </a:r>
            <a:endParaRPr sz="2116">
              <a:latin typeface="Microsoft Sans Serif"/>
              <a:cs typeface="Microsoft Sans Serif"/>
            </a:endParaRPr>
          </a:p>
          <a:p>
            <a:pPr marL="15356" marR="6142">
              <a:lnSpc>
                <a:spcPct val="131400"/>
              </a:lnSpc>
              <a:spcBef>
                <a:spcPts val="12"/>
              </a:spcBef>
            </a:pPr>
            <a:r>
              <a:rPr sz="2116" spc="12" dirty="0">
                <a:latin typeface="Microsoft Sans Serif"/>
                <a:cs typeface="Microsoft Sans Serif"/>
              </a:rPr>
              <a:t>In</a:t>
            </a:r>
            <a:r>
              <a:rPr sz="2116" spc="24" dirty="0">
                <a:latin typeface="Microsoft Sans Serif"/>
                <a:cs typeface="Microsoft Sans Serif"/>
              </a:rPr>
              <a:t> </a:t>
            </a:r>
            <a:r>
              <a:rPr sz="2116" spc="12" dirty="0">
                <a:latin typeface="Microsoft Sans Serif"/>
                <a:cs typeface="Microsoft Sans Serif"/>
              </a:rPr>
              <a:t>a</a:t>
            </a:r>
            <a:r>
              <a:rPr sz="2116" spc="36" dirty="0">
                <a:latin typeface="Microsoft Sans Serif"/>
                <a:cs typeface="Microsoft Sans Serif"/>
              </a:rPr>
              <a:t> </a:t>
            </a:r>
            <a:r>
              <a:rPr sz="2116" spc="6" dirty="0">
                <a:latin typeface="Microsoft Sans Serif"/>
                <a:cs typeface="Microsoft Sans Serif"/>
              </a:rPr>
              <a:t>path,</a:t>
            </a:r>
            <a:r>
              <a:rPr sz="2116" spc="36" dirty="0">
                <a:latin typeface="Microsoft Sans Serif"/>
                <a:cs typeface="Microsoft Sans Serif"/>
              </a:rPr>
              <a:t> </a:t>
            </a:r>
            <a:r>
              <a:rPr sz="2116" u="sng" spc="12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a</a:t>
            </a:r>
            <a:r>
              <a:rPr sz="2116" u="sng" spc="36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116" u="sng" spc="6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dot</a:t>
            </a:r>
            <a:r>
              <a:rPr sz="2116" spc="42" dirty="0">
                <a:latin typeface="Microsoft Sans Serif"/>
                <a:cs typeface="Microsoft Sans Serif"/>
              </a:rPr>
              <a:t> </a:t>
            </a:r>
            <a:r>
              <a:rPr sz="2116" spc="6" dirty="0">
                <a:latin typeface="Microsoft Sans Serif"/>
                <a:cs typeface="Microsoft Sans Serif"/>
              </a:rPr>
              <a:t>.</a:t>
            </a:r>
            <a:r>
              <a:rPr sz="2116" spc="24" dirty="0">
                <a:latin typeface="Microsoft Sans Serif"/>
                <a:cs typeface="Microsoft Sans Serif"/>
              </a:rPr>
              <a:t> </a:t>
            </a:r>
            <a:r>
              <a:rPr sz="2116" dirty="0">
                <a:latin typeface="Microsoft Sans Serif"/>
                <a:cs typeface="Microsoft Sans Serif"/>
              </a:rPr>
              <a:t>indicates</a:t>
            </a:r>
            <a:r>
              <a:rPr sz="2116" spc="48" dirty="0">
                <a:latin typeface="Microsoft Sans Serif"/>
                <a:cs typeface="Microsoft Sans Serif"/>
              </a:rPr>
              <a:t> </a:t>
            </a:r>
            <a:r>
              <a:rPr sz="2116" spc="6" dirty="0">
                <a:latin typeface="Microsoft Sans Serif"/>
                <a:cs typeface="Microsoft Sans Serif"/>
              </a:rPr>
              <a:t>the</a:t>
            </a:r>
            <a:r>
              <a:rPr sz="2116" spc="54" dirty="0">
                <a:latin typeface="Microsoft Sans Serif"/>
                <a:cs typeface="Microsoft Sans Serif"/>
              </a:rPr>
              <a:t> </a:t>
            </a:r>
            <a:r>
              <a:rPr sz="2116" u="sng" spc="6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current</a:t>
            </a:r>
            <a:r>
              <a:rPr sz="2116" u="sng" spc="3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116" u="sng" spc="6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directory</a:t>
            </a:r>
            <a:r>
              <a:rPr sz="2116" spc="6" dirty="0">
                <a:latin typeface="Microsoft Sans Serif"/>
                <a:cs typeface="Microsoft Sans Serif"/>
              </a:rPr>
              <a:t>,</a:t>
            </a:r>
            <a:r>
              <a:rPr sz="2116" spc="36" dirty="0">
                <a:latin typeface="Microsoft Sans Serif"/>
                <a:cs typeface="Microsoft Sans Serif"/>
              </a:rPr>
              <a:t> </a:t>
            </a:r>
            <a:r>
              <a:rPr sz="2116" spc="6" dirty="0">
                <a:latin typeface="Microsoft Sans Serif"/>
                <a:cs typeface="Microsoft Sans Serif"/>
              </a:rPr>
              <a:t>and</a:t>
            </a:r>
            <a:r>
              <a:rPr sz="2116" spc="36" dirty="0">
                <a:latin typeface="Microsoft Sans Serif"/>
                <a:cs typeface="Microsoft Sans Serif"/>
              </a:rPr>
              <a:t> </a:t>
            </a:r>
            <a:r>
              <a:rPr sz="2116" spc="12" dirty="0">
                <a:latin typeface="Microsoft Sans Serif"/>
                <a:cs typeface="Microsoft Sans Serif"/>
              </a:rPr>
              <a:t>a</a:t>
            </a:r>
            <a:r>
              <a:rPr sz="2116" spc="48" dirty="0">
                <a:latin typeface="Microsoft Sans Serif"/>
                <a:cs typeface="Microsoft Sans Serif"/>
              </a:rPr>
              <a:t> </a:t>
            </a:r>
            <a:r>
              <a:rPr sz="2116" u="sng" spc="6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double</a:t>
            </a:r>
            <a:r>
              <a:rPr sz="2116" u="sng" spc="24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116" u="sng" spc="6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dot</a:t>
            </a:r>
            <a:r>
              <a:rPr sz="2116" spc="42" dirty="0">
                <a:latin typeface="Microsoft Sans Serif"/>
                <a:cs typeface="Microsoft Sans Serif"/>
              </a:rPr>
              <a:t> </a:t>
            </a:r>
            <a:r>
              <a:rPr sz="2116" dirty="0">
                <a:latin typeface="Microsoft Sans Serif"/>
                <a:cs typeface="Microsoft Sans Serif"/>
              </a:rPr>
              <a:t>..</a:t>
            </a:r>
            <a:r>
              <a:rPr sz="2116" spc="30" dirty="0">
                <a:latin typeface="Microsoft Sans Serif"/>
                <a:cs typeface="Microsoft Sans Serif"/>
              </a:rPr>
              <a:t> </a:t>
            </a:r>
            <a:r>
              <a:rPr sz="2116" spc="6" dirty="0">
                <a:latin typeface="Microsoft Sans Serif"/>
                <a:cs typeface="Microsoft Sans Serif"/>
              </a:rPr>
              <a:t>the</a:t>
            </a:r>
            <a:r>
              <a:rPr sz="2116" spc="48" dirty="0">
                <a:latin typeface="Microsoft Sans Serif"/>
                <a:cs typeface="Microsoft Sans Serif"/>
              </a:rPr>
              <a:t> </a:t>
            </a:r>
            <a:r>
              <a:rPr sz="2116" u="sng" spc="6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parent</a:t>
            </a:r>
            <a:r>
              <a:rPr sz="2116" u="sng" spc="3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116" u="sng" spc="6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directory</a:t>
            </a:r>
            <a:r>
              <a:rPr sz="2116" spc="6" dirty="0">
                <a:latin typeface="Microsoft Sans Serif"/>
                <a:cs typeface="Microsoft Sans Serif"/>
              </a:rPr>
              <a:t>. </a:t>
            </a:r>
            <a:r>
              <a:rPr sz="2116" spc="-544" dirty="0">
                <a:latin typeface="Microsoft Sans Serif"/>
                <a:cs typeface="Microsoft Sans Serif"/>
              </a:rPr>
              <a:t> </a:t>
            </a:r>
            <a:r>
              <a:rPr sz="2116" spc="12" dirty="0">
                <a:latin typeface="Microsoft Sans Serif"/>
                <a:cs typeface="Microsoft Sans Serif"/>
              </a:rPr>
              <a:t>Paths</a:t>
            </a:r>
            <a:r>
              <a:rPr sz="2116" spc="24" dirty="0">
                <a:latin typeface="Microsoft Sans Serif"/>
                <a:cs typeface="Microsoft Sans Serif"/>
              </a:rPr>
              <a:t> </a:t>
            </a:r>
            <a:r>
              <a:rPr sz="2116" spc="6" dirty="0">
                <a:latin typeface="Microsoft Sans Serif"/>
                <a:cs typeface="Microsoft Sans Serif"/>
              </a:rPr>
              <a:t>can</a:t>
            </a:r>
            <a:r>
              <a:rPr sz="2116" spc="30" dirty="0">
                <a:latin typeface="Microsoft Sans Serif"/>
                <a:cs typeface="Microsoft Sans Serif"/>
              </a:rPr>
              <a:t> </a:t>
            </a:r>
            <a:r>
              <a:rPr sz="2116" spc="6" dirty="0">
                <a:latin typeface="Microsoft Sans Serif"/>
                <a:cs typeface="Microsoft Sans Serif"/>
              </a:rPr>
              <a:t>be:</a:t>
            </a:r>
            <a:endParaRPr sz="2116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9447" y="2074343"/>
            <a:ext cx="127448" cy="162778"/>
          </a:xfrm>
          <a:prstGeom prst="rect">
            <a:avLst/>
          </a:prstGeom>
        </p:spPr>
        <p:txBody>
          <a:bodyPr vert="horz" wrap="square" lIns="0" tIns="13820" rIns="0" bIns="0" rtlCol="0">
            <a:spAutoFit/>
          </a:bodyPr>
          <a:lstStyle/>
          <a:p>
            <a:pPr marL="15356">
              <a:spcBef>
                <a:spcPts val="109"/>
              </a:spcBef>
            </a:pPr>
            <a:r>
              <a:rPr sz="967" spc="169" dirty="0">
                <a:latin typeface="Microsoft Sans Serif"/>
                <a:cs typeface="Microsoft Sans Serif"/>
              </a:rPr>
              <a:t>●</a:t>
            </a:r>
            <a:endParaRPr sz="967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9447" y="2498145"/>
            <a:ext cx="127448" cy="162778"/>
          </a:xfrm>
          <a:prstGeom prst="rect">
            <a:avLst/>
          </a:prstGeom>
        </p:spPr>
        <p:txBody>
          <a:bodyPr vert="horz" wrap="square" lIns="0" tIns="13820" rIns="0" bIns="0" rtlCol="0">
            <a:spAutoFit/>
          </a:bodyPr>
          <a:lstStyle/>
          <a:p>
            <a:pPr marL="15356">
              <a:spcBef>
                <a:spcPts val="109"/>
              </a:spcBef>
            </a:pPr>
            <a:r>
              <a:rPr sz="967" spc="169" dirty="0">
                <a:latin typeface="Microsoft Sans Serif"/>
                <a:cs typeface="Microsoft Sans Serif"/>
              </a:rPr>
              <a:t>●</a:t>
            </a:r>
            <a:endParaRPr sz="967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76396" y="3199875"/>
            <a:ext cx="128983" cy="229410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390" spc="363" dirty="0">
                <a:latin typeface="Microsoft Sans Serif"/>
                <a:cs typeface="Microsoft Sans Serif"/>
              </a:rPr>
              <a:t>–</a:t>
            </a:r>
            <a:endParaRPr sz="139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76396" y="2739220"/>
            <a:ext cx="8036125" cy="746799"/>
          </a:xfrm>
          <a:prstGeom prst="rect">
            <a:avLst/>
          </a:prstGeom>
        </p:spPr>
        <p:txBody>
          <a:bodyPr vert="horz" wrap="square" lIns="0" tIns="92131" rIns="0" bIns="0" rtlCol="0">
            <a:spAutoFit/>
          </a:bodyPr>
          <a:lstStyle/>
          <a:p>
            <a:pPr marL="15356">
              <a:spcBef>
                <a:spcPts val="725"/>
              </a:spcBef>
              <a:tabLst>
                <a:tab pos="304808" algn="l"/>
              </a:tabLst>
            </a:pPr>
            <a:r>
              <a:rPr sz="2086" spc="544" baseline="12077" dirty="0">
                <a:latin typeface="Microsoft Sans Serif"/>
                <a:cs typeface="Microsoft Sans Serif"/>
              </a:rPr>
              <a:t>–	</a:t>
            </a:r>
            <a:r>
              <a:rPr sz="1874" spc="-6" dirty="0">
                <a:latin typeface="Microsoft Sans Serif"/>
                <a:cs typeface="Microsoft Sans Serif"/>
              </a:rPr>
              <a:t>Absolute:</a:t>
            </a:r>
            <a:r>
              <a:rPr sz="1874" spc="-12" dirty="0">
                <a:latin typeface="Microsoft Sans Serif"/>
                <a:cs typeface="Microsoft Sans Serif"/>
              </a:rPr>
              <a:t> </a:t>
            </a:r>
            <a:r>
              <a:rPr sz="1874" spc="-6" dirty="0">
                <a:latin typeface="Microsoft Sans Serif"/>
                <a:cs typeface="Microsoft Sans Serif"/>
              </a:rPr>
              <a:t>The</a:t>
            </a:r>
            <a:r>
              <a:rPr sz="1874" spc="18" dirty="0">
                <a:latin typeface="Microsoft Sans Serif"/>
                <a:cs typeface="Microsoft Sans Serif"/>
              </a:rPr>
              <a:t> </a:t>
            </a:r>
            <a:r>
              <a:rPr sz="1874" spc="-6" dirty="0">
                <a:latin typeface="Microsoft Sans Serif"/>
                <a:cs typeface="Microsoft Sans Serif"/>
              </a:rPr>
              <a:t>full</a:t>
            </a:r>
            <a:r>
              <a:rPr sz="1874" spc="24" dirty="0">
                <a:latin typeface="Microsoft Sans Serif"/>
                <a:cs typeface="Microsoft Sans Serif"/>
              </a:rPr>
              <a:t> </a:t>
            </a:r>
            <a:r>
              <a:rPr sz="1874" spc="-6" dirty="0">
                <a:latin typeface="Microsoft Sans Serif"/>
                <a:cs typeface="Microsoft Sans Serif"/>
              </a:rPr>
              <a:t>route</a:t>
            </a:r>
            <a:r>
              <a:rPr sz="1874" spc="18" dirty="0">
                <a:latin typeface="Microsoft Sans Serif"/>
                <a:cs typeface="Microsoft Sans Serif"/>
              </a:rPr>
              <a:t> </a:t>
            </a:r>
            <a:r>
              <a:rPr sz="1874" dirty="0">
                <a:latin typeface="Microsoft Sans Serif"/>
                <a:cs typeface="Microsoft Sans Serif"/>
              </a:rPr>
              <a:t>of</a:t>
            </a:r>
            <a:r>
              <a:rPr sz="1874" spc="12" dirty="0">
                <a:latin typeface="Microsoft Sans Serif"/>
                <a:cs typeface="Microsoft Sans Serif"/>
              </a:rPr>
              <a:t> </a:t>
            </a:r>
            <a:r>
              <a:rPr sz="1874" spc="-6" dirty="0">
                <a:latin typeface="Microsoft Sans Serif"/>
                <a:cs typeface="Microsoft Sans Serif"/>
              </a:rPr>
              <a:t>the</a:t>
            </a:r>
            <a:r>
              <a:rPr sz="1874" spc="18" dirty="0">
                <a:latin typeface="Microsoft Sans Serif"/>
                <a:cs typeface="Microsoft Sans Serif"/>
              </a:rPr>
              <a:t> </a:t>
            </a:r>
            <a:r>
              <a:rPr sz="1874" spc="-12" dirty="0">
                <a:latin typeface="Microsoft Sans Serif"/>
                <a:cs typeface="Microsoft Sans Serif"/>
              </a:rPr>
              <a:t>file</a:t>
            </a:r>
            <a:r>
              <a:rPr sz="1874" spc="30" dirty="0">
                <a:latin typeface="Microsoft Sans Serif"/>
                <a:cs typeface="Microsoft Sans Serif"/>
              </a:rPr>
              <a:t> </a:t>
            </a:r>
            <a:r>
              <a:rPr sz="1874" spc="-6" dirty="0">
                <a:latin typeface="Microsoft Sans Serif"/>
                <a:cs typeface="Microsoft Sans Serif"/>
              </a:rPr>
              <a:t>or</a:t>
            </a:r>
            <a:r>
              <a:rPr sz="1874" spc="18" dirty="0">
                <a:latin typeface="Microsoft Sans Serif"/>
                <a:cs typeface="Microsoft Sans Serif"/>
              </a:rPr>
              <a:t> </a:t>
            </a:r>
            <a:r>
              <a:rPr sz="1874" spc="-18" dirty="0">
                <a:latin typeface="Microsoft Sans Serif"/>
                <a:cs typeface="Microsoft Sans Serif"/>
              </a:rPr>
              <a:t>directory.</a:t>
            </a:r>
            <a:endParaRPr sz="1874">
              <a:latin typeface="Microsoft Sans Serif"/>
              <a:cs typeface="Microsoft Sans Serif"/>
            </a:endParaRPr>
          </a:p>
          <a:p>
            <a:pPr marL="305575">
              <a:spcBef>
                <a:spcPts val="605"/>
              </a:spcBef>
            </a:pPr>
            <a:r>
              <a:rPr sz="1874" spc="-6" dirty="0">
                <a:latin typeface="Microsoft Sans Serif"/>
                <a:cs typeface="Microsoft Sans Serif"/>
              </a:rPr>
              <a:t>Relative:</a:t>
            </a:r>
            <a:r>
              <a:rPr sz="1874" spc="-12" dirty="0">
                <a:latin typeface="Microsoft Sans Serif"/>
                <a:cs typeface="Microsoft Sans Serif"/>
              </a:rPr>
              <a:t> </a:t>
            </a:r>
            <a:r>
              <a:rPr sz="1874" spc="-6" dirty="0">
                <a:latin typeface="Microsoft Sans Serif"/>
                <a:cs typeface="Microsoft Sans Serif"/>
              </a:rPr>
              <a:t>The</a:t>
            </a:r>
            <a:r>
              <a:rPr sz="1874" spc="18" dirty="0">
                <a:latin typeface="Microsoft Sans Serif"/>
                <a:cs typeface="Microsoft Sans Serif"/>
              </a:rPr>
              <a:t> </a:t>
            </a:r>
            <a:r>
              <a:rPr sz="1874" spc="-6" dirty="0">
                <a:latin typeface="Microsoft Sans Serif"/>
                <a:cs typeface="Microsoft Sans Serif"/>
              </a:rPr>
              <a:t>route</a:t>
            </a:r>
            <a:r>
              <a:rPr sz="1874" spc="24" dirty="0">
                <a:latin typeface="Microsoft Sans Serif"/>
                <a:cs typeface="Microsoft Sans Serif"/>
              </a:rPr>
              <a:t> </a:t>
            </a:r>
            <a:r>
              <a:rPr sz="1874" spc="-6" dirty="0">
                <a:latin typeface="Microsoft Sans Serif"/>
                <a:cs typeface="Microsoft Sans Serif"/>
              </a:rPr>
              <a:t>of</a:t>
            </a:r>
            <a:r>
              <a:rPr sz="1874" spc="18" dirty="0">
                <a:latin typeface="Microsoft Sans Serif"/>
                <a:cs typeface="Microsoft Sans Serif"/>
              </a:rPr>
              <a:t> </a:t>
            </a:r>
            <a:r>
              <a:rPr sz="1874" dirty="0">
                <a:latin typeface="Microsoft Sans Serif"/>
                <a:cs typeface="Microsoft Sans Serif"/>
              </a:rPr>
              <a:t>the</a:t>
            </a:r>
            <a:r>
              <a:rPr sz="1874" spc="30" dirty="0">
                <a:latin typeface="Microsoft Sans Serif"/>
                <a:cs typeface="Microsoft Sans Serif"/>
              </a:rPr>
              <a:t> </a:t>
            </a:r>
            <a:r>
              <a:rPr sz="1874" spc="-12" dirty="0">
                <a:latin typeface="Microsoft Sans Serif"/>
                <a:cs typeface="Microsoft Sans Serif"/>
              </a:rPr>
              <a:t>file</a:t>
            </a:r>
            <a:r>
              <a:rPr sz="1874" spc="24" dirty="0">
                <a:latin typeface="Microsoft Sans Serif"/>
                <a:cs typeface="Microsoft Sans Serif"/>
              </a:rPr>
              <a:t> </a:t>
            </a:r>
            <a:r>
              <a:rPr sz="1874" spc="-6" dirty="0">
                <a:latin typeface="Microsoft Sans Serif"/>
                <a:cs typeface="Microsoft Sans Serif"/>
              </a:rPr>
              <a:t>or</a:t>
            </a:r>
            <a:r>
              <a:rPr sz="1874" spc="18" dirty="0">
                <a:latin typeface="Microsoft Sans Serif"/>
                <a:cs typeface="Microsoft Sans Serif"/>
              </a:rPr>
              <a:t> </a:t>
            </a:r>
            <a:r>
              <a:rPr sz="1874" spc="-6" dirty="0">
                <a:latin typeface="Microsoft Sans Serif"/>
                <a:cs typeface="Microsoft Sans Serif"/>
              </a:rPr>
              <a:t>directory</a:t>
            </a:r>
            <a:r>
              <a:rPr sz="1874" spc="36" dirty="0">
                <a:latin typeface="Microsoft Sans Serif"/>
                <a:cs typeface="Microsoft Sans Serif"/>
              </a:rPr>
              <a:t> </a:t>
            </a:r>
            <a:r>
              <a:rPr sz="1874" spc="-6" dirty="0">
                <a:latin typeface="Microsoft Sans Serif"/>
                <a:cs typeface="Microsoft Sans Serif"/>
              </a:rPr>
              <a:t>relative</a:t>
            </a:r>
            <a:r>
              <a:rPr sz="1874" spc="30" dirty="0">
                <a:latin typeface="Microsoft Sans Serif"/>
                <a:cs typeface="Microsoft Sans Serif"/>
              </a:rPr>
              <a:t> </a:t>
            </a:r>
            <a:r>
              <a:rPr sz="1874" spc="-6" dirty="0">
                <a:latin typeface="Microsoft Sans Serif"/>
                <a:cs typeface="Microsoft Sans Serif"/>
              </a:rPr>
              <a:t>to</a:t>
            </a:r>
            <a:r>
              <a:rPr sz="1874" spc="6" dirty="0">
                <a:latin typeface="Microsoft Sans Serif"/>
                <a:cs typeface="Microsoft Sans Serif"/>
              </a:rPr>
              <a:t> </a:t>
            </a:r>
            <a:r>
              <a:rPr sz="1874" dirty="0">
                <a:latin typeface="Microsoft Sans Serif"/>
                <a:cs typeface="Microsoft Sans Serif"/>
              </a:rPr>
              <a:t>the</a:t>
            </a:r>
            <a:r>
              <a:rPr sz="1874" spc="30" dirty="0">
                <a:latin typeface="Microsoft Sans Serif"/>
                <a:cs typeface="Microsoft Sans Serif"/>
              </a:rPr>
              <a:t> </a:t>
            </a:r>
            <a:r>
              <a:rPr sz="1874" spc="-6" dirty="0">
                <a:latin typeface="Microsoft Sans Serif"/>
                <a:cs typeface="Microsoft Sans Serif"/>
              </a:rPr>
              <a:t>working</a:t>
            </a:r>
            <a:r>
              <a:rPr sz="1874" spc="24" dirty="0">
                <a:latin typeface="Microsoft Sans Serif"/>
                <a:cs typeface="Microsoft Sans Serif"/>
              </a:rPr>
              <a:t> </a:t>
            </a:r>
            <a:r>
              <a:rPr sz="1874" spc="-18" dirty="0">
                <a:latin typeface="Microsoft Sans Serif"/>
                <a:cs typeface="Microsoft Sans Serif"/>
              </a:rPr>
              <a:t>directory.</a:t>
            </a:r>
            <a:endParaRPr sz="1874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06358" y="3752662"/>
            <a:ext cx="115164" cy="144119"/>
          </a:xfrm>
          <a:prstGeom prst="rect">
            <a:avLst/>
          </a:prstGeom>
        </p:spPr>
        <p:txBody>
          <a:bodyPr vert="horz" wrap="square" lIns="0" tIns="13820" rIns="0" bIns="0" rtlCol="0">
            <a:spAutoFit/>
          </a:bodyPr>
          <a:lstStyle/>
          <a:p>
            <a:pPr marL="15356">
              <a:spcBef>
                <a:spcPts val="109"/>
              </a:spcBef>
            </a:pPr>
            <a:r>
              <a:rPr sz="846" spc="151" dirty="0">
                <a:latin typeface="Microsoft Sans Serif"/>
                <a:cs typeface="Microsoft Sans Serif"/>
              </a:rPr>
              <a:t>●</a:t>
            </a:r>
            <a:endParaRPr sz="846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61253" y="3587131"/>
            <a:ext cx="4915188" cy="772803"/>
          </a:xfrm>
          <a:prstGeom prst="rect">
            <a:avLst/>
          </a:prstGeom>
        </p:spPr>
        <p:txBody>
          <a:bodyPr vert="horz" wrap="square" lIns="0" tIns="105183" rIns="0" bIns="0" rtlCol="0">
            <a:spAutoFit/>
          </a:bodyPr>
          <a:lstStyle/>
          <a:p>
            <a:pPr marL="15356">
              <a:spcBef>
                <a:spcPts val="828"/>
              </a:spcBef>
            </a:pPr>
            <a:r>
              <a:rPr sz="1874" dirty="0">
                <a:latin typeface="Microsoft Sans Serif"/>
                <a:cs typeface="Microsoft Sans Serif"/>
              </a:rPr>
              <a:t>Absolute:</a:t>
            </a:r>
            <a:endParaRPr sz="1874">
              <a:latin typeface="Microsoft Sans Serif"/>
              <a:cs typeface="Microsoft Sans Serif"/>
            </a:endParaRPr>
          </a:p>
          <a:p>
            <a:pPr marL="15356">
              <a:spcBef>
                <a:spcPts val="713"/>
              </a:spcBef>
            </a:pPr>
            <a:r>
              <a:rPr sz="1874" dirty="0">
                <a:latin typeface="Courier New"/>
                <a:cs typeface="Courier New"/>
              </a:rPr>
              <a:t>C:\Users\Bio2\Downloads\MyFile.txt</a:t>
            </a:r>
            <a:endParaRPr sz="1874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06358" y="4878196"/>
            <a:ext cx="115164" cy="144119"/>
          </a:xfrm>
          <a:prstGeom prst="rect">
            <a:avLst/>
          </a:prstGeom>
        </p:spPr>
        <p:txBody>
          <a:bodyPr vert="horz" wrap="square" lIns="0" tIns="13820" rIns="0" bIns="0" rtlCol="0">
            <a:spAutoFit/>
          </a:bodyPr>
          <a:lstStyle/>
          <a:p>
            <a:pPr marL="15356">
              <a:spcBef>
                <a:spcPts val="109"/>
              </a:spcBef>
            </a:pPr>
            <a:r>
              <a:rPr sz="846" spc="151" dirty="0">
                <a:latin typeface="Microsoft Sans Serif"/>
                <a:cs typeface="Microsoft Sans Serif"/>
              </a:rPr>
              <a:t>●</a:t>
            </a:r>
            <a:endParaRPr sz="846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61254" y="4712666"/>
            <a:ext cx="3334374" cy="772803"/>
          </a:xfrm>
          <a:prstGeom prst="rect">
            <a:avLst/>
          </a:prstGeom>
        </p:spPr>
        <p:txBody>
          <a:bodyPr vert="horz" wrap="square" lIns="0" tIns="105183" rIns="0" bIns="0" rtlCol="0">
            <a:spAutoFit/>
          </a:bodyPr>
          <a:lstStyle/>
          <a:p>
            <a:pPr marL="15356">
              <a:spcBef>
                <a:spcPts val="828"/>
              </a:spcBef>
            </a:pPr>
            <a:r>
              <a:rPr sz="1874" spc="-6" dirty="0">
                <a:latin typeface="Microsoft Sans Serif"/>
                <a:cs typeface="Microsoft Sans Serif"/>
              </a:rPr>
              <a:t>Relative </a:t>
            </a:r>
            <a:r>
              <a:rPr sz="1874" dirty="0">
                <a:latin typeface="Microsoft Sans Serif"/>
                <a:cs typeface="Microsoft Sans Serif"/>
              </a:rPr>
              <a:t>to</a:t>
            </a:r>
            <a:r>
              <a:rPr sz="1874" spc="12" dirty="0">
                <a:latin typeface="Microsoft Sans Serif"/>
                <a:cs typeface="Microsoft Sans Serif"/>
              </a:rPr>
              <a:t> </a:t>
            </a:r>
            <a:r>
              <a:rPr sz="1874" dirty="0">
                <a:latin typeface="Microsoft Sans Serif"/>
                <a:cs typeface="Microsoft Sans Serif"/>
              </a:rPr>
              <a:t>working</a:t>
            </a:r>
            <a:r>
              <a:rPr sz="1874" spc="-6" dirty="0">
                <a:latin typeface="Microsoft Sans Serif"/>
                <a:cs typeface="Microsoft Sans Serif"/>
              </a:rPr>
              <a:t> </a:t>
            </a:r>
            <a:r>
              <a:rPr sz="1874" dirty="0">
                <a:latin typeface="Microsoft Sans Serif"/>
                <a:cs typeface="Microsoft Sans Serif"/>
              </a:rPr>
              <a:t>directory:</a:t>
            </a:r>
            <a:endParaRPr sz="1874">
              <a:latin typeface="Microsoft Sans Serif"/>
              <a:cs typeface="Microsoft Sans Serif"/>
            </a:endParaRPr>
          </a:p>
          <a:p>
            <a:pPr marL="15356">
              <a:spcBef>
                <a:spcPts val="713"/>
              </a:spcBef>
            </a:pPr>
            <a:r>
              <a:rPr sz="1874" dirty="0">
                <a:latin typeface="Courier New"/>
                <a:cs typeface="Courier New"/>
              </a:rPr>
              <a:t>..\Downloads\MyFile.txt</a:t>
            </a:r>
            <a:endParaRPr sz="1874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06358" y="5897778"/>
            <a:ext cx="115164" cy="144119"/>
          </a:xfrm>
          <a:prstGeom prst="rect">
            <a:avLst/>
          </a:prstGeom>
        </p:spPr>
        <p:txBody>
          <a:bodyPr vert="horz" wrap="square" lIns="0" tIns="13820" rIns="0" bIns="0" rtlCol="0">
            <a:spAutoFit/>
          </a:bodyPr>
          <a:lstStyle/>
          <a:p>
            <a:pPr marL="15356">
              <a:spcBef>
                <a:spcPts val="109"/>
              </a:spcBef>
            </a:pPr>
            <a:r>
              <a:rPr sz="846" spc="151" dirty="0">
                <a:latin typeface="Microsoft Sans Serif"/>
                <a:cs typeface="Microsoft Sans Serif"/>
              </a:rPr>
              <a:t>●</a:t>
            </a:r>
            <a:endParaRPr sz="846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61253" y="5735320"/>
            <a:ext cx="6350896" cy="771252"/>
          </a:xfrm>
          <a:prstGeom prst="rect">
            <a:avLst/>
          </a:prstGeom>
        </p:spPr>
        <p:txBody>
          <a:bodyPr vert="horz" wrap="square" lIns="0" tIns="103647" rIns="0" bIns="0" rtlCol="0">
            <a:spAutoFit/>
          </a:bodyPr>
          <a:lstStyle/>
          <a:p>
            <a:pPr marL="15356">
              <a:spcBef>
                <a:spcPts val="816"/>
              </a:spcBef>
            </a:pPr>
            <a:r>
              <a:rPr sz="1874" dirty="0">
                <a:latin typeface="Microsoft Sans Serif"/>
                <a:cs typeface="Microsoft Sans Serif"/>
              </a:rPr>
              <a:t>Mixed</a:t>
            </a:r>
            <a:endParaRPr sz="1874">
              <a:latin typeface="Microsoft Sans Serif"/>
              <a:cs typeface="Microsoft Sans Serif"/>
            </a:endParaRPr>
          </a:p>
          <a:p>
            <a:pPr marL="15356">
              <a:spcBef>
                <a:spcPts val="701"/>
              </a:spcBef>
            </a:pPr>
            <a:r>
              <a:rPr sz="1874" dirty="0">
                <a:latin typeface="Courier New"/>
                <a:cs typeface="Courier New"/>
              </a:rPr>
              <a:t>C:\Users\Bio1\..\Bio2\.\Downloads\MyFile.txt</a:t>
            </a:r>
            <a:endParaRPr sz="1874">
              <a:latin typeface="Courier New"/>
              <a:cs typeface="Courier New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3976" y="3594503"/>
            <a:ext cx="3095600" cy="315088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67589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" dirty="0"/>
              <a:t>Installing</a:t>
            </a:r>
            <a:r>
              <a:rPr sz="4400" spc="-30" dirty="0"/>
              <a:t> </a:t>
            </a:r>
            <a:r>
              <a:rPr sz="4400" spc="-25" dirty="0"/>
              <a:t>into</a:t>
            </a:r>
            <a:r>
              <a:rPr sz="4400" spc="5" dirty="0"/>
              <a:t> </a:t>
            </a:r>
            <a:r>
              <a:rPr sz="4400" dirty="0"/>
              <a:t>a</a:t>
            </a:r>
            <a:r>
              <a:rPr sz="4400" spc="-10" dirty="0"/>
              <a:t> </a:t>
            </a:r>
            <a:r>
              <a:rPr sz="4400" spc="-15" dirty="0"/>
              <a:t>VirtualBox</a:t>
            </a:r>
            <a:r>
              <a:rPr sz="4400" dirty="0"/>
              <a:t> </a:t>
            </a:r>
            <a:r>
              <a:rPr sz="4400" spc="-10" dirty="0"/>
              <a:t>VM</a:t>
            </a:r>
            <a:endParaRPr sz="4400"/>
          </a:p>
        </p:txBody>
      </p:sp>
      <p:grpSp>
        <p:nvGrpSpPr>
          <p:cNvPr id="3" name="object 3"/>
          <p:cNvGrpSpPr/>
          <p:nvPr/>
        </p:nvGrpSpPr>
        <p:grpSpPr>
          <a:xfrm>
            <a:off x="618744" y="1519427"/>
            <a:ext cx="10951845" cy="5171440"/>
            <a:chOff x="618744" y="1519427"/>
            <a:chExt cx="10951845" cy="51714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5083" y="1519427"/>
              <a:ext cx="8665464" cy="250698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8744" y="4183379"/>
              <a:ext cx="10951464" cy="25069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01211" y="1808987"/>
              <a:ext cx="5437632" cy="44348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80738" y="2488768"/>
            <a:ext cx="343217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Exercise</a:t>
            </a:r>
            <a:r>
              <a:rPr spc="-90" dirty="0"/>
              <a:t> </a:t>
            </a:r>
            <a:r>
              <a:rPr dirty="0"/>
              <a:t>14</a:t>
            </a: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70262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5" dirty="0"/>
              <a:t>Creating</a:t>
            </a:r>
            <a:r>
              <a:rPr sz="4400" spc="-10" dirty="0"/>
              <a:t> </a:t>
            </a:r>
            <a:r>
              <a:rPr sz="4400" dirty="0"/>
              <a:t>an</a:t>
            </a:r>
            <a:r>
              <a:rPr sz="4400" spc="-5" dirty="0"/>
              <a:t> </a:t>
            </a:r>
            <a:r>
              <a:rPr sz="4400" spc="-20" dirty="0"/>
              <a:t>Amazon</a:t>
            </a:r>
            <a:r>
              <a:rPr sz="4400" spc="-10" dirty="0"/>
              <a:t> </a:t>
            </a:r>
            <a:r>
              <a:rPr sz="4400" spc="-20" dirty="0"/>
              <a:t>EC2</a:t>
            </a:r>
            <a:r>
              <a:rPr sz="4400" spc="-10" dirty="0"/>
              <a:t> </a:t>
            </a:r>
            <a:r>
              <a:rPr sz="4400" spc="-5" dirty="0"/>
              <a:t>server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93189"/>
            <a:ext cx="10283825" cy="429641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9235">
              <a:lnSpc>
                <a:spcPts val="3030"/>
              </a:lnSpc>
              <a:spcBef>
                <a:spcPts val="47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20" dirty="0">
                <a:latin typeface="Calibri"/>
                <a:cs typeface="Calibri"/>
              </a:rPr>
              <a:t>Create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AWS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account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(will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require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15" dirty="0">
                <a:latin typeface="Calibri"/>
                <a:cs typeface="Calibri"/>
              </a:rPr>
              <a:t>credit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card,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but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test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servers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can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run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free)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195"/>
              </a:spcBef>
              <a:buClr>
                <a:srgbClr val="000000"/>
              </a:buClr>
              <a:buFont typeface="Arial MT"/>
              <a:buChar char="•"/>
              <a:tabLst>
                <a:tab pos="699135" algn="l"/>
              </a:tabLst>
            </a:pPr>
            <a:r>
              <a:rPr sz="2400" u="heavy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https://aws.amazon.com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3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20" dirty="0">
                <a:latin typeface="Calibri"/>
                <a:cs typeface="Calibri"/>
              </a:rPr>
              <a:t>Create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key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pair</a:t>
            </a:r>
            <a:endParaRPr sz="2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20" dirty="0">
                <a:latin typeface="Calibri"/>
                <a:cs typeface="Calibri"/>
              </a:rPr>
              <a:t>Create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EC2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instance</a:t>
            </a:r>
            <a:endParaRPr sz="2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6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Connect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-10" dirty="0">
                <a:latin typeface="Calibri"/>
                <a:cs typeface="Calibri"/>
              </a:rPr>
              <a:t> the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image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using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key</a:t>
            </a:r>
            <a:endParaRPr sz="2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Calibri"/>
                <a:cs typeface="Calibri"/>
              </a:rPr>
              <a:t>Do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what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you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want</a:t>
            </a:r>
            <a:endParaRPr sz="2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Shut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down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(so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you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stop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being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charged!)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37617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5" dirty="0"/>
              <a:t>Create</a:t>
            </a:r>
            <a:r>
              <a:rPr sz="4400" spc="-30" dirty="0"/>
              <a:t> </a:t>
            </a:r>
            <a:r>
              <a:rPr sz="4400" dirty="0"/>
              <a:t>a</a:t>
            </a:r>
            <a:r>
              <a:rPr sz="4400" spc="-25" dirty="0"/>
              <a:t> </a:t>
            </a:r>
            <a:r>
              <a:rPr sz="4400" spc="-60" dirty="0"/>
              <a:t>key</a:t>
            </a:r>
            <a:r>
              <a:rPr sz="4400" spc="-25" dirty="0"/>
              <a:t> </a:t>
            </a:r>
            <a:r>
              <a:rPr sz="4400" dirty="0"/>
              <a:t>pair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56565"/>
            <a:ext cx="5621020" cy="127889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25" dirty="0">
                <a:latin typeface="Calibri"/>
                <a:cs typeface="Calibri"/>
              </a:rPr>
              <a:t>Key</a:t>
            </a:r>
            <a:r>
              <a:rPr sz="2800" spc="-30" dirty="0">
                <a:latin typeface="Calibri"/>
                <a:cs typeface="Calibri"/>
              </a:rPr>
              <a:t> Pairs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&gt;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Create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Key </a:t>
            </a:r>
            <a:r>
              <a:rPr sz="2800" spc="-20" dirty="0">
                <a:latin typeface="Calibri"/>
                <a:cs typeface="Calibri"/>
              </a:rPr>
              <a:t>Pair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4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Give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name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19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Download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.pem </a:t>
            </a:r>
            <a:r>
              <a:rPr sz="2400" spc="-5" dirty="0">
                <a:latin typeface="Calibri"/>
                <a:cs typeface="Calibri"/>
              </a:rPr>
              <a:t>file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creates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15200" y="3400044"/>
            <a:ext cx="4267200" cy="3105911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51549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5" dirty="0"/>
              <a:t>Create</a:t>
            </a:r>
            <a:r>
              <a:rPr sz="4400" spc="-20" dirty="0"/>
              <a:t> </a:t>
            </a:r>
            <a:r>
              <a:rPr sz="4400" dirty="0"/>
              <a:t>an</a:t>
            </a:r>
            <a:r>
              <a:rPr sz="4400" spc="-15" dirty="0"/>
              <a:t> </a:t>
            </a:r>
            <a:r>
              <a:rPr sz="4400" spc="-20" dirty="0"/>
              <a:t>EC2 </a:t>
            </a:r>
            <a:r>
              <a:rPr sz="4400" spc="-15" dirty="0"/>
              <a:t>instance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56565"/>
            <a:ext cx="4298315" cy="88582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29235" marR="38735" indent="-229235" algn="r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229235" algn="l"/>
              </a:tabLst>
            </a:pPr>
            <a:r>
              <a:rPr sz="2800" spc="-10" dirty="0">
                <a:latin typeface="Calibri"/>
                <a:cs typeface="Calibri"/>
              </a:rPr>
              <a:t>Instances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&gt;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Launch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Instance</a:t>
            </a:r>
            <a:endParaRPr sz="2800">
              <a:latin typeface="Calibri"/>
              <a:cs typeface="Calibri"/>
            </a:endParaRPr>
          </a:p>
          <a:p>
            <a:pPr marL="228600" marR="5080" lvl="1" indent="-228600" algn="r">
              <a:lnSpc>
                <a:spcPct val="100000"/>
              </a:lnSpc>
              <a:spcBef>
                <a:spcPts val="245"/>
              </a:spcBef>
              <a:buFont typeface="Arial MT"/>
              <a:buChar char="•"/>
              <a:tabLst>
                <a:tab pos="228600" algn="l"/>
              </a:tabLst>
            </a:pPr>
            <a:r>
              <a:rPr sz="2400" dirty="0">
                <a:latin typeface="Calibri"/>
                <a:cs typeface="Calibri"/>
              </a:rPr>
              <a:t>Select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hardware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base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55925" y="3144654"/>
            <a:ext cx="6668260" cy="3167753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609676"/>
            <a:ext cx="64839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Launch</a:t>
            </a:r>
            <a:r>
              <a:rPr sz="4400" spc="-10" dirty="0"/>
              <a:t> </a:t>
            </a:r>
            <a:r>
              <a:rPr sz="4400" spc="-15" dirty="0"/>
              <a:t>instance</a:t>
            </a:r>
            <a:r>
              <a:rPr sz="4400" spc="-35" dirty="0"/>
              <a:t> </a:t>
            </a:r>
            <a:r>
              <a:rPr sz="4400" dirty="0"/>
              <a:t>and</a:t>
            </a:r>
            <a:r>
              <a:rPr sz="4400" spc="-5" dirty="0"/>
              <a:t> </a:t>
            </a:r>
            <a:r>
              <a:rPr sz="4400" spc="-10" dirty="0"/>
              <a:t>set </a:t>
            </a:r>
            <a:r>
              <a:rPr sz="4400" spc="-60" dirty="0"/>
              <a:t>keys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74035" y="1952243"/>
            <a:ext cx="6705600" cy="4172712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45821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Find</a:t>
            </a:r>
            <a:r>
              <a:rPr sz="4400" spc="-30" dirty="0"/>
              <a:t> </a:t>
            </a:r>
            <a:r>
              <a:rPr sz="4400" spc="-10" dirty="0"/>
              <a:t>instance</a:t>
            </a:r>
            <a:r>
              <a:rPr sz="4400" spc="-25" dirty="0"/>
              <a:t> </a:t>
            </a:r>
            <a:r>
              <a:rPr sz="4400" spc="-15" dirty="0"/>
              <a:t>details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36801"/>
            <a:ext cx="2416810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1935" algn="l"/>
              </a:tabLst>
            </a:pPr>
            <a:r>
              <a:rPr sz="2600" dirty="0">
                <a:latin typeface="Calibri"/>
                <a:cs typeface="Calibri"/>
              </a:rPr>
              <a:t>Under</a:t>
            </a:r>
            <a:r>
              <a:rPr sz="2600" spc="-9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instances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3354704"/>
            <a:ext cx="8941435" cy="2510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9235">
              <a:lnSpc>
                <a:spcPts val="2980"/>
              </a:lnSpc>
              <a:spcBef>
                <a:spcPts val="105"/>
              </a:spcBef>
              <a:buFont typeface="Arial MT"/>
              <a:buChar char="•"/>
              <a:tabLst>
                <a:tab pos="241935" algn="l"/>
              </a:tabLst>
            </a:pPr>
            <a:r>
              <a:rPr sz="2600" spc="-5" dirty="0">
                <a:latin typeface="Calibri"/>
                <a:cs typeface="Calibri"/>
              </a:rPr>
              <a:t>Find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username</a:t>
            </a:r>
            <a:endParaRPr sz="2600">
              <a:latin typeface="Calibri"/>
              <a:cs typeface="Calibri"/>
            </a:endParaRPr>
          </a:p>
          <a:p>
            <a:pPr marL="698500" lvl="1" indent="-229235">
              <a:lnSpc>
                <a:spcPts val="2350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200" spc="-15" dirty="0">
                <a:latin typeface="Calibri"/>
                <a:cs typeface="Calibri"/>
              </a:rPr>
              <a:t>For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Amazon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Linux</a:t>
            </a:r>
            <a:r>
              <a:rPr sz="2200" spc="-5" dirty="0">
                <a:latin typeface="Calibri"/>
                <a:cs typeface="Calibri"/>
              </a:rPr>
              <a:t> 2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or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Amazon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Linux </a:t>
            </a:r>
            <a:r>
              <a:rPr sz="2200" spc="-5" dirty="0">
                <a:latin typeface="Calibri"/>
                <a:cs typeface="Calibri"/>
              </a:rPr>
              <a:t>AMI,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user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name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ec2-user.</a:t>
            </a:r>
            <a:endParaRPr sz="2200">
              <a:latin typeface="Calibri"/>
              <a:cs typeface="Calibri"/>
            </a:endParaRPr>
          </a:p>
          <a:p>
            <a:pPr marL="698500" lvl="1" indent="-229235">
              <a:lnSpc>
                <a:spcPts val="2345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200" spc="-15" dirty="0">
                <a:latin typeface="Calibri"/>
                <a:cs typeface="Calibri"/>
              </a:rPr>
              <a:t>For</a:t>
            </a:r>
            <a:r>
              <a:rPr sz="2200" spc="-5" dirty="0">
                <a:latin typeface="Calibri"/>
                <a:cs typeface="Calibri"/>
              </a:rPr>
              <a:t> a </a:t>
            </a:r>
            <a:r>
              <a:rPr sz="2200" spc="-15" dirty="0">
                <a:latin typeface="Calibri"/>
                <a:cs typeface="Calibri"/>
              </a:rPr>
              <a:t>Centos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AMI,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 user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name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centos.</a:t>
            </a:r>
            <a:endParaRPr sz="2200">
              <a:latin typeface="Calibri"/>
              <a:cs typeface="Calibri"/>
            </a:endParaRPr>
          </a:p>
          <a:p>
            <a:pPr marL="698500" lvl="1" indent="-229235">
              <a:lnSpc>
                <a:spcPts val="2355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200" spc="-15" dirty="0">
                <a:latin typeface="Calibri"/>
                <a:cs typeface="Calibri"/>
              </a:rPr>
              <a:t>For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Debian AMI,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user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name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admin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or </a:t>
            </a:r>
            <a:r>
              <a:rPr sz="2200" spc="-10" dirty="0">
                <a:latin typeface="Calibri"/>
                <a:cs typeface="Calibri"/>
              </a:rPr>
              <a:t>root.</a:t>
            </a:r>
            <a:endParaRPr sz="2200">
              <a:latin typeface="Calibri"/>
              <a:cs typeface="Calibri"/>
            </a:endParaRPr>
          </a:p>
          <a:p>
            <a:pPr marL="698500" lvl="1" indent="-229235">
              <a:lnSpc>
                <a:spcPts val="2345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200" spc="-15" dirty="0">
                <a:latin typeface="Calibri"/>
                <a:cs typeface="Calibri"/>
              </a:rPr>
              <a:t>For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Fedora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AMI,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user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name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ec2-user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fedora.</a:t>
            </a:r>
            <a:endParaRPr sz="2200">
              <a:latin typeface="Calibri"/>
              <a:cs typeface="Calibri"/>
            </a:endParaRPr>
          </a:p>
          <a:p>
            <a:pPr marL="698500" lvl="1" indent="-229235">
              <a:lnSpc>
                <a:spcPts val="2345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200" spc="-15" dirty="0">
                <a:latin typeface="Calibri"/>
                <a:cs typeface="Calibri"/>
              </a:rPr>
              <a:t>For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10" dirty="0">
                <a:latin typeface="Calibri"/>
                <a:cs typeface="Calibri"/>
              </a:rPr>
              <a:t>RHEL</a:t>
            </a:r>
            <a:r>
              <a:rPr sz="2200" spc="3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AMI,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user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name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ec2-user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root.</a:t>
            </a:r>
            <a:endParaRPr sz="2200">
              <a:latin typeface="Calibri"/>
              <a:cs typeface="Calibri"/>
            </a:endParaRPr>
          </a:p>
          <a:p>
            <a:pPr marL="698500" lvl="1" indent="-229235">
              <a:lnSpc>
                <a:spcPts val="2350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200" spc="-15" dirty="0">
                <a:latin typeface="Calibri"/>
                <a:cs typeface="Calibri"/>
              </a:rPr>
              <a:t>For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10" dirty="0">
                <a:latin typeface="Calibri"/>
                <a:cs typeface="Calibri"/>
              </a:rPr>
              <a:t>SUSE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AMI,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 user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name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ec2-user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root.</a:t>
            </a:r>
            <a:endParaRPr sz="2200">
              <a:latin typeface="Calibri"/>
              <a:cs typeface="Calibri"/>
            </a:endParaRPr>
          </a:p>
          <a:p>
            <a:pPr marL="698500" lvl="1" indent="-229235">
              <a:lnSpc>
                <a:spcPts val="2495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200" spc="-15" dirty="0">
                <a:latin typeface="Calibri"/>
                <a:cs typeface="Calibri"/>
              </a:rPr>
              <a:t>For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 </a:t>
            </a:r>
            <a:r>
              <a:rPr sz="2200" spc="-15" dirty="0">
                <a:latin typeface="Calibri"/>
                <a:cs typeface="Calibri"/>
              </a:rPr>
              <a:t>Ubuntu</a:t>
            </a:r>
            <a:r>
              <a:rPr sz="2200" spc="-5" dirty="0">
                <a:latin typeface="Calibri"/>
                <a:cs typeface="Calibri"/>
              </a:rPr>
              <a:t> AMI,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user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name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is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ubuntu.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7807" y="2575560"/>
            <a:ext cx="10685908" cy="694212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453" y="609676"/>
            <a:ext cx="104298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Connect</a:t>
            </a:r>
            <a:r>
              <a:rPr sz="4400" dirty="0"/>
              <a:t> </a:t>
            </a:r>
            <a:r>
              <a:rPr sz="4400" spc="-20" dirty="0"/>
              <a:t>to</a:t>
            </a:r>
            <a:r>
              <a:rPr sz="4400" spc="10" dirty="0"/>
              <a:t> </a:t>
            </a:r>
            <a:r>
              <a:rPr sz="4400" dirty="0"/>
              <a:t>the </a:t>
            </a:r>
            <a:r>
              <a:rPr sz="4400" spc="-15" dirty="0"/>
              <a:t>instance </a:t>
            </a:r>
            <a:r>
              <a:rPr sz="4400" dirty="0"/>
              <a:t>via SSH</a:t>
            </a:r>
            <a:r>
              <a:rPr sz="4400" spc="-15" dirty="0"/>
              <a:t> </a:t>
            </a:r>
            <a:r>
              <a:rPr sz="4400" dirty="0"/>
              <a:t>using</a:t>
            </a:r>
            <a:r>
              <a:rPr sz="4400" spc="5" dirty="0"/>
              <a:t> </a:t>
            </a:r>
            <a:r>
              <a:rPr sz="4400" spc="-15" dirty="0"/>
              <a:t>your</a:t>
            </a:r>
            <a:r>
              <a:rPr sz="4400" spc="-30" dirty="0"/>
              <a:t> </a:t>
            </a:r>
            <a:r>
              <a:rPr sz="4400" spc="-65" dirty="0"/>
              <a:t>key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469898"/>
            <a:ext cx="102539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Courier New"/>
                <a:cs typeface="Courier New"/>
              </a:rPr>
              <a:t>ssh</a:t>
            </a:r>
            <a:r>
              <a:rPr sz="2800" spc="-30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-i</a:t>
            </a:r>
            <a:r>
              <a:rPr sz="2800" spc="-30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[key_file.pem]</a:t>
            </a:r>
            <a:r>
              <a:rPr sz="2800" spc="-30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  <a:hlinkClick r:id="rId2"/>
              </a:rPr>
              <a:t>username@address.from.ec2</a:t>
            </a:r>
            <a:endParaRPr sz="2800">
              <a:latin typeface="Courier New"/>
              <a:cs typeface="Courier New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79320" y="2135123"/>
            <a:ext cx="7031735" cy="4443984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54229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5" dirty="0"/>
              <a:t>Terminate</a:t>
            </a:r>
            <a:r>
              <a:rPr sz="4400" spc="-30" dirty="0"/>
              <a:t> </a:t>
            </a:r>
            <a:r>
              <a:rPr sz="4400" spc="-15" dirty="0"/>
              <a:t>your</a:t>
            </a:r>
            <a:r>
              <a:rPr sz="4400" spc="-30" dirty="0"/>
              <a:t> </a:t>
            </a:r>
            <a:r>
              <a:rPr sz="4400" spc="-15" dirty="0"/>
              <a:t>instance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06841"/>
            <a:ext cx="7943850" cy="105092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Instances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&gt;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Right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click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&gt;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Terminate</a:t>
            </a:r>
            <a:endParaRPr sz="2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Will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be </a:t>
            </a:r>
            <a:r>
              <a:rPr sz="2800" spc="-10" dirty="0">
                <a:latin typeface="Calibri"/>
                <a:cs typeface="Calibri"/>
              </a:rPr>
              <a:t>warned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about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deleting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underlying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storage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0739" y="3134867"/>
            <a:ext cx="8647175" cy="3363467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172973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5" dirty="0"/>
              <a:t>Storage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485343" y="1360004"/>
            <a:ext cx="8658860" cy="274002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Simple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instances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come</a:t>
            </a:r>
            <a:r>
              <a:rPr sz="2800" spc="-5" dirty="0">
                <a:latin typeface="Calibri"/>
                <a:cs typeface="Calibri"/>
              </a:rPr>
              <a:t> with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limited,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temporary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storage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20" dirty="0">
                <a:latin typeface="Calibri"/>
                <a:cs typeface="Calibri"/>
              </a:rPr>
              <a:t>For</a:t>
            </a:r>
            <a:r>
              <a:rPr sz="2800" spc="-10" dirty="0">
                <a:latin typeface="Calibri"/>
                <a:cs typeface="Calibri"/>
              </a:rPr>
              <a:t> serious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work </a:t>
            </a:r>
            <a:r>
              <a:rPr sz="2800" spc="-20" dirty="0">
                <a:latin typeface="Calibri"/>
                <a:cs typeface="Calibri"/>
              </a:rPr>
              <a:t>you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want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additional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storage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35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10" dirty="0">
                <a:latin typeface="Calibri"/>
                <a:cs typeface="Calibri"/>
              </a:rPr>
              <a:t>Configure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storage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bins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dirty="0">
                <a:latin typeface="Calibri"/>
                <a:cs typeface="Calibri"/>
              </a:rPr>
              <a:t>Add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them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one (or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more)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images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19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dirty="0">
                <a:latin typeface="Calibri"/>
                <a:cs typeface="Calibri"/>
              </a:rPr>
              <a:t>Add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them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20" dirty="0">
                <a:latin typeface="Calibri"/>
                <a:cs typeface="Calibri"/>
              </a:rPr>
              <a:t>Storage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bins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exist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independently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the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compute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instances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23493" y="4146444"/>
          <a:ext cx="10589895" cy="1922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30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68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18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2338">
                <a:tc>
                  <a:txBody>
                    <a:bodyPr/>
                    <a:lstStyle/>
                    <a:p>
                      <a:pPr marL="260350" indent="-228600">
                        <a:lnSpc>
                          <a:spcPts val="2655"/>
                        </a:lnSpc>
                        <a:buFont typeface="Arial MT"/>
                        <a:buChar char="•"/>
                        <a:tabLst>
                          <a:tab pos="260350" algn="l"/>
                        </a:tabLst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Simple</a:t>
                      </a:r>
                      <a:r>
                        <a:rPr sz="2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0" dirty="0">
                          <a:latin typeface="Calibri"/>
                          <a:cs typeface="Calibri"/>
                        </a:rPr>
                        <a:t>stores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0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2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applications</a:t>
                      </a:r>
                      <a:r>
                        <a:rPr sz="2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2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databases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4780">
                        <a:lnSpc>
                          <a:spcPts val="2655"/>
                        </a:lnSpc>
                      </a:pPr>
                      <a:r>
                        <a:rPr sz="2400" spc="-5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Elastic</a:t>
                      </a:r>
                      <a:r>
                        <a:rPr sz="2400" spc="-45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Block</a:t>
                      </a:r>
                      <a:r>
                        <a:rPr sz="2400" spc="-45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Store</a:t>
                      </a:r>
                      <a:r>
                        <a:rPr sz="2400" spc="-15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(EBS)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6210">
                        <a:lnSpc>
                          <a:spcPts val="2655"/>
                        </a:lnSpc>
                      </a:pPr>
                      <a:r>
                        <a:rPr sz="2400" spc="-1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$$$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9002">
                <a:tc>
                  <a:txBody>
                    <a:bodyPr/>
                    <a:lstStyle/>
                    <a:p>
                      <a:pPr marL="260350" indent="-228600">
                        <a:lnSpc>
                          <a:spcPts val="2810"/>
                        </a:lnSpc>
                        <a:buFont typeface="Arial MT"/>
                        <a:buChar char="•"/>
                        <a:tabLst>
                          <a:tab pos="260350" algn="l"/>
                        </a:tabLst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File</a:t>
                      </a:r>
                      <a:r>
                        <a:rPr sz="2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5" dirty="0">
                          <a:latin typeface="Calibri"/>
                          <a:cs typeface="Calibri"/>
                        </a:rPr>
                        <a:t>system</a:t>
                      </a:r>
                      <a:r>
                        <a:rPr sz="2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0" dirty="0">
                          <a:latin typeface="Calibri"/>
                          <a:cs typeface="Calibri"/>
                        </a:rPr>
                        <a:t>storage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0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5" dirty="0">
                          <a:latin typeface="Calibri"/>
                          <a:cs typeface="Calibri"/>
                        </a:rPr>
                        <a:t>concurrent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access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4780">
                        <a:lnSpc>
                          <a:spcPts val="2810"/>
                        </a:lnSpc>
                      </a:pPr>
                      <a:r>
                        <a:rPr sz="2400" spc="-5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Elastic</a:t>
                      </a:r>
                      <a:r>
                        <a:rPr sz="2400" spc="-45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File</a:t>
                      </a:r>
                      <a:r>
                        <a:rPr sz="2400" spc="-3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System</a:t>
                      </a:r>
                      <a:r>
                        <a:rPr sz="2400" spc="-35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(EFS)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6210">
                        <a:lnSpc>
                          <a:spcPts val="2810"/>
                        </a:lnSpc>
                      </a:pPr>
                      <a:r>
                        <a:rPr sz="2400" spc="-5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$$$$$$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9379">
                <a:tc>
                  <a:txBody>
                    <a:bodyPr/>
                    <a:lstStyle/>
                    <a:p>
                      <a:pPr marL="260350" indent="-228600">
                        <a:lnSpc>
                          <a:spcPct val="100000"/>
                        </a:lnSpc>
                        <a:spcBef>
                          <a:spcPts val="1480"/>
                        </a:spcBef>
                        <a:buFont typeface="Arial MT"/>
                        <a:buChar char="•"/>
                        <a:tabLst>
                          <a:tab pos="260350" algn="l"/>
                        </a:tabLst>
                      </a:pPr>
                      <a:r>
                        <a:rPr sz="2400" spc="-15" dirty="0">
                          <a:latin typeface="Calibri"/>
                          <a:cs typeface="Calibri"/>
                        </a:rPr>
                        <a:t>Large data</a:t>
                      </a:r>
                      <a:r>
                        <a:rPr sz="2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0" dirty="0">
                          <a:latin typeface="Calibri"/>
                          <a:cs typeface="Calibri"/>
                        </a:rPr>
                        <a:t>storage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2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processing/archiving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87960" marB="0"/>
                </a:tc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2400" spc="-5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Simple</a:t>
                      </a:r>
                      <a:r>
                        <a:rPr sz="2400" spc="-25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Storage </a:t>
                      </a:r>
                      <a:r>
                        <a:rPr sz="24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Service</a:t>
                      </a:r>
                      <a:r>
                        <a:rPr sz="2400" spc="-25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(S3)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87960" marB="0"/>
                </a:tc>
                <a:tc>
                  <a:txBody>
                    <a:bodyPr/>
                    <a:lstStyle/>
                    <a:p>
                      <a:pPr marL="156210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2400" spc="-1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$$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8796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011">
                <a:tc>
                  <a:txBody>
                    <a:bodyPr/>
                    <a:lstStyle/>
                    <a:p>
                      <a:pPr marL="260350" indent="-228600">
                        <a:lnSpc>
                          <a:spcPts val="2810"/>
                        </a:lnSpc>
                        <a:buFont typeface="Arial MT"/>
                        <a:buChar char="•"/>
                        <a:tabLst>
                          <a:tab pos="260350" algn="l"/>
                        </a:tabLst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Long</a:t>
                      </a:r>
                      <a:r>
                        <a:rPr sz="2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term</a:t>
                      </a:r>
                      <a:r>
                        <a:rPr sz="2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archiving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4780">
                        <a:lnSpc>
                          <a:spcPts val="2810"/>
                        </a:lnSpc>
                      </a:pPr>
                      <a:r>
                        <a:rPr sz="24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Glacier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6210">
                        <a:lnSpc>
                          <a:spcPts val="2810"/>
                        </a:lnSpc>
                      </a:pPr>
                      <a:r>
                        <a:rPr sz="24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$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26485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5" dirty="0"/>
              <a:t>Programme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2227326" y="1318971"/>
            <a:ext cx="7578725" cy="49174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ts val="2975"/>
              </a:lnSpc>
              <a:spcBef>
                <a:spcPts val="10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5" dirty="0">
                <a:latin typeface="Calibri"/>
                <a:cs typeface="Calibri"/>
              </a:rPr>
              <a:t>Linux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Basics</a:t>
            </a:r>
            <a:endParaRPr sz="2600">
              <a:latin typeface="Calibri"/>
              <a:cs typeface="Calibri"/>
            </a:endParaRPr>
          </a:p>
          <a:p>
            <a:pPr marL="698500" lvl="1" indent="-228600">
              <a:lnSpc>
                <a:spcPts val="2350"/>
              </a:lnSpc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200" spc="-10" dirty="0">
                <a:latin typeface="Calibri"/>
                <a:cs typeface="Calibri"/>
              </a:rPr>
              <a:t>What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is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Linux</a:t>
            </a:r>
            <a:endParaRPr sz="2200">
              <a:latin typeface="Calibri"/>
              <a:cs typeface="Calibri"/>
            </a:endParaRPr>
          </a:p>
          <a:p>
            <a:pPr marL="698500" lvl="1" indent="-228600">
              <a:lnSpc>
                <a:spcPts val="2495"/>
              </a:lnSpc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200" spc="-5" dirty="0">
                <a:latin typeface="Calibri"/>
                <a:cs typeface="Calibri"/>
              </a:rPr>
              <a:t>Using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BASH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shell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to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run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automate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programs</a:t>
            </a:r>
            <a:endParaRPr sz="2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2650">
              <a:latin typeface="Calibri"/>
              <a:cs typeface="Calibri"/>
            </a:endParaRPr>
          </a:p>
          <a:p>
            <a:pPr marL="241300" indent="-228600">
              <a:lnSpc>
                <a:spcPts val="2970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spc="-5" dirty="0">
                <a:latin typeface="Calibri"/>
                <a:cs typeface="Calibri"/>
              </a:rPr>
              <a:t>Installing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and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managing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software</a:t>
            </a:r>
            <a:endParaRPr sz="2600">
              <a:latin typeface="Calibri"/>
              <a:cs typeface="Calibri"/>
            </a:endParaRPr>
          </a:p>
          <a:p>
            <a:pPr marL="698500" lvl="1" indent="-228600">
              <a:lnSpc>
                <a:spcPts val="2350"/>
              </a:lnSpc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200" spc="-15" dirty="0">
                <a:latin typeface="Calibri"/>
                <a:cs typeface="Calibri"/>
              </a:rPr>
              <a:t>Understanding </a:t>
            </a:r>
            <a:r>
              <a:rPr sz="2200" spc="-10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file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system</a:t>
            </a:r>
            <a:endParaRPr sz="2200">
              <a:latin typeface="Calibri"/>
              <a:cs typeface="Calibri"/>
            </a:endParaRPr>
          </a:p>
          <a:p>
            <a:pPr marL="698500" lvl="1" indent="-228600">
              <a:lnSpc>
                <a:spcPts val="2350"/>
              </a:lnSpc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200" spc="-10" dirty="0">
                <a:latin typeface="Calibri"/>
                <a:cs typeface="Calibri"/>
              </a:rPr>
              <a:t>Installing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operating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system</a:t>
            </a:r>
            <a:r>
              <a:rPr sz="2200" spc="3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packages</a:t>
            </a:r>
            <a:endParaRPr sz="2200">
              <a:latin typeface="Calibri"/>
              <a:cs typeface="Calibri"/>
            </a:endParaRPr>
          </a:p>
          <a:p>
            <a:pPr marL="698500" lvl="1" indent="-228600">
              <a:lnSpc>
                <a:spcPts val="2345"/>
              </a:lnSpc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200" spc="-10" dirty="0">
                <a:latin typeface="Calibri"/>
                <a:cs typeface="Calibri"/>
              </a:rPr>
              <a:t>Installing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external software</a:t>
            </a:r>
            <a:endParaRPr sz="2200">
              <a:latin typeface="Calibri"/>
              <a:cs typeface="Calibri"/>
            </a:endParaRPr>
          </a:p>
          <a:p>
            <a:pPr marL="698500" lvl="1" indent="-228600">
              <a:lnSpc>
                <a:spcPts val="2490"/>
              </a:lnSpc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200" spc="-10" dirty="0">
                <a:latin typeface="Calibri"/>
                <a:cs typeface="Calibri"/>
              </a:rPr>
              <a:t>Installing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packages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for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other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languages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(R,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Python, </a:t>
            </a:r>
            <a:r>
              <a:rPr sz="2200" spc="-15" dirty="0">
                <a:latin typeface="Calibri"/>
                <a:cs typeface="Calibri"/>
              </a:rPr>
              <a:t>Perl)</a:t>
            </a:r>
            <a:endParaRPr sz="2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1950">
              <a:latin typeface="Calibri"/>
              <a:cs typeface="Calibri"/>
            </a:endParaRPr>
          </a:p>
          <a:p>
            <a:pPr marL="241300" indent="-228600">
              <a:lnSpc>
                <a:spcPts val="2980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spc="-5" dirty="0">
                <a:latin typeface="Calibri"/>
                <a:cs typeface="Calibri"/>
              </a:rPr>
              <a:t>Other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Useful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Stuff</a:t>
            </a:r>
            <a:endParaRPr sz="2600">
              <a:latin typeface="Calibri"/>
              <a:cs typeface="Calibri"/>
            </a:endParaRPr>
          </a:p>
          <a:p>
            <a:pPr marL="698500" lvl="1" indent="-228600">
              <a:lnSpc>
                <a:spcPts val="2355"/>
              </a:lnSpc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200" spc="-10" dirty="0">
                <a:latin typeface="Calibri"/>
                <a:cs typeface="Calibri"/>
              </a:rPr>
              <a:t>Using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containers</a:t>
            </a:r>
            <a:endParaRPr sz="2200">
              <a:latin typeface="Calibri"/>
              <a:cs typeface="Calibri"/>
            </a:endParaRPr>
          </a:p>
          <a:p>
            <a:pPr marL="698500" lvl="1" indent="-228600">
              <a:lnSpc>
                <a:spcPts val="2345"/>
              </a:lnSpc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200" spc="-15" dirty="0">
                <a:latin typeface="Calibri"/>
                <a:cs typeface="Calibri"/>
              </a:rPr>
              <a:t>Remote</a:t>
            </a:r>
            <a:r>
              <a:rPr sz="2200" spc="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connections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through SSH</a:t>
            </a:r>
            <a:endParaRPr sz="2200">
              <a:latin typeface="Calibri"/>
              <a:cs typeface="Calibri"/>
            </a:endParaRPr>
          </a:p>
          <a:p>
            <a:pPr marL="698500" lvl="1" indent="-228600">
              <a:lnSpc>
                <a:spcPts val="2345"/>
              </a:lnSpc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200" spc="-10" dirty="0">
                <a:latin typeface="Calibri"/>
                <a:cs typeface="Calibri"/>
              </a:rPr>
              <a:t>Installing</a:t>
            </a:r>
            <a:r>
              <a:rPr sz="2200" spc="-15" dirty="0">
                <a:latin typeface="Calibri"/>
                <a:cs typeface="Calibri"/>
              </a:rPr>
              <a:t> operating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systems</a:t>
            </a:r>
            <a:r>
              <a:rPr sz="2200" spc="3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on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hardware </a:t>
            </a:r>
            <a:r>
              <a:rPr sz="2200" spc="-5" dirty="0">
                <a:latin typeface="Calibri"/>
                <a:cs typeface="Calibri"/>
              </a:rPr>
              <a:t>or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virtual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machines</a:t>
            </a:r>
            <a:endParaRPr sz="2200">
              <a:latin typeface="Calibri"/>
              <a:cs typeface="Calibri"/>
            </a:endParaRPr>
          </a:p>
          <a:p>
            <a:pPr marL="698500" lvl="1" indent="-228600">
              <a:lnSpc>
                <a:spcPts val="2495"/>
              </a:lnSpc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200" spc="-5" dirty="0">
                <a:latin typeface="Calibri"/>
                <a:cs typeface="Calibri"/>
              </a:rPr>
              <a:t>Using </a:t>
            </a:r>
            <a:r>
              <a:rPr sz="2200" spc="-10" dirty="0">
                <a:latin typeface="Calibri"/>
                <a:cs typeface="Calibri"/>
              </a:rPr>
              <a:t>Linux </a:t>
            </a:r>
            <a:r>
              <a:rPr sz="2200" spc="-5" dirty="0">
                <a:latin typeface="Calibri"/>
                <a:cs typeface="Calibri"/>
              </a:rPr>
              <a:t>in 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cloud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environment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49723" y="478939"/>
            <a:ext cx="7883341" cy="668324"/>
          </a:xfrm>
          <a:prstGeom prst="rect">
            <a:avLst/>
          </a:prstGeom>
        </p:spPr>
        <p:txBody>
          <a:bodyPr vert="horz" wrap="square" lIns="0" tIns="16891" rIns="0" bIns="0" rtlCol="0">
            <a:spAutoFit/>
          </a:bodyPr>
          <a:lstStyle/>
          <a:p>
            <a:pPr marL="15356">
              <a:spcBef>
                <a:spcPts val="133"/>
              </a:spcBef>
            </a:pPr>
            <a:r>
              <a:rPr sz="4232" spc="-6" dirty="0"/>
              <a:t>Using</a:t>
            </a:r>
            <a:r>
              <a:rPr sz="4232" spc="24" dirty="0"/>
              <a:t> </a:t>
            </a:r>
            <a:r>
              <a:rPr sz="4232" spc="-6" dirty="0"/>
              <a:t>the</a:t>
            </a:r>
            <a:r>
              <a:rPr sz="4232" spc="30" dirty="0"/>
              <a:t> </a:t>
            </a:r>
            <a:r>
              <a:rPr sz="4232" spc="-12" dirty="0"/>
              <a:t>terminal</a:t>
            </a:r>
            <a:r>
              <a:rPr sz="4232" spc="36" dirty="0"/>
              <a:t> </a:t>
            </a:r>
            <a:r>
              <a:rPr sz="4232" spc="-6" dirty="0"/>
              <a:t>to</a:t>
            </a:r>
            <a:r>
              <a:rPr sz="4232" spc="42" dirty="0"/>
              <a:t> </a:t>
            </a:r>
            <a:r>
              <a:rPr sz="4232" spc="-6" dirty="0"/>
              <a:t>access</a:t>
            </a:r>
            <a:r>
              <a:rPr sz="4232" spc="36" dirty="0"/>
              <a:t> </a:t>
            </a:r>
            <a:r>
              <a:rPr sz="4232" spc="-18" dirty="0"/>
              <a:t>files</a:t>
            </a:r>
            <a:endParaRPr sz="4232"/>
          </a:p>
        </p:txBody>
      </p:sp>
      <p:sp>
        <p:nvSpPr>
          <p:cNvPr id="3" name="object 3"/>
          <p:cNvSpPr txBox="1"/>
          <p:nvPr/>
        </p:nvSpPr>
        <p:spPr>
          <a:xfrm>
            <a:off x="704803" y="1546124"/>
            <a:ext cx="142035" cy="184474"/>
          </a:xfrm>
          <a:prstGeom prst="rect">
            <a:avLst/>
          </a:prstGeom>
        </p:spPr>
        <p:txBody>
          <a:bodyPr vert="horz" wrap="square" lIns="0" tIns="16891" rIns="0" bIns="0" rtlCol="0">
            <a:spAutoFit/>
          </a:bodyPr>
          <a:lstStyle/>
          <a:p>
            <a:pPr marL="15356">
              <a:spcBef>
                <a:spcPts val="133"/>
              </a:spcBef>
            </a:pPr>
            <a:r>
              <a:rPr sz="1088" spc="212" dirty="0">
                <a:latin typeface="Microsoft Sans Serif"/>
                <a:cs typeface="Microsoft Sans Serif"/>
              </a:rPr>
              <a:t>●</a:t>
            </a:r>
            <a:endParaRPr sz="1088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8008" y="1449386"/>
            <a:ext cx="4565858" cy="395470"/>
          </a:xfrm>
          <a:prstGeom prst="rect">
            <a:avLst/>
          </a:prstGeom>
        </p:spPr>
        <p:txBody>
          <a:bodyPr vert="horz" wrap="square" lIns="0" tIns="13820" rIns="0" bIns="0" rtlCol="0">
            <a:spAutoFit/>
          </a:bodyPr>
          <a:lstStyle/>
          <a:p>
            <a:pPr marL="15356">
              <a:spcBef>
                <a:spcPts val="109"/>
              </a:spcBef>
            </a:pPr>
            <a:r>
              <a:rPr sz="2479" spc="-12" dirty="0">
                <a:latin typeface="Microsoft Sans Serif"/>
                <a:cs typeface="Microsoft Sans Serif"/>
              </a:rPr>
              <a:t>Launch</a:t>
            </a:r>
            <a:r>
              <a:rPr sz="2479" spc="18" dirty="0">
                <a:latin typeface="Microsoft Sans Serif"/>
                <a:cs typeface="Microsoft Sans Serif"/>
              </a:rPr>
              <a:t> </a:t>
            </a:r>
            <a:r>
              <a:rPr sz="2479" spc="-12" dirty="0">
                <a:latin typeface="Microsoft Sans Serif"/>
                <a:cs typeface="Microsoft Sans Serif"/>
              </a:rPr>
              <a:t>a</a:t>
            </a:r>
            <a:r>
              <a:rPr sz="2479" spc="30" dirty="0">
                <a:latin typeface="Microsoft Sans Serif"/>
                <a:cs typeface="Microsoft Sans Serif"/>
              </a:rPr>
              <a:t> </a:t>
            </a:r>
            <a:r>
              <a:rPr sz="2479" spc="-12" dirty="0">
                <a:latin typeface="Microsoft Sans Serif"/>
                <a:cs typeface="Microsoft Sans Serif"/>
              </a:rPr>
              <a:t>command</a:t>
            </a:r>
            <a:r>
              <a:rPr sz="2479" spc="30" dirty="0">
                <a:latin typeface="Microsoft Sans Serif"/>
                <a:cs typeface="Microsoft Sans Serif"/>
              </a:rPr>
              <a:t> </a:t>
            </a:r>
            <a:r>
              <a:rPr sz="2479" spc="-18" dirty="0">
                <a:latin typeface="Microsoft Sans Serif"/>
                <a:cs typeface="Microsoft Sans Serif"/>
              </a:rPr>
              <a:t>line</a:t>
            </a:r>
            <a:r>
              <a:rPr sz="2479" spc="18" dirty="0">
                <a:latin typeface="Microsoft Sans Serif"/>
                <a:cs typeface="Microsoft Sans Serif"/>
              </a:rPr>
              <a:t> </a:t>
            </a:r>
            <a:r>
              <a:rPr sz="2479" spc="-12" dirty="0">
                <a:latin typeface="Microsoft Sans Serif"/>
                <a:cs typeface="Microsoft Sans Serif"/>
              </a:rPr>
              <a:t>terminal</a:t>
            </a:r>
            <a:endParaRPr sz="2479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8567" y="2355342"/>
            <a:ext cx="143571" cy="260532"/>
          </a:xfrm>
          <a:prstGeom prst="rect">
            <a:avLst/>
          </a:prstGeom>
        </p:spPr>
        <p:txBody>
          <a:bodyPr vert="horz" wrap="square" lIns="0" tIns="18426" rIns="0" bIns="0" rtlCol="0">
            <a:spAutoFit/>
          </a:bodyPr>
          <a:lstStyle/>
          <a:p>
            <a:pPr marL="15356">
              <a:spcBef>
                <a:spcPts val="145"/>
              </a:spcBef>
            </a:pPr>
            <a:r>
              <a:rPr sz="1572" spc="423" dirty="0">
                <a:latin typeface="Microsoft Sans Serif"/>
                <a:cs typeface="Microsoft Sans Serif"/>
              </a:rPr>
              <a:t>–</a:t>
            </a:r>
            <a:endParaRPr sz="1572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48566" y="1824973"/>
            <a:ext cx="4844554" cy="815846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348571" marR="6142" indent="-333216">
              <a:lnSpc>
                <a:spcPct val="129500"/>
              </a:lnSpc>
              <a:spcBef>
                <a:spcPts val="115"/>
              </a:spcBef>
              <a:tabLst>
                <a:tab pos="347804" algn="l"/>
              </a:tabLst>
            </a:pPr>
            <a:r>
              <a:rPr sz="2358" spc="635" baseline="12820" dirty="0">
                <a:latin typeface="Microsoft Sans Serif"/>
                <a:cs typeface="Microsoft Sans Serif"/>
              </a:rPr>
              <a:t>–	</a:t>
            </a:r>
            <a:r>
              <a:rPr sz="2116" spc="18" dirty="0">
                <a:latin typeface="Microsoft Sans Serif"/>
                <a:cs typeface="Microsoft Sans Serif"/>
              </a:rPr>
              <a:t>Windows </a:t>
            </a:r>
            <a:r>
              <a:rPr sz="2116" spc="36" dirty="0">
                <a:latin typeface="Microsoft Sans Serif"/>
                <a:cs typeface="Microsoft Sans Serif"/>
              </a:rPr>
              <a:t>→ </a:t>
            </a:r>
            <a:r>
              <a:rPr sz="2116" spc="24" dirty="0">
                <a:latin typeface="Microsoft Sans Serif"/>
                <a:cs typeface="Microsoft Sans Serif"/>
              </a:rPr>
              <a:t>Command </a:t>
            </a:r>
            <a:r>
              <a:rPr sz="2116" spc="18" dirty="0">
                <a:latin typeface="Microsoft Sans Serif"/>
                <a:cs typeface="Microsoft Sans Serif"/>
              </a:rPr>
              <a:t>prompt </a:t>
            </a:r>
            <a:r>
              <a:rPr sz="2116" spc="6" dirty="0">
                <a:latin typeface="Microsoft Sans Serif"/>
                <a:cs typeface="Microsoft Sans Serif"/>
              </a:rPr>
              <a:t>/ </a:t>
            </a:r>
            <a:r>
              <a:rPr sz="2116" spc="24" dirty="0">
                <a:latin typeface="Microsoft Sans Serif"/>
                <a:cs typeface="Microsoft Sans Serif"/>
              </a:rPr>
              <a:t>cmd </a:t>
            </a:r>
            <a:r>
              <a:rPr sz="2116" spc="-544" dirty="0">
                <a:latin typeface="Microsoft Sans Serif"/>
                <a:cs typeface="Microsoft Sans Serif"/>
              </a:rPr>
              <a:t> </a:t>
            </a:r>
            <a:r>
              <a:rPr sz="2116" spc="18" dirty="0">
                <a:latin typeface="Microsoft Sans Serif"/>
                <a:cs typeface="Microsoft Sans Serif"/>
              </a:rPr>
              <a:t>Os</a:t>
            </a:r>
            <a:r>
              <a:rPr sz="2116" spc="30" dirty="0">
                <a:latin typeface="Microsoft Sans Serif"/>
                <a:cs typeface="Microsoft Sans Serif"/>
              </a:rPr>
              <a:t> </a:t>
            </a:r>
            <a:r>
              <a:rPr sz="2116" spc="12" dirty="0">
                <a:latin typeface="Microsoft Sans Serif"/>
                <a:cs typeface="Microsoft Sans Serif"/>
              </a:rPr>
              <a:t>X/Linux</a:t>
            </a:r>
            <a:r>
              <a:rPr sz="2116" spc="36" dirty="0">
                <a:latin typeface="Microsoft Sans Serif"/>
                <a:cs typeface="Microsoft Sans Serif"/>
              </a:rPr>
              <a:t> →</a:t>
            </a:r>
            <a:r>
              <a:rPr sz="2116" spc="12" dirty="0">
                <a:latin typeface="Microsoft Sans Serif"/>
                <a:cs typeface="Microsoft Sans Serif"/>
              </a:rPr>
              <a:t> </a:t>
            </a:r>
            <a:r>
              <a:rPr sz="2116" spc="-18" dirty="0">
                <a:latin typeface="Microsoft Sans Serif"/>
                <a:cs typeface="Microsoft Sans Serif"/>
              </a:rPr>
              <a:t>Terminal</a:t>
            </a:r>
            <a:endParaRPr sz="2116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4803" y="2871274"/>
            <a:ext cx="142035" cy="184474"/>
          </a:xfrm>
          <a:prstGeom prst="rect">
            <a:avLst/>
          </a:prstGeom>
        </p:spPr>
        <p:txBody>
          <a:bodyPr vert="horz" wrap="square" lIns="0" tIns="16891" rIns="0" bIns="0" rtlCol="0">
            <a:spAutoFit/>
          </a:bodyPr>
          <a:lstStyle/>
          <a:p>
            <a:pPr marL="15356">
              <a:spcBef>
                <a:spcPts val="133"/>
              </a:spcBef>
            </a:pPr>
            <a:r>
              <a:rPr sz="1088" spc="212" dirty="0">
                <a:latin typeface="Microsoft Sans Serif"/>
                <a:cs typeface="Microsoft Sans Serif"/>
              </a:rPr>
              <a:t>●</a:t>
            </a:r>
            <a:endParaRPr sz="1088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8008" y="2773003"/>
            <a:ext cx="2420742" cy="395470"/>
          </a:xfrm>
          <a:prstGeom prst="rect">
            <a:avLst/>
          </a:prstGeom>
        </p:spPr>
        <p:txBody>
          <a:bodyPr vert="horz" wrap="square" lIns="0" tIns="13820" rIns="0" bIns="0" rtlCol="0">
            <a:spAutoFit/>
          </a:bodyPr>
          <a:lstStyle/>
          <a:p>
            <a:pPr marL="15356">
              <a:spcBef>
                <a:spcPts val="109"/>
              </a:spcBef>
            </a:pPr>
            <a:r>
              <a:rPr sz="2479" spc="-12" dirty="0">
                <a:latin typeface="Microsoft Sans Serif"/>
                <a:cs typeface="Microsoft Sans Serif"/>
              </a:rPr>
              <a:t>Change</a:t>
            </a:r>
            <a:r>
              <a:rPr sz="2479" spc="-18" dirty="0">
                <a:latin typeface="Microsoft Sans Serif"/>
                <a:cs typeface="Microsoft Sans Serif"/>
              </a:rPr>
              <a:t> </a:t>
            </a:r>
            <a:r>
              <a:rPr sz="2479" spc="-12" dirty="0">
                <a:latin typeface="Microsoft Sans Serif"/>
                <a:cs typeface="Microsoft Sans Serif"/>
              </a:rPr>
              <a:t>directory</a:t>
            </a:r>
            <a:endParaRPr sz="2479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48567" y="4025983"/>
            <a:ext cx="143571" cy="260532"/>
          </a:xfrm>
          <a:prstGeom prst="rect">
            <a:avLst/>
          </a:prstGeom>
        </p:spPr>
        <p:txBody>
          <a:bodyPr vert="horz" wrap="square" lIns="0" tIns="18426" rIns="0" bIns="0" rtlCol="0">
            <a:spAutoFit/>
          </a:bodyPr>
          <a:lstStyle/>
          <a:p>
            <a:pPr marL="15356">
              <a:spcBef>
                <a:spcPts val="145"/>
              </a:spcBef>
            </a:pPr>
            <a:r>
              <a:rPr sz="1572" spc="423" dirty="0">
                <a:latin typeface="Microsoft Sans Serif"/>
                <a:cs typeface="Microsoft Sans Serif"/>
              </a:rPr>
              <a:t>–</a:t>
            </a:r>
            <a:endParaRPr sz="1572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48566" y="3162520"/>
            <a:ext cx="4208850" cy="1562174"/>
          </a:xfrm>
          <a:prstGeom prst="rect">
            <a:avLst/>
          </a:prstGeom>
        </p:spPr>
        <p:txBody>
          <a:bodyPr vert="horz" wrap="square" lIns="0" tIns="95202" rIns="0" bIns="0" rtlCol="0">
            <a:spAutoFit/>
          </a:bodyPr>
          <a:lstStyle/>
          <a:p>
            <a:pPr marL="15356">
              <a:spcBef>
                <a:spcPts val="750"/>
              </a:spcBef>
              <a:tabLst>
                <a:tab pos="347804" algn="l"/>
              </a:tabLst>
            </a:pPr>
            <a:r>
              <a:rPr sz="2358" spc="635" baseline="12820" dirty="0">
                <a:latin typeface="Microsoft Sans Serif"/>
                <a:cs typeface="Microsoft Sans Serif"/>
              </a:rPr>
              <a:t>–	</a:t>
            </a:r>
            <a:r>
              <a:rPr sz="2116" spc="18" dirty="0">
                <a:latin typeface="Microsoft Sans Serif"/>
                <a:cs typeface="Microsoft Sans Serif"/>
              </a:rPr>
              <a:t>Change</a:t>
            </a:r>
            <a:r>
              <a:rPr sz="2116" spc="36" dirty="0">
                <a:latin typeface="Microsoft Sans Serif"/>
                <a:cs typeface="Microsoft Sans Serif"/>
              </a:rPr>
              <a:t> </a:t>
            </a:r>
            <a:r>
              <a:rPr sz="2116" spc="12" dirty="0">
                <a:latin typeface="Microsoft Sans Serif"/>
                <a:cs typeface="Microsoft Sans Serif"/>
              </a:rPr>
              <a:t>working</a:t>
            </a:r>
            <a:r>
              <a:rPr sz="2116" spc="36" dirty="0">
                <a:latin typeface="Microsoft Sans Serif"/>
                <a:cs typeface="Microsoft Sans Serif"/>
              </a:rPr>
              <a:t> </a:t>
            </a:r>
            <a:r>
              <a:rPr sz="2116" spc="6" dirty="0">
                <a:latin typeface="Microsoft Sans Serif"/>
                <a:cs typeface="Microsoft Sans Serif"/>
              </a:rPr>
              <a:t>dir</a:t>
            </a:r>
            <a:r>
              <a:rPr sz="2116" spc="36" dirty="0">
                <a:latin typeface="Microsoft Sans Serif"/>
                <a:cs typeface="Microsoft Sans Serif"/>
              </a:rPr>
              <a:t> </a:t>
            </a:r>
            <a:r>
              <a:rPr sz="2116" spc="12" dirty="0">
                <a:latin typeface="Microsoft Sans Serif"/>
                <a:cs typeface="Microsoft Sans Serif"/>
              </a:rPr>
              <a:t>to</a:t>
            </a:r>
            <a:r>
              <a:rPr sz="2116" spc="36" dirty="0">
                <a:latin typeface="Microsoft Sans Serif"/>
                <a:cs typeface="Microsoft Sans Serif"/>
              </a:rPr>
              <a:t> </a:t>
            </a:r>
            <a:r>
              <a:rPr sz="2116" spc="12" dirty="0">
                <a:latin typeface="Microsoft Sans Serif"/>
                <a:cs typeface="Microsoft Sans Serif"/>
              </a:rPr>
              <a:t>Directory</a:t>
            </a:r>
            <a:endParaRPr sz="2116">
              <a:latin typeface="Microsoft Sans Serif"/>
              <a:cs typeface="Microsoft Sans Serif"/>
            </a:endParaRPr>
          </a:p>
          <a:p>
            <a:pPr marL="792347">
              <a:spcBef>
                <a:spcPts val="555"/>
              </a:spcBef>
            </a:pPr>
            <a:r>
              <a:rPr sz="1814" spc="12" dirty="0">
                <a:latin typeface="Courier New"/>
                <a:cs typeface="Courier New"/>
              </a:rPr>
              <a:t>cd</a:t>
            </a:r>
            <a:r>
              <a:rPr sz="1814" spc="-30" dirty="0">
                <a:latin typeface="Courier New"/>
                <a:cs typeface="Courier New"/>
              </a:rPr>
              <a:t> </a:t>
            </a:r>
            <a:r>
              <a:rPr sz="1814" spc="6" dirty="0">
                <a:latin typeface="Courier New"/>
                <a:cs typeface="Courier New"/>
              </a:rPr>
              <a:t>directory</a:t>
            </a:r>
            <a:endParaRPr sz="1814">
              <a:latin typeface="Courier New"/>
              <a:cs typeface="Courier New"/>
            </a:endParaRPr>
          </a:p>
          <a:p>
            <a:pPr marL="348571">
              <a:spcBef>
                <a:spcPts val="750"/>
              </a:spcBef>
            </a:pPr>
            <a:r>
              <a:rPr sz="2116" spc="24" dirty="0">
                <a:latin typeface="Microsoft Sans Serif"/>
                <a:cs typeface="Microsoft Sans Serif"/>
              </a:rPr>
              <a:t>Go </a:t>
            </a:r>
            <a:r>
              <a:rPr sz="2116" spc="12" dirty="0">
                <a:latin typeface="Microsoft Sans Serif"/>
                <a:cs typeface="Microsoft Sans Serif"/>
              </a:rPr>
              <a:t>to</a:t>
            </a:r>
            <a:r>
              <a:rPr sz="2116" spc="24" dirty="0">
                <a:latin typeface="Microsoft Sans Serif"/>
                <a:cs typeface="Microsoft Sans Serif"/>
              </a:rPr>
              <a:t> </a:t>
            </a:r>
            <a:r>
              <a:rPr sz="2116" spc="12" dirty="0">
                <a:latin typeface="Microsoft Sans Serif"/>
                <a:cs typeface="Microsoft Sans Serif"/>
              </a:rPr>
              <a:t>the </a:t>
            </a:r>
            <a:r>
              <a:rPr sz="2116" spc="18" dirty="0">
                <a:latin typeface="Microsoft Sans Serif"/>
                <a:cs typeface="Microsoft Sans Serif"/>
              </a:rPr>
              <a:t>parent</a:t>
            </a:r>
            <a:r>
              <a:rPr sz="2116" spc="6" dirty="0">
                <a:latin typeface="Microsoft Sans Serif"/>
                <a:cs typeface="Microsoft Sans Serif"/>
              </a:rPr>
              <a:t> </a:t>
            </a:r>
            <a:r>
              <a:rPr sz="2116" spc="12" dirty="0">
                <a:latin typeface="Microsoft Sans Serif"/>
                <a:cs typeface="Microsoft Sans Serif"/>
              </a:rPr>
              <a:t>directory</a:t>
            </a:r>
            <a:endParaRPr sz="2116">
              <a:latin typeface="Microsoft Sans Serif"/>
              <a:cs typeface="Microsoft Sans Serif"/>
            </a:endParaRPr>
          </a:p>
          <a:p>
            <a:pPr marL="792347">
              <a:spcBef>
                <a:spcPts val="555"/>
              </a:spcBef>
            </a:pPr>
            <a:r>
              <a:rPr sz="1814" spc="12" dirty="0">
                <a:latin typeface="Courier New"/>
                <a:cs typeface="Courier New"/>
              </a:rPr>
              <a:t>cd</a:t>
            </a:r>
            <a:r>
              <a:rPr sz="1814" spc="-60" dirty="0">
                <a:latin typeface="Courier New"/>
                <a:cs typeface="Courier New"/>
              </a:rPr>
              <a:t> </a:t>
            </a:r>
            <a:r>
              <a:rPr sz="1814" spc="12" dirty="0">
                <a:latin typeface="Courier New"/>
                <a:cs typeface="Courier New"/>
              </a:rPr>
              <a:t>..</a:t>
            </a:r>
            <a:endParaRPr sz="1814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4803" y="4888943"/>
            <a:ext cx="142035" cy="184474"/>
          </a:xfrm>
          <a:prstGeom prst="rect">
            <a:avLst/>
          </a:prstGeom>
        </p:spPr>
        <p:txBody>
          <a:bodyPr vert="horz" wrap="square" lIns="0" tIns="16891" rIns="0" bIns="0" rtlCol="0">
            <a:spAutoFit/>
          </a:bodyPr>
          <a:lstStyle/>
          <a:p>
            <a:pPr marL="15356">
              <a:spcBef>
                <a:spcPts val="133"/>
              </a:spcBef>
            </a:pPr>
            <a:r>
              <a:rPr sz="1088" spc="212" dirty="0">
                <a:latin typeface="Microsoft Sans Serif"/>
                <a:cs typeface="Microsoft Sans Serif"/>
              </a:rPr>
              <a:t>●</a:t>
            </a:r>
            <a:endParaRPr sz="1088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38008" y="4790670"/>
            <a:ext cx="3081014" cy="395470"/>
          </a:xfrm>
          <a:prstGeom prst="rect">
            <a:avLst/>
          </a:prstGeom>
        </p:spPr>
        <p:txBody>
          <a:bodyPr vert="horz" wrap="square" lIns="0" tIns="13820" rIns="0" bIns="0" rtlCol="0">
            <a:spAutoFit/>
          </a:bodyPr>
          <a:lstStyle/>
          <a:p>
            <a:pPr marL="15356">
              <a:spcBef>
                <a:spcPts val="109"/>
              </a:spcBef>
            </a:pPr>
            <a:r>
              <a:rPr sz="2479" spc="-12" dirty="0">
                <a:latin typeface="Microsoft Sans Serif"/>
                <a:cs typeface="Microsoft Sans Serif"/>
              </a:rPr>
              <a:t>List</a:t>
            </a:r>
            <a:r>
              <a:rPr sz="2479" spc="6" dirty="0">
                <a:latin typeface="Microsoft Sans Serif"/>
                <a:cs typeface="Microsoft Sans Serif"/>
              </a:rPr>
              <a:t> </a:t>
            </a:r>
            <a:r>
              <a:rPr sz="2479" spc="-12" dirty="0">
                <a:latin typeface="Microsoft Sans Serif"/>
                <a:cs typeface="Microsoft Sans Serif"/>
              </a:rPr>
              <a:t>directory</a:t>
            </a:r>
            <a:r>
              <a:rPr sz="2479" spc="6" dirty="0">
                <a:latin typeface="Microsoft Sans Serif"/>
                <a:cs typeface="Microsoft Sans Serif"/>
              </a:rPr>
              <a:t> </a:t>
            </a:r>
            <a:r>
              <a:rPr sz="2479" spc="-12" dirty="0">
                <a:latin typeface="Microsoft Sans Serif"/>
                <a:cs typeface="Microsoft Sans Serif"/>
              </a:rPr>
              <a:t>contents</a:t>
            </a:r>
            <a:endParaRPr sz="2479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48567" y="5698161"/>
            <a:ext cx="143571" cy="260532"/>
          </a:xfrm>
          <a:prstGeom prst="rect">
            <a:avLst/>
          </a:prstGeom>
        </p:spPr>
        <p:txBody>
          <a:bodyPr vert="horz" wrap="square" lIns="0" tIns="18426" rIns="0" bIns="0" rtlCol="0">
            <a:spAutoFit/>
          </a:bodyPr>
          <a:lstStyle/>
          <a:p>
            <a:pPr marL="15356">
              <a:spcBef>
                <a:spcPts val="145"/>
              </a:spcBef>
            </a:pPr>
            <a:r>
              <a:rPr sz="1572" spc="423" dirty="0">
                <a:latin typeface="Microsoft Sans Serif"/>
                <a:cs typeface="Microsoft Sans Serif"/>
              </a:rPr>
              <a:t>–</a:t>
            </a:r>
            <a:endParaRPr sz="1572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48566" y="5164721"/>
            <a:ext cx="2461433" cy="866208"/>
          </a:xfrm>
          <a:prstGeom prst="rect">
            <a:avLst/>
          </a:prstGeom>
        </p:spPr>
        <p:txBody>
          <a:bodyPr vert="horz" wrap="square" lIns="0" tIns="111325" rIns="0" bIns="0" rtlCol="0">
            <a:spAutoFit/>
          </a:bodyPr>
          <a:lstStyle/>
          <a:p>
            <a:pPr marR="69100" algn="r">
              <a:spcBef>
                <a:spcPts val="877"/>
              </a:spcBef>
              <a:tabLst>
                <a:tab pos="332448" algn="l"/>
              </a:tabLst>
            </a:pPr>
            <a:r>
              <a:rPr sz="2358" spc="635" baseline="12820" dirty="0">
                <a:latin typeface="Microsoft Sans Serif"/>
                <a:cs typeface="Microsoft Sans Serif"/>
              </a:rPr>
              <a:t>–	</a:t>
            </a:r>
            <a:r>
              <a:rPr sz="2116" spc="18" dirty="0">
                <a:latin typeface="Microsoft Sans Serif"/>
                <a:cs typeface="Microsoft Sans Serif"/>
              </a:rPr>
              <a:t>Windows</a:t>
            </a:r>
            <a:r>
              <a:rPr sz="2116" spc="-6" dirty="0">
                <a:latin typeface="Microsoft Sans Serif"/>
                <a:cs typeface="Microsoft Sans Serif"/>
              </a:rPr>
              <a:t> </a:t>
            </a:r>
            <a:r>
              <a:rPr sz="2116" spc="36" dirty="0">
                <a:latin typeface="Microsoft Sans Serif"/>
                <a:cs typeface="Microsoft Sans Serif"/>
              </a:rPr>
              <a:t>→</a:t>
            </a:r>
            <a:r>
              <a:rPr sz="2116" spc="18" dirty="0">
                <a:latin typeface="Microsoft Sans Serif"/>
                <a:cs typeface="Microsoft Sans Serif"/>
              </a:rPr>
              <a:t> </a:t>
            </a:r>
            <a:r>
              <a:rPr sz="2116" spc="12" dirty="0">
                <a:latin typeface="Courier New"/>
                <a:cs typeface="Courier New"/>
              </a:rPr>
              <a:t>dir</a:t>
            </a:r>
            <a:endParaRPr sz="2116">
              <a:latin typeface="Courier New"/>
              <a:cs typeface="Courier New"/>
            </a:endParaRPr>
          </a:p>
          <a:p>
            <a:pPr marR="6142" algn="r">
              <a:spcBef>
                <a:spcPts val="762"/>
              </a:spcBef>
            </a:pPr>
            <a:r>
              <a:rPr sz="2116" spc="18" dirty="0">
                <a:latin typeface="Microsoft Sans Serif"/>
                <a:cs typeface="Microsoft Sans Serif"/>
              </a:rPr>
              <a:t>Os</a:t>
            </a:r>
            <a:r>
              <a:rPr sz="2116" spc="12" dirty="0">
                <a:latin typeface="Microsoft Sans Serif"/>
                <a:cs typeface="Microsoft Sans Serif"/>
              </a:rPr>
              <a:t> X/Linux</a:t>
            </a:r>
            <a:r>
              <a:rPr sz="2116" spc="18" dirty="0">
                <a:latin typeface="Microsoft Sans Serif"/>
                <a:cs typeface="Microsoft Sans Serif"/>
              </a:rPr>
              <a:t> </a:t>
            </a:r>
            <a:r>
              <a:rPr sz="2116" spc="36" dirty="0">
                <a:latin typeface="Microsoft Sans Serif"/>
                <a:cs typeface="Microsoft Sans Serif"/>
              </a:rPr>
              <a:t>→ </a:t>
            </a:r>
            <a:r>
              <a:rPr sz="2116" spc="12" dirty="0">
                <a:latin typeface="Courier New"/>
                <a:cs typeface="Courier New"/>
              </a:rPr>
              <a:t>ls</a:t>
            </a:r>
            <a:endParaRPr sz="2116">
              <a:latin typeface="Courier New"/>
              <a:cs typeface="Courier New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64915" y="1361861"/>
            <a:ext cx="3454912" cy="173820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11164" y="1988353"/>
            <a:ext cx="1117088" cy="111708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73925" y="3427131"/>
            <a:ext cx="6034579" cy="3169306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80738" y="2488768"/>
            <a:ext cx="343217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Exercise</a:t>
            </a:r>
            <a:r>
              <a:rPr spc="-90" dirty="0"/>
              <a:t> </a:t>
            </a:r>
            <a:r>
              <a:rPr dirty="0"/>
              <a:t>15</a:t>
            </a: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3271" y="2049772"/>
            <a:ext cx="9438819" cy="1801891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426532" marR="6142" indent="-1411177">
              <a:spcBef>
                <a:spcPts val="121"/>
              </a:spcBef>
            </a:pPr>
            <a:r>
              <a:rPr sz="5804" b="1" spc="-12" dirty="0">
                <a:solidFill>
                  <a:srgbClr val="FF0000"/>
                </a:solidFill>
                <a:latin typeface="Arial"/>
                <a:cs typeface="Arial"/>
              </a:rPr>
              <a:t>Biological</a:t>
            </a:r>
            <a:r>
              <a:rPr sz="5804" b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5804" b="1" spc="-6" dirty="0">
                <a:solidFill>
                  <a:srgbClr val="FF0000"/>
                </a:solidFill>
                <a:latin typeface="Arial"/>
                <a:cs typeface="Arial"/>
              </a:rPr>
              <a:t>data</a:t>
            </a:r>
            <a:r>
              <a:rPr sz="5804" b="1" spc="-36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5804" b="1" dirty="0">
                <a:solidFill>
                  <a:srgbClr val="FF0000"/>
                </a:solidFill>
                <a:latin typeface="Arial"/>
                <a:cs typeface="Arial"/>
              </a:rPr>
              <a:t>file</a:t>
            </a:r>
            <a:r>
              <a:rPr sz="5804" b="1" spc="-36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5804" b="1" spc="-6" dirty="0">
                <a:solidFill>
                  <a:srgbClr val="FF0000"/>
                </a:solidFill>
                <a:latin typeface="Arial"/>
                <a:cs typeface="Arial"/>
              </a:rPr>
              <a:t>formats </a:t>
            </a:r>
            <a:r>
              <a:rPr sz="5804" b="1" spc="-1596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5804" b="1" spc="-6" dirty="0">
                <a:solidFill>
                  <a:srgbClr val="FF0000"/>
                </a:solidFill>
                <a:latin typeface="Arial"/>
                <a:cs typeface="Arial"/>
              </a:rPr>
              <a:t>and</a:t>
            </a:r>
            <a:r>
              <a:rPr sz="5804" b="1" spc="-2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5804" b="1" spc="-12" dirty="0">
                <a:solidFill>
                  <a:srgbClr val="FF0000"/>
                </a:solidFill>
                <a:latin typeface="Arial"/>
                <a:cs typeface="Arial"/>
              </a:rPr>
              <a:t>quality</a:t>
            </a:r>
            <a:r>
              <a:rPr sz="5804" b="1" spc="-18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5804" b="1" spc="-12" dirty="0">
                <a:solidFill>
                  <a:srgbClr val="FF0000"/>
                </a:solidFill>
                <a:latin typeface="Arial"/>
                <a:cs typeface="Arial"/>
              </a:rPr>
              <a:t>control</a:t>
            </a:r>
            <a:endParaRPr sz="580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27471" y="478939"/>
            <a:ext cx="2328611" cy="668324"/>
          </a:xfrm>
          <a:prstGeom prst="rect">
            <a:avLst/>
          </a:prstGeom>
        </p:spPr>
        <p:txBody>
          <a:bodyPr vert="horz" wrap="square" lIns="0" tIns="16891" rIns="0" bIns="0" rtlCol="0">
            <a:spAutoFit/>
          </a:bodyPr>
          <a:lstStyle/>
          <a:p>
            <a:pPr marL="15356">
              <a:spcBef>
                <a:spcPts val="133"/>
              </a:spcBef>
            </a:pPr>
            <a:r>
              <a:rPr sz="4232" spc="-12" dirty="0"/>
              <a:t>File</a:t>
            </a:r>
            <a:r>
              <a:rPr sz="4232" spc="-85" dirty="0"/>
              <a:t> </a:t>
            </a:r>
            <a:r>
              <a:rPr sz="4232" spc="-6" dirty="0"/>
              <a:t>types</a:t>
            </a:r>
            <a:endParaRPr sz="4232"/>
          </a:p>
        </p:txBody>
      </p:sp>
      <p:sp>
        <p:nvSpPr>
          <p:cNvPr id="3" name="object 3"/>
          <p:cNvSpPr txBox="1"/>
          <p:nvPr/>
        </p:nvSpPr>
        <p:spPr>
          <a:xfrm>
            <a:off x="683305" y="1598331"/>
            <a:ext cx="121306" cy="153545"/>
          </a:xfrm>
          <a:prstGeom prst="rect">
            <a:avLst/>
          </a:prstGeom>
        </p:spPr>
        <p:txBody>
          <a:bodyPr vert="horz" wrap="square" lIns="0" tIns="13820" rIns="0" bIns="0" rtlCol="0">
            <a:spAutoFit/>
          </a:bodyPr>
          <a:lstStyle/>
          <a:p>
            <a:pPr marL="15356">
              <a:spcBef>
                <a:spcPts val="109"/>
              </a:spcBef>
            </a:pPr>
            <a:r>
              <a:rPr sz="907" spc="163" dirty="0">
                <a:latin typeface="Microsoft Sans Serif"/>
                <a:cs typeface="Microsoft Sans Serif"/>
              </a:rPr>
              <a:t>●</a:t>
            </a:r>
            <a:endParaRPr sz="907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3555" y="1518485"/>
            <a:ext cx="3438021" cy="324063"/>
          </a:xfrm>
          <a:prstGeom prst="rect">
            <a:avLst/>
          </a:prstGeom>
        </p:spPr>
        <p:txBody>
          <a:bodyPr vert="horz" wrap="square" lIns="0" tIns="16891" rIns="0" bIns="0" rtlCol="0">
            <a:spAutoFit/>
          </a:bodyPr>
          <a:lstStyle/>
          <a:p>
            <a:pPr marL="15356">
              <a:spcBef>
                <a:spcPts val="133"/>
              </a:spcBef>
            </a:pPr>
            <a:r>
              <a:rPr sz="1995" spc="-6" dirty="0">
                <a:latin typeface="Microsoft Sans Serif"/>
                <a:cs typeface="Microsoft Sans Serif"/>
              </a:rPr>
              <a:t>Plain</a:t>
            </a:r>
            <a:r>
              <a:rPr sz="1995" spc="12" dirty="0">
                <a:latin typeface="Microsoft Sans Serif"/>
                <a:cs typeface="Microsoft Sans Serif"/>
              </a:rPr>
              <a:t> </a:t>
            </a:r>
            <a:r>
              <a:rPr sz="1995" spc="-6" dirty="0">
                <a:latin typeface="Microsoft Sans Serif"/>
                <a:cs typeface="Microsoft Sans Serif"/>
              </a:rPr>
              <a:t>text</a:t>
            </a:r>
            <a:r>
              <a:rPr sz="1995" dirty="0">
                <a:latin typeface="Microsoft Sans Serif"/>
                <a:cs typeface="Microsoft Sans Serif"/>
              </a:rPr>
              <a:t> </a:t>
            </a:r>
            <a:r>
              <a:rPr sz="1995" spc="-6" dirty="0">
                <a:latin typeface="Microsoft Sans Serif"/>
                <a:cs typeface="Microsoft Sans Serif"/>
              </a:rPr>
              <a:t>tables</a:t>
            </a:r>
            <a:r>
              <a:rPr sz="1995" spc="24" dirty="0">
                <a:latin typeface="Microsoft Sans Serif"/>
                <a:cs typeface="Microsoft Sans Serif"/>
              </a:rPr>
              <a:t> </a:t>
            </a:r>
            <a:r>
              <a:rPr sz="1995" dirty="0">
                <a:latin typeface="Microsoft Sans Serif"/>
                <a:cs typeface="Microsoft Sans Serif"/>
              </a:rPr>
              <a:t>separated</a:t>
            </a:r>
            <a:r>
              <a:rPr sz="1995" spc="12" dirty="0">
                <a:latin typeface="Microsoft Sans Serif"/>
                <a:cs typeface="Microsoft Sans Serif"/>
              </a:rPr>
              <a:t> </a:t>
            </a:r>
            <a:r>
              <a:rPr sz="1995" dirty="0">
                <a:latin typeface="Microsoft Sans Serif"/>
                <a:cs typeface="Microsoft Sans Serif"/>
              </a:rPr>
              <a:t>by:</a:t>
            </a:r>
            <a:endParaRPr sz="1995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4152" y="2257069"/>
            <a:ext cx="122074" cy="214044"/>
          </a:xfrm>
          <a:prstGeom prst="rect">
            <a:avLst/>
          </a:prstGeom>
        </p:spPr>
        <p:txBody>
          <a:bodyPr vert="horz" wrap="square" lIns="0" tIns="18426" rIns="0" bIns="0" rtlCol="0">
            <a:spAutoFit/>
          </a:bodyPr>
          <a:lstStyle/>
          <a:p>
            <a:pPr marL="15356">
              <a:spcBef>
                <a:spcPts val="145"/>
              </a:spcBef>
            </a:pPr>
            <a:r>
              <a:rPr sz="1270" spc="345" dirty="0">
                <a:latin typeface="Microsoft Sans Serif"/>
                <a:cs typeface="Microsoft Sans Serif"/>
              </a:rPr>
              <a:t>–</a:t>
            </a:r>
            <a:endParaRPr sz="127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4152" y="2597953"/>
            <a:ext cx="122074" cy="214044"/>
          </a:xfrm>
          <a:prstGeom prst="rect">
            <a:avLst/>
          </a:prstGeom>
        </p:spPr>
        <p:txBody>
          <a:bodyPr vert="horz" wrap="square" lIns="0" tIns="18426" rIns="0" bIns="0" rtlCol="0">
            <a:spAutoFit/>
          </a:bodyPr>
          <a:lstStyle/>
          <a:p>
            <a:pPr marL="15356">
              <a:spcBef>
                <a:spcPts val="145"/>
              </a:spcBef>
            </a:pPr>
            <a:r>
              <a:rPr sz="1270" spc="345" dirty="0">
                <a:latin typeface="Microsoft Sans Serif"/>
                <a:cs typeface="Microsoft Sans Serif"/>
              </a:rPr>
              <a:t>–</a:t>
            </a:r>
            <a:endParaRPr sz="127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4151" y="1822517"/>
            <a:ext cx="1801161" cy="1015074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284846" marR="6142" indent="-270258">
              <a:lnSpc>
                <a:spcPct val="127600"/>
              </a:lnSpc>
              <a:spcBef>
                <a:spcPts val="121"/>
              </a:spcBef>
              <a:tabLst>
                <a:tab pos="284846" algn="l"/>
              </a:tabLst>
            </a:pPr>
            <a:r>
              <a:rPr sz="1904" spc="516" baseline="13227" dirty="0">
                <a:latin typeface="Microsoft Sans Serif"/>
                <a:cs typeface="Microsoft Sans Serif"/>
              </a:rPr>
              <a:t>–	</a:t>
            </a:r>
            <a:r>
              <a:rPr sz="1753" spc="-6" dirty="0">
                <a:latin typeface="Microsoft Sans Serif"/>
                <a:cs typeface="Microsoft Sans Serif"/>
              </a:rPr>
              <a:t>Commas</a:t>
            </a:r>
            <a:r>
              <a:rPr sz="1753" spc="-60" dirty="0">
                <a:latin typeface="Microsoft Sans Serif"/>
                <a:cs typeface="Microsoft Sans Serif"/>
              </a:rPr>
              <a:t> </a:t>
            </a:r>
            <a:r>
              <a:rPr sz="1753" dirty="0">
                <a:latin typeface="Microsoft Sans Serif"/>
                <a:cs typeface="Microsoft Sans Serif"/>
              </a:rPr>
              <a:t>(.csv) </a:t>
            </a:r>
            <a:r>
              <a:rPr sz="1753" spc="-447" dirty="0">
                <a:latin typeface="Microsoft Sans Serif"/>
                <a:cs typeface="Microsoft Sans Serif"/>
              </a:rPr>
              <a:t> </a:t>
            </a:r>
            <a:r>
              <a:rPr sz="1753" spc="-54" dirty="0">
                <a:latin typeface="Microsoft Sans Serif"/>
                <a:cs typeface="Microsoft Sans Serif"/>
              </a:rPr>
              <a:t>Tabs</a:t>
            </a:r>
            <a:r>
              <a:rPr sz="1753" spc="-12" dirty="0">
                <a:latin typeface="Microsoft Sans Serif"/>
                <a:cs typeface="Microsoft Sans Serif"/>
              </a:rPr>
              <a:t> </a:t>
            </a:r>
            <a:r>
              <a:rPr sz="1753" dirty="0">
                <a:latin typeface="Microsoft Sans Serif"/>
                <a:cs typeface="Microsoft Sans Serif"/>
              </a:rPr>
              <a:t>(.txt,.tab) </a:t>
            </a:r>
            <a:r>
              <a:rPr sz="1753" spc="6" dirty="0">
                <a:latin typeface="Microsoft Sans Serif"/>
                <a:cs typeface="Microsoft Sans Serif"/>
              </a:rPr>
              <a:t> </a:t>
            </a:r>
            <a:r>
              <a:rPr sz="1753" spc="-6" dirty="0">
                <a:latin typeface="Microsoft Sans Serif"/>
                <a:cs typeface="Microsoft Sans Serif"/>
              </a:rPr>
              <a:t>Spaces</a:t>
            </a:r>
            <a:endParaRPr sz="1753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3305" y="3015614"/>
            <a:ext cx="121306" cy="153545"/>
          </a:xfrm>
          <a:prstGeom prst="rect">
            <a:avLst/>
          </a:prstGeom>
        </p:spPr>
        <p:txBody>
          <a:bodyPr vert="horz" wrap="square" lIns="0" tIns="13820" rIns="0" bIns="0" rtlCol="0">
            <a:spAutoFit/>
          </a:bodyPr>
          <a:lstStyle/>
          <a:p>
            <a:pPr marL="15356">
              <a:spcBef>
                <a:spcPts val="109"/>
              </a:spcBef>
            </a:pPr>
            <a:r>
              <a:rPr sz="907" spc="163" dirty="0">
                <a:latin typeface="Microsoft Sans Serif"/>
                <a:cs typeface="Microsoft Sans Serif"/>
              </a:rPr>
              <a:t>●</a:t>
            </a:r>
            <a:endParaRPr sz="907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53555" y="2845479"/>
            <a:ext cx="1687532" cy="770064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 marR="6142">
              <a:lnSpc>
                <a:spcPct val="130300"/>
              </a:lnSpc>
              <a:spcBef>
                <a:spcPts val="115"/>
              </a:spcBef>
            </a:pPr>
            <a:r>
              <a:rPr sz="1995" spc="-54" dirty="0">
                <a:latin typeface="Microsoft Sans Serif"/>
                <a:cs typeface="Microsoft Sans Serif"/>
              </a:rPr>
              <a:t>Text</a:t>
            </a:r>
            <a:r>
              <a:rPr sz="1995" dirty="0">
                <a:latin typeface="Microsoft Sans Serif"/>
                <a:cs typeface="Microsoft Sans Serif"/>
              </a:rPr>
              <a:t> </a:t>
            </a:r>
            <a:r>
              <a:rPr sz="1995" spc="-12" dirty="0">
                <a:latin typeface="Microsoft Sans Serif"/>
                <a:cs typeface="Microsoft Sans Serif"/>
              </a:rPr>
              <a:t>files</a:t>
            </a:r>
            <a:r>
              <a:rPr sz="1995" spc="-6" dirty="0">
                <a:latin typeface="Microsoft Sans Serif"/>
                <a:cs typeface="Microsoft Sans Serif"/>
              </a:rPr>
              <a:t> (.txt) </a:t>
            </a:r>
            <a:r>
              <a:rPr sz="1995" dirty="0">
                <a:latin typeface="Microsoft Sans Serif"/>
                <a:cs typeface="Microsoft Sans Serif"/>
              </a:rPr>
              <a:t> </a:t>
            </a:r>
            <a:r>
              <a:rPr sz="1995" spc="-6" dirty="0">
                <a:latin typeface="Microsoft Sans Serif"/>
                <a:cs typeface="Microsoft Sans Serif"/>
              </a:rPr>
              <a:t>Biological</a:t>
            </a:r>
            <a:r>
              <a:rPr sz="1995" spc="-60" dirty="0">
                <a:latin typeface="Microsoft Sans Serif"/>
                <a:cs typeface="Microsoft Sans Serif"/>
              </a:rPr>
              <a:t> </a:t>
            </a:r>
            <a:r>
              <a:rPr sz="1995" dirty="0">
                <a:latin typeface="Microsoft Sans Serif"/>
                <a:cs typeface="Microsoft Sans Serif"/>
              </a:rPr>
              <a:t>data</a:t>
            </a:r>
            <a:endParaRPr sz="1995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3305" y="3411777"/>
            <a:ext cx="121306" cy="153545"/>
          </a:xfrm>
          <a:prstGeom prst="rect">
            <a:avLst/>
          </a:prstGeom>
        </p:spPr>
        <p:txBody>
          <a:bodyPr vert="horz" wrap="square" lIns="0" tIns="13820" rIns="0" bIns="0" rtlCol="0">
            <a:spAutoFit/>
          </a:bodyPr>
          <a:lstStyle/>
          <a:p>
            <a:pPr marL="15356">
              <a:spcBef>
                <a:spcPts val="109"/>
              </a:spcBef>
            </a:pPr>
            <a:r>
              <a:rPr sz="907" spc="163" dirty="0">
                <a:latin typeface="Microsoft Sans Serif"/>
                <a:cs typeface="Microsoft Sans Serif"/>
              </a:rPr>
              <a:t>●</a:t>
            </a:r>
            <a:endParaRPr sz="907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44152" y="4070514"/>
            <a:ext cx="122074" cy="214044"/>
          </a:xfrm>
          <a:prstGeom prst="rect">
            <a:avLst/>
          </a:prstGeom>
        </p:spPr>
        <p:txBody>
          <a:bodyPr vert="horz" wrap="square" lIns="0" tIns="18426" rIns="0" bIns="0" rtlCol="0">
            <a:spAutoFit/>
          </a:bodyPr>
          <a:lstStyle/>
          <a:p>
            <a:pPr marL="15356">
              <a:spcBef>
                <a:spcPts val="145"/>
              </a:spcBef>
            </a:pPr>
            <a:r>
              <a:rPr sz="1270" spc="345" dirty="0">
                <a:latin typeface="Microsoft Sans Serif"/>
                <a:cs typeface="Microsoft Sans Serif"/>
              </a:rPr>
              <a:t>–</a:t>
            </a:r>
            <a:endParaRPr sz="127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44152" y="4411397"/>
            <a:ext cx="122074" cy="214044"/>
          </a:xfrm>
          <a:prstGeom prst="rect">
            <a:avLst/>
          </a:prstGeom>
        </p:spPr>
        <p:txBody>
          <a:bodyPr vert="horz" wrap="square" lIns="0" tIns="18426" rIns="0" bIns="0" rtlCol="0">
            <a:spAutoFit/>
          </a:bodyPr>
          <a:lstStyle/>
          <a:p>
            <a:pPr marL="15356">
              <a:spcBef>
                <a:spcPts val="145"/>
              </a:spcBef>
            </a:pPr>
            <a:r>
              <a:rPr sz="1270" spc="345" dirty="0">
                <a:latin typeface="Microsoft Sans Serif"/>
                <a:cs typeface="Microsoft Sans Serif"/>
              </a:rPr>
              <a:t>–</a:t>
            </a:r>
            <a:endParaRPr sz="127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44152" y="4750747"/>
            <a:ext cx="122074" cy="214044"/>
          </a:xfrm>
          <a:prstGeom prst="rect">
            <a:avLst/>
          </a:prstGeom>
        </p:spPr>
        <p:txBody>
          <a:bodyPr vert="horz" wrap="square" lIns="0" tIns="18426" rIns="0" bIns="0" rtlCol="0">
            <a:spAutoFit/>
          </a:bodyPr>
          <a:lstStyle/>
          <a:p>
            <a:pPr marL="15356">
              <a:spcBef>
                <a:spcPts val="145"/>
              </a:spcBef>
            </a:pPr>
            <a:r>
              <a:rPr sz="1270" spc="345" dirty="0">
                <a:latin typeface="Microsoft Sans Serif"/>
                <a:cs typeface="Microsoft Sans Serif"/>
              </a:rPr>
              <a:t>–</a:t>
            </a:r>
            <a:endParaRPr sz="127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44152" y="3635962"/>
            <a:ext cx="3358942" cy="1350294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284846" marR="6142" indent="-270258">
              <a:lnSpc>
                <a:spcPct val="127400"/>
              </a:lnSpc>
              <a:spcBef>
                <a:spcPts val="121"/>
              </a:spcBef>
              <a:tabLst>
                <a:tab pos="284846" algn="l"/>
              </a:tabLst>
            </a:pPr>
            <a:r>
              <a:rPr sz="1904" spc="516" baseline="13227" dirty="0">
                <a:latin typeface="Microsoft Sans Serif"/>
                <a:cs typeface="Microsoft Sans Serif"/>
              </a:rPr>
              <a:t>–	</a:t>
            </a:r>
            <a:r>
              <a:rPr sz="1753" spc="-6" dirty="0">
                <a:latin typeface="Microsoft Sans Serif"/>
                <a:cs typeface="Microsoft Sans Serif"/>
              </a:rPr>
              <a:t>Fasta</a:t>
            </a:r>
            <a:r>
              <a:rPr sz="1753" spc="12" dirty="0">
                <a:latin typeface="Microsoft Sans Serif"/>
                <a:cs typeface="Microsoft Sans Serif"/>
              </a:rPr>
              <a:t> </a:t>
            </a:r>
            <a:r>
              <a:rPr sz="1753" dirty="0">
                <a:latin typeface="Microsoft Sans Serif"/>
                <a:cs typeface="Microsoft Sans Serif"/>
              </a:rPr>
              <a:t>(.fas,</a:t>
            </a:r>
            <a:r>
              <a:rPr sz="1753" spc="18" dirty="0">
                <a:latin typeface="Microsoft Sans Serif"/>
                <a:cs typeface="Microsoft Sans Serif"/>
              </a:rPr>
              <a:t> </a:t>
            </a:r>
            <a:r>
              <a:rPr sz="1753" dirty="0">
                <a:latin typeface="Microsoft Sans Serif"/>
                <a:cs typeface="Microsoft Sans Serif"/>
              </a:rPr>
              <a:t>.fasta,.faa) </a:t>
            </a:r>
            <a:r>
              <a:rPr sz="1753" spc="6" dirty="0">
                <a:latin typeface="Microsoft Sans Serif"/>
                <a:cs typeface="Microsoft Sans Serif"/>
              </a:rPr>
              <a:t> </a:t>
            </a:r>
            <a:r>
              <a:rPr sz="1753" spc="-6" dirty="0">
                <a:latin typeface="Microsoft Sans Serif"/>
                <a:cs typeface="Microsoft Sans Serif"/>
              </a:rPr>
              <a:t>Sequence</a:t>
            </a:r>
            <a:r>
              <a:rPr sz="1753" spc="24" dirty="0">
                <a:latin typeface="Microsoft Sans Serif"/>
                <a:cs typeface="Microsoft Sans Serif"/>
              </a:rPr>
              <a:t> </a:t>
            </a:r>
            <a:r>
              <a:rPr sz="1753" spc="-6" dirty="0">
                <a:latin typeface="Microsoft Sans Serif"/>
                <a:cs typeface="Microsoft Sans Serif"/>
              </a:rPr>
              <a:t>reads</a:t>
            </a:r>
            <a:r>
              <a:rPr sz="1753" spc="24" dirty="0">
                <a:latin typeface="Microsoft Sans Serif"/>
                <a:cs typeface="Microsoft Sans Serif"/>
              </a:rPr>
              <a:t> </a:t>
            </a:r>
            <a:r>
              <a:rPr sz="1753" spc="-6" dirty="0">
                <a:latin typeface="Microsoft Sans Serif"/>
                <a:cs typeface="Microsoft Sans Serif"/>
              </a:rPr>
              <a:t>(.fastq) </a:t>
            </a:r>
            <a:r>
              <a:rPr sz="1753" dirty="0">
                <a:latin typeface="Microsoft Sans Serif"/>
                <a:cs typeface="Microsoft Sans Serif"/>
              </a:rPr>
              <a:t> </a:t>
            </a:r>
            <a:r>
              <a:rPr sz="1753" spc="-6" dirty="0">
                <a:latin typeface="Microsoft Sans Serif"/>
                <a:cs typeface="Microsoft Sans Serif"/>
              </a:rPr>
              <a:t>Genomic</a:t>
            </a:r>
            <a:r>
              <a:rPr sz="1753" spc="18" dirty="0">
                <a:latin typeface="Microsoft Sans Serif"/>
                <a:cs typeface="Microsoft Sans Serif"/>
              </a:rPr>
              <a:t> </a:t>
            </a:r>
            <a:r>
              <a:rPr sz="1753" spc="-6" dirty="0">
                <a:latin typeface="Microsoft Sans Serif"/>
                <a:cs typeface="Microsoft Sans Serif"/>
              </a:rPr>
              <a:t>features</a:t>
            </a:r>
            <a:r>
              <a:rPr sz="1753" spc="24" dirty="0">
                <a:latin typeface="Microsoft Sans Serif"/>
                <a:cs typeface="Microsoft Sans Serif"/>
              </a:rPr>
              <a:t> </a:t>
            </a:r>
            <a:r>
              <a:rPr sz="1753" spc="-12" dirty="0">
                <a:latin typeface="Microsoft Sans Serif"/>
                <a:cs typeface="Microsoft Sans Serif"/>
              </a:rPr>
              <a:t>file</a:t>
            </a:r>
            <a:r>
              <a:rPr sz="1753" spc="18" dirty="0">
                <a:latin typeface="Microsoft Sans Serif"/>
                <a:cs typeface="Microsoft Sans Serif"/>
              </a:rPr>
              <a:t> </a:t>
            </a:r>
            <a:r>
              <a:rPr sz="1753" spc="-12" dirty="0">
                <a:latin typeface="Microsoft Sans Serif"/>
                <a:cs typeface="Microsoft Sans Serif"/>
              </a:rPr>
              <a:t>(.gff,</a:t>
            </a:r>
            <a:r>
              <a:rPr sz="1753" spc="18" dirty="0">
                <a:latin typeface="Microsoft Sans Serif"/>
                <a:cs typeface="Microsoft Sans Serif"/>
              </a:rPr>
              <a:t> </a:t>
            </a:r>
            <a:r>
              <a:rPr sz="1753" dirty="0">
                <a:latin typeface="Microsoft Sans Serif"/>
                <a:cs typeface="Microsoft Sans Serif"/>
              </a:rPr>
              <a:t>.gtf) </a:t>
            </a:r>
            <a:r>
              <a:rPr sz="1753" spc="-447" dirty="0">
                <a:latin typeface="Microsoft Sans Serif"/>
                <a:cs typeface="Microsoft Sans Serif"/>
              </a:rPr>
              <a:t> </a:t>
            </a:r>
            <a:r>
              <a:rPr sz="1753" spc="-6" dirty="0">
                <a:latin typeface="Microsoft Sans Serif"/>
                <a:cs typeface="Microsoft Sans Serif"/>
              </a:rPr>
              <a:t>Feature</a:t>
            </a:r>
            <a:r>
              <a:rPr sz="1753" spc="12" dirty="0">
                <a:latin typeface="Microsoft Sans Serif"/>
                <a:cs typeface="Microsoft Sans Serif"/>
              </a:rPr>
              <a:t> </a:t>
            </a:r>
            <a:r>
              <a:rPr sz="1753" spc="-6" dirty="0">
                <a:latin typeface="Microsoft Sans Serif"/>
                <a:cs typeface="Microsoft Sans Serif"/>
              </a:rPr>
              <a:t>track</a:t>
            </a:r>
            <a:r>
              <a:rPr sz="1753" spc="24" dirty="0">
                <a:latin typeface="Microsoft Sans Serif"/>
                <a:cs typeface="Microsoft Sans Serif"/>
              </a:rPr>
              <a:t> </a:t>
            </a:r>
            <a:r>
              <a:rPr sz="1753" spc="-6" dirty="0">
                <a:latin typeface="Microsoft Sans Serif"/>
                <a:cs typeface="Microsoft Sans Serif"/>
              </a:rPr>
              <a:t>files</a:t>
            </a:r>
            <a:r>
              <a:rPr sz="1753" spc="24" dirty="0">
                <a:latin typeface="Microsoft Sans Serif"/>
                <a:cs typeface="Microsoft Sans Serif"/>
              </a:rPr>
              <a:t> </a:t>
            </a:r>
            <a:r>
              <a:rPr sz="1753" spc="-6" dirty="0">
                <a:latin typeface="Microsoft Sans Serif"/>
                <a:cs typeface="Microsoft Sans Serif"/>
              </a:rPr>
              <a:t>(.bed)</a:t>
            </a:r>
            <a:endParaRPr sz="1753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22845" y="4997965"/>
            <a:ext cx="2978134" cy="1103156"/>
          </a:xfrm>
          <a:prstGeom prst="rect">
            <a:avLst/>
          </a:prstGeom>
        </p:spPr>
        <p:txBody>
          <a:bodyPr vert="horz" wrap="square" lIns="0" tIns="89060" rIns="0" bIns="0" rtlCol="0">
            <a:spAutoFit/>
          </a:bodyPr>
          <a:lstStyle/>
          <a:p>
            <a:pPr marL="406923" indent="-271025">
              <a:spcBef>
                <a:spcPts val="701"/>
              </a:spcBef>
              <a:buSzPct val="72413"/>
              <a:buChar char="–"/>
              <a:tabLst>
                <a:tab pos="406155" algn="l"/>
                <a:tab pos="406923" algn="l"/>
              </a:tabLst>
            </a:pPr>
            <a:r>
              <a:rPr sz="1753" spc="-6" dirty="0">
                <a:latin typeface="Microsoft Sans Serif"/>
                <a:cs typeface="Microsoft Sans Serif"/>
              </a:rPr>
              <a:t>Raw</a:t>
            </a:r>
            <a:r>
              <a:rPr sz="1753" spc="-12" dirty="0">
                <a:latin typeface="Microsoft Sans Serif"/>
                <a:cs typeface="Microsoft Sans Serif"/>
              </a:rPr>
              <a:t> </a:t>
            </a:r>
            <a:r>
              <a:rPr sz="1753" spc="-6" dirty="0">
                <a:latin typeface="Microsoft Sans Serif"/>
                <a:cs typeface="Microsoft Sans Serif"/>
              </a:rPr>
              <a:t>alignments</a:t>
            </a:r>
            <a:r>
              <a:rPr sz="1753" spc="6" dirty="0">
                <a:latin typeface="Microsoft Sans Serif"/>
                <a:cs typeface="Microsoft Sans Serif"/>
              </a:rPr>
              <a:t> </a:t>
            </a:r>
            <a:r>
              <a:rPr sz="1753" spc="-6" dirty="0">
                <a:latin typeface="Microsoft Sans Serif"/>
                <a:cs typeface="Microsoft Sans Serif"/>
              </a:rPr>
              <a:t>(.sam)</a:t>
            </a:r>
            <a:endParaRPr sz="1753">
              <a:latin typeface="Microsoft Sans Serif"/>
              <a:cs typeface="Microsoft Sans Serif"/>
            </a:endParaRPr>
          </a:p>
          <a:p>
            <a:pPr marL="406923" indent="-271025">
              <a:spcBef>
                <a:spcPts val="580"/>
              </a:spcBef>
              <a:buSzPct val="72413"/>
              <a:buChar char="–"/>
              <a:tabLst>
                <a:tab pos="406155" algn="l"/>
                <a:tab pos="406923" algn="l"/>
              </a:tabLst>
            </a:pPr>
            <a:r>
              <a:rPr sz="1753" spc="-24" dirty="0">
                <a:latin typeface="Microsoft Sans Serif"/>
                <a:cs typeface="Microsoft Sans Serif"/>
              </a:rPr>
              <a:t>Variant</a:t>
            </a:r>
            <a:r>
              <a:rPr sz="1753" spc="12" dirty="0">
                <a:latin typeface="Microsoft Sans Serif"/>
                <a:cs typeface="Microsoft Sans Serif"/>
              </a:rPr>
              <a:t> </a:t>
            </a:r>
            <a:r>
              <a:rPr sz="1753" spc="-12" dirty="0">
                <a:latin typeface="Microsoft Sans Serif"/>
                <a:cs typeface="Microsoft Sans Serif"/>
              </a:rPr>
              <a:t>calling</a:t>
            </a:r>
            <a:r>
              <a:rPr sz="1753" dirty="0">
                <a:latin typeface="Microsoft Sans Serif"/>
                <a:cs typeface="Microsoft Sans Serif"/>
              </a:rPr>
              <a:t> </a:t>
            </a:r>
            <a:r>
              <a:rPr sz="1753" spc="-6" dirty="0">
                <a:latin typeface="Microsoft Sans Serif"/>
                <a:cs typeface="Microsoft Sans Serif"/>
              </a:rPr>
              <a:t>files</a:t>
            </a:r>
            <a:r>
              <a:rPr sz="1753" spc="12" dirty="0">
                <a:latin typeface="Microsoft Sans Serif"/>
                <a:cs typeface="Microsoft Sans Serif"/>
              </a:rPr>
              <a:t> </a:t>
            </a:r>
            <a:r>
              <a:rPr sz="1753" dirty="0">
                <a:latin typeface="Microsoft Sans Serif"/>
                <a:cs typeface="Microsoft Sans Serif"/>
              </a:rPr>
              <a:t>(.vcf)</a:t>
            </a:r>
            <a:endParaRPr sz="1753">
              <a:latin typeface="Microsoft Sans Serif"/>
              <a:cs typeface="Microsoft Sans Serif"/>
            </a:endParaRPr>
          </a:p>
          <a:p>
            <a:pPr marL="46067">
              <a:spcBef>
                <a:spcPts val="725"/>
              </a:spcBef>
            </a:pPr>
            <a:r>
              <a:rPr sz="1995" dirty="0">
                <a:latin typeface="Microsoft Sans Serif"/>
                <a:cs typeface="Microsoft Sans Serif"/>
              </a:rPr>
              <a:t>Source</a:t>
            </a:r>
            <a:r>
              <a:rPr sz="1995" spc="-18" dirty="0">
                <a:latin typeface="Microsoft Sans Serif"/>
                <a:cs typeface="Microsoft Sans Serif"/>
              </a:rPr>
              <a:t> </a:t>
            </a:r>
            <a:r>
              <a:rPr sz="1995" spc="6" dirty="0">
                <a:latin typeface="Microsoft Sans Serif"/>
                <a:cs typeface="Microsoft Sans Serif"/>
              </a:rPr>
              <a:t>code</a:t>
            </a:r>
            <a:r>
              <a:rPr sz="1995" spc="-12" dirty="0">
                <a:latin typeface="Microsoft Sans Serif"/>
                <a:cs typeface="Microsoft Sans Serif"/>
              </a:rPr>
              <a:t> </a:t>
            </a:r>
            <a:r>
              <a:rPr sz="1995" dirty="0">
                <a:latin typeface="Microsoft Sans Serif"/>
                <a:cs typeface="Microsoft Sans Serif"/>
              </a:rPr>
              <a:t>(example.R)</a:t>
            </a:r>
            <a:endParaRPr sz="1995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83305" y="5850176"/>
            <a:ext cx="121306" cy="153545"/>
          </a:xfrm>
          <a:prstGeom prst="rect">
            <a:avLst/>
          </a:prstGeom>
        </p:spPr>
        <p:txBody>
          <a:bodyPr vert="horz" wrap="square" lIns="0" tIns="13820" rIns="0" bIns="0" rtlCol="0">
            <a:spAutoFit/>
          </a:bodyPr>
          <a:lstStyle/>
          <a:p>
            <a:pPr marL="15356">
              <a:spcBef>
                <a:spcPts val="109"/>
              </a:spcBef>
            </a:pPr>
            <a:r>
              <a:rPr sz="907" spc="163" dirty="0">
                <a:latin typeface="Microsoft Sans Serif"/>
                <a:cs typeface="Microsoft Sans Serif"/>
              </a:rPr>
              <a:t>●</a:t>
            </a:r>
            <a:endParaRPr sz="907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62605" y="1615222"/>
            <a:ext cx="143571" cy="186024"/>
          </a:xfrm>
          <a:prstGeom prst="rect">
            <a:avLst/>
          </a:prstGeom>
        </p:spPr>
        <p:txBody>
          <a:bodyPr vert="horz" wrap="square" lIns="0" tIns="18426" rIns="0" bIns="0" rtlCol="0">
            <a:spAutoFit/>
          </a:bodyPr>
          <a:lstStyle/>
          <a:p>
            <a:pPr marL="15356">
              <a:spcBef>
                <a:spcPts val="145"/>
              </a:spcBef>
            </a:pPr>
            <a:r>
              <a:rPr sz="1088" spc="224" dirty="0">
                <a:latin typeface="Microsoft Sans Serif"/>
                <a:cs typeface="Microsoft Sans Serif"/>
              </a:rPr>
              <a:t>●</a:t>
            </a:r>
            <a:endParaRPr sz="1088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57424" y="1512342"/>
            <a:ext cx="2347805" cy="406253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539" spc="-6" dirty="0">
                <a:latin typeface="Microsoft Sans Serif"/>
                <a:cs typeface="Microsoft Sans Serif"/>
              </a:rPr>
              <a:t>Excel</a:t>
            </a:r>
            <a:r>
              <a:rPr sz="2539" spc="-18" dirty="0">
                <a:latin typeface="Microsoft Sans Serif"/>
                <a:cs typeface="Microsoft Sans Serif"/>
              </a:rPr>
              <a:t> </a:t>
            </a:r>
            <a:r>
              <a:rPr sz="2539" spc="-6" dirty="0">
                <a:latin typeface="Microsoft Sans Serif"/>
                <a:cs typeface="Microsoft Sans Serif"/>
              </a:rPr>
              <a:t>(.xls,.xlsx)</a:t>
            </a:r>
            <a:endParaRPr sz="2539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62605" y="2138834"/>
            <a:ext cx="143571" cy="186024"/>
          </a:xfrm>
          <a:prstGeom prst="rect">
            <a:avLst/>
          </a:prstGeom>
        </p:spPr>
        <p:txBody>
          <a:bodyPr vert="horz" wrap="square" lIns="0" tIns="18426" rIns="0" bIns="0" rtlCol="0">
            <a:spAutoFit/>
          </a:bodyPr>
          <a:lstStyle/>
          <a:p>
            <a:pPr marL="15356">
              <a:spcBef>
                <a:spcPts val="145"/>
              </a:spcBef>
            </a:pPr>
            <a:r>
              <a:rPr sz="1088" spc="224" dirty="0">
                <a:latin typeface="Microsoft Sans Serif"/>
                <a:cs typeface="Microsoft Sans Serif"/>
              </a:rPr>
              <a:t>●</a:t>
            </a:r>
            <a:endParaRPr sz="1088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62605" y="2660910"/>
            <a:ext cx="143571" cy="186024"/>
          </a:xfrm>
          <a:prstGeom prst="rect">
            <a:avLst/>
          </a:prstGeom>
        </p:spPr>
        <p:txBody>
          <a:bodyPr vert="horz" wrap="square" lIns="0" tIns="18426" rIns="0" bIns="0" rtlCol="0">
            <a:spAutoFit/>
          </a:bodyPr>
          <a:lstStyle/>
          <a:p>
            <a:pPr marL="15356">
              <a:spcBef>
                <a:spcPts val="145"/>
              </a:spcBef>
            </a:pPr>
            <a:r>
              <a:rPr sz="1088" spc="224" dirty="0">
                <a:latin typeface="Microsoft Sans Serif"/>
                <a:cs typeface="Microsoft Sans Serif"/>
              </a:rPr>
              <a:t>●</a:t>
            </a:r>
            <a:endParaRPr sz="1088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662605" y="3143061"/>
            <a:ext cx="143571" cy="186024"/>
          </a:xfrm>
          <a:prstGeom prst="rect">
            <a:avLst/>
          </a:prstGeom>
        </p:spPr>
        <p:txBody>
          <a:bodyPr vert="horz" wrap="square" lIns="0" tIns="18426" rIns="0" bIns="0" rtlCol="0">
            <a:spAutoFit/>
          </a:bodyPr>
          <a:lstStyle/>
          <a:p>
            <a:pPr marL="15356">
              <a:spcBef>
                <a:spcPts val="145"/>
              </a:spcBef>
            </a:pPr>
            <a:r>
              <a:rPr sz="1088" spc="224" dirty="0">
                <a:latin typeface="Microsoft Sans Serif"/>
                <a:cs typeface="Microsoft Sans Serif"/>
              </a:rPr>
              <a:t>●</a:t>
            </a:r>
            <a:endParaRPr sz="1088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957425" y="1897757"/>
            <a:ext cx="2895216" cy="1505812"/>
          </a:xfrm>
          <a:prstGeom prst="rect">
            <a:avLst/>
          </a:prstGeom>
        </p:spPr>
        <p:txBody>
          <a:bodyPr vert="horz" wrap="square" lIns="0" tIns="36083" rIns="0" bIns="0" rtlCol="0">
            <a:spAutoFit/>
          </a:bodyPr>
          <a:lstStyle/>
          <a:p>
            <a:pPr marL="15356" marR="6142">
              <a:lnSpc>
                <a:spcPct val="130000"/>
              </a:lnSpc>
              <a:spcBef>
                <a:spcPts val="283"/>
              </a:spcBef>
            </a:pPr>
            <a:r>
              <a:rPr sz="2539" spc="-12" dirty="0">
                <a:latin typeface="Microsoft Sans Serif"/>
                <a:cs typeface="Microsoft Sans Serif"/>
              </a:rPr>
              <a:t>Adobe</a:t>
            </a:r>
            <a:r>
              <a:rPr sz="2539" spc="12" dirty="0">
                <a:latin typeface="Microsoft Sans Serif"/>
                <a:cs typeface="Microsoft Sans Serif"/>
              </a:rPr>
              <a:t> </a:t>
            </a:r>
            <a:r>
              <a:rPr sz="2539" spc="-6" dirty="0">
                <a:latin typeface="Microsoft Sans Serif"/>
                <a:cs typeface="Microsoft Sans Serif"/>
              </a:rPr>
              <a:t>PDF</a:t>
            </a:r>
            <a:r>
              <a:rPr sz="2539" spc="18" dirty="0">
                <a:latin typeface="Microsoft Sans Serif"/>
                <a:cs typeface="Microsoft Sans Serif"/>
              </a:rPr>
              <a:t> </a:t>
            </a:r>
            <a:r>
              <a:rPr sz="2539" spc="-6" dirty="0">
                <a:latin typeface="Microsoft Sans Serif"/>
                <a:cs typeface="Microsoft Sans Serif"/>
              </a:rPr>
              <a:t>(.pdf) </a:t>
            </a:r>
            <a:r>
              <a:rPr sz="2539" dirty="0">
                <a:latin typeface="Microsoft Sans Serif"/>
                <a:cs typeface="Microsoft Sans Serif"/>
              </a:rPr>
              <a:t> </a:t>
            </a:r>
            <a:r>
              <a:rPr sz="2539" spc="-18" dirty="0">
                <a:latin typeface="Microsoft Sans Serif"/>
                <a:cs typeface="Microsoft Sans Serif"/>
              </a:rPr>
              <a:t>Word</a:t>
            </a:r>
            <a:r>
              <a:rPr sz="2539" spc="6" dirty="0">
                <a:latin typeface="Microsoft Sans Serif"/>
                <a:cs typeface="Microsoft Sans Serif"/>
              </a:rPr>
              <a:t> </a:t>
            </a:r>
            <a:r>
              <a:rPr sz="2539" spc="-6" dirty="0">
                <a:latin typeface="Microsoft Sans Serif"/>
                <a:cs typeface="Microsoft Sans Serif"/>
              </a:rPr>
              <a:t>(doc,</a:t>
            </a:r>
            <a:r>
              <a:rPr sz="2539" spc="30" dirty="0">
                <a:latin typeface="Microsoft Sans Serif"/>
                <a:cs typeface="Microsoft Sans Serif"/>
              </a:rPr>
              <a:t> </a:t>
            </a:r>
            <a:r>
              <a:rPr sz="2539" spc="-6" dirty="0">
                <a:latin typeface="Microsoft Sans Serif"/>
                <a:cs typeface="Microsoft Sans Serif"/>
              </a:rPr>
              <a:t>docx) </a:t>
            </a:r>
            <a:r>
              <a:rPr sz="2539" dirty="0">
                <a:latin typeface="Microsoft Sans Serif"/>
                <a:cs typeface="Microsoft Sans Serif"/>
              </a:rPr>
              <a:t> </a:t>
            </a:r>
            <a:r>
              <a:rPr sz="2539" spc="-12" dirty="0">
                <a:latin typeface="Microsoft Sans Serif"/>
                <a:cs typeface="Microsoft Sans Serif"/>
              </a:rPr>
              <a:t>Enriched </a:t>
            </a:r>
            <a:r>
              <a:rPr sz="2539" spc="-6" dirty="0">
                <a:latin typeface="Microsoft Sans Serif"/>
                <a:cs typeface="Microsoft Sans Serif"/>
              </a:rPr>
              <a:t>format(.rtf)</a:t>
            </a:r>
            <a:endParaRPr sz="2539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662605" y="4465141"/>
            <a:ext cx="143571" cy="186024"/>
          </a:xfrm>
          <a:prstGeom prst="rect">
            <a:avLst/>
          </a:prstGeom>
        </p:spPr>
        <p:txBody>
          <a:bodyPr vert="horz" wrap="square" lIns="0" tIns="18426" rIns="0" bIns="0" rtlCol="0">
            <a:spAutoFit/>
          </a:bodyPr>
          <a:lstStyle/>
          <a:p>
            <a:pPr marL="15356">
              <a:spcBef>
                <a:spcPts val="145"/>
              </a:spcBef>
            </a:pPr>
            <a:r>
              <a:rPr sz="1088" spc="224" dirty="0">
                <a:latin typeface="Microsoft Sans Serif"/>
                <a:cs typeface="Microsoft Sans Serif"/>
              </a:rPr>
              <a:t>●</a:t>
            </a:r>
            <a:endParaRPr sz="1088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957425" y="4362261"/>
            <a:ext cx="1086378" cy="406253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539" spc="-6" dirty="0">
                <a:latin typeface="Microsoft Sans Serif"/>
                <a:cs typeface="Microsoft Sans Serif"/>
              </a:rPr>
              <a:t>I</a:t>
            </a:r>
            <a:r>
              <a:rPr sz="2539" spc="6" dirty="0">
                <a:latin typeface="Microsoft Sans Serif"/>
                <a:cs typeface="Microsoft Sans Serif"/>
              </a:rPr>
              <a:t>m</a:t>
            </a:r>
            <a:r>
              <a:rPr sz="2539" spc="-12" dirty="0">
                <a:latin typeface="Microsoft Sans Serif"/>
                <a:cs typeface="Microsoft Sans Serif"/>
              </a:rPr>
              <a:t>a</a:t>
            </a:r>
            <a:r>
              <a:rPr sz="2539" spc="-6" dirty="0">
                <a:latin typeface="Microsoft Sans Serif"/>
                <a:cs typeface="Microsoft Sans Serif"/>
              </a:rPr>
              <a:t>g</a:t>
            </a:r>
            <a:r>
              <a:rPr sz="2539" spc="-12" dirty="0">
                <a:latin typeface="Microsoft Sans Serif"/>
                <a:cs typeface="Microsoft Sans Serif"/>
              </a:rPr>
              <a:t>e</a:t>
            </a:r>
            <a:r>
              <a:rPr sz="2539" dirty="0">
                <a:latin typeface="Microsoft Sans Serif"/>
                <a:cs typeface="Microsoft Sans Serif"/>
              </a:rPr>
              <a:t>s</a:t>
            </a:r>
            <a:endParaRPr sz="2539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62605" y="4945758"/>
            <a:ext cx="143571" cy="186024"/>
          </a:xfrm>
          <a:prstGeom prst="rect">
            <a:avLst/>
          </a:prstGeom>
        </p:spPr>
        <p:txBody>
          <a:bodyPr vert="horz" wrap="square" lIns="0" tIns="18426" rIns="0" bIns="0" rtlCol="0">
            <a:spAutoFit/>
          </a:bodyPr>
          <a:lstStyle/>
          <a:p>
            <a:pPr marL="15356">
              <a:spcBef>
                <a:spcPts val="145"/>
              </a:spcBef>
            </a:pPr>
            <a:r>
              <a:rPr sz="1088" spc="224" dirty="0">
                <a:latin typeface="Microsoft Sans Serif"/>
                <a:cs typeface="Microsoft Sans Serif"/>
              </a:rPr>
              <a:t>●</a:t>
            </a:r>
            <a:endParaRPr sz="1088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57425" y="4842877"/>
            <a:ext cx="3502513" cy="406253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539" spc="-6" dirty="0">
                <a:latin typeface="Microsoft Sans Serif"/>
                <a:cs typeface="Microsoft Sans Serif"/>
              </a:rPr>
              <a:t>Compressed</a:t>
            </a:r>
            <a:r>
              <a:rPr sz="2539" spc="-24" dirty="0">
                <a:latin typeface="Microsoft Sans Serif"/>
                <a:cs typeface="Microsoft Sans Serif"/>
              </a:rPr>
              <a:t> </a:t>
            </a:r>
            <a:r>
              <a:rPr sz="2539" spc="-12" dirty="0">
                <a:latin typeface="Microsoft Sans Serif"/>
                <a:cs typeface="Microsoft Sans Serif"/>
              </a:rPr>
              <a:t>alignments</a:t>
            </a:r>
            <a:endParaRPr sz="2539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62605" y="5787220"/>
            <a:ext cx="143571" cy="186024"/>
          </a:xfrm>
          <a:prstGeom prst="rect">
            <a:avLst/>
          </a:prstGeom>
        </p:spPr>
        <p:txBody>
          <a:bodyPr vert="horz" wrap="square" lIns="0" tIns="18426" rIns="0" bIns="0" rtlCol="0">
            <a:spAutoFit/>
          </a:bodyPr>
          <a:lstStyle/>
          <a:p>
            <a:pPr marL="15356">
              <a:spcBef>
                <a:spcPts val="145"/>
              </a:spcBef>
            </a:pPr>
            <a:r>
              <a:rPr sz="1088" spc="224" dirty="0">
                <a:latin typeface="Microsoft Sans Serif"/>
                <a:cs typeface="Microsoft Sans Serif"/>
              </a:rPr>
              <a:t>●</a:t>
            </a:r>
            <a:endParaRPr sz="1088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957425" y="5106987"/>
            <a:ext cx="2699438" cy="942810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 marR="6142">
              <a:lnSpc>
                <a:spcPct val="124600"/>
              </a:lnSpc>
              <a:spcBef>
                <a:spcPts val="121"/>
              </a:spcBef>
            </a:pPr>
            <a:r>
              <a:rPr sz="2539" spc="-6" dirty="0">
                <a:latin typeface="Microsoft Sans Serif"/>
                <a:cs typeface="Microsoft Sans Serif"/>
              </a:rPr>
              <a:t>(.bam) </a:t>
            </a:r>
            <a:r>
              <a:rPr sz="2539" dirty="0">
                <a:latin typeface="Microsoft Sans Serif"/>
                <a:cs typeface="Microsoft Sans Serif"/>
              </a:rPr>
              <a:t> </a:t>
            </a:r>
            <a:r>
              <a:rPr sz="2539" spc="-12" dirty="0">
                <a:latin typeface="Microsoft Sans Serif"/>
                <a:cs typeface="Microsoft Sans Serif"/>
              </a:rPr>
              <a:t>Executables</a:t>
            </a:r>
            <a:r>
              <a:rPr sz="2539" dirty="0">
                <a:latin typeface="Microsoft Sans Serif"/>
                <a:cs typeface="Microsoft Sans Serif"/>
              </a:rPr>
              <a:t> </a:t>
            </a:r>
            <a:r>
              <a:rPr sz="2539" spc="-6" dirty="0">
                <a:latin typeface="Microsoft Sans Serif"/>
                <a:cs typeface="Microsoft Sans Serif"/>
              </a:rPr>
              <a:t>(.exe)</a:t>
            </a:r>
            <a:endParaRPr sz="2539">
              <a:latin typeface="Microsoft Sans Serif"/>
              <a:cs typeface="Microsoft Sans Serif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759701" y="999479"/>
            <a:ext cx="9908686" cy="5283712"/>
            <a:chOff x="1455419" y="825859"/>
            <a:chExt cx="8195309" cy="4370070"/>
          </a:xfrm>
        </p:grpSpPr>
        <p:sp>
          <p:nvSpPr>
            <p:cNvPr id="30" name="object 30"/>
            <p:cNvSpPr/>
            <p:nvPr/>
          </p:nvSpPr>
          <p:spPr>
            <a:xfrm>
              <a:off x="3995419" y="1425299"/>
              <a:ext cx="1338580" cy="0"/>
            </a:xfrm>
            <a:custGeom>
              <a:avLst/>
              <a:gdLst/>
              <a:ahLst/>
              <a:cxnLst/>
              <a:rect l="l" t="t" r="r" b="b"/>
              <a:pathLst>
                <a:path w="1338579">
                  <a:moveTo>
                    <a:pt x="0" y="0"/>
                  </a:moveTo>
                  <a:lnTo>
                    <a:pt x="1338579" y="0"/>
                  </a:lnTo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1" name="object 31"/>
            <p:cNvSpPr/>
            <p:nvPr/>
          </p:nvSpPr>
          <p:spPr>
            <a:xfrm>
              <a:off x="3840480" y="1370689"/>
              <a:ext cx="1647189" cy="107950"/>
            </a:xfrm>
            <a:custGeom>
              <a:avLst/>
              <a:gdLst/>
              <a:ahLst/>
              <a:cxnLst/>
              <a:rect l="l" t="t" r="r" b="b"/>
              <a:pathLst>
                <a:path w="1647189" h="107950">
                  <a:moveTo>
                    <a:pt x="162560" y="0"/>
                  </a:moveTo>
                  <a:lnTo>
                    <a:pt x="0" y="54610"/>
                  </a:lnTo>
                  <a:lnTo>
                    <a:pt x="162560" y="107950"/>
                  </a:lnTo>
                  <a:lnTo>
                    <a:pt x="162560" y="0"/>
                  </a:lnTo>
                  <a:close/>
                </a:path>
                <a:path w="1647189" h="107950">
                  <a:moveTo>
                    <a:pt x="1647190" y="54610"/>
                  </a:moveTo>
                  <a:lnTo>
                    <a:pt x="1485900" y="0"/>
                  </a:lnTo>
                  <a:lnTo>
                    <a:pt x="1485900" y="107950"/>
                  </a:lnTo>
                  <a:lnTo>
                    <a:pt x="1647190" y="54610"/>
                  </a:lnTo>
                  <a:close/>
                </a:path>
              </a:pathLst>
            </a:custGeom>
            <a:solidFill>
              <a:srgbClr val="3364A3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2" name="object 32"/>
            <p:cNvSpPr/>
            <p:nvPr/>
          </p:nvSpPr>
          <p:spPr>
            <a:xfrm>
              <a:off x="2989580" y="2728319"/>
              <a:ext cx="2298700" cy="0"/>
            </a:xfrm>
            <a:custGeom>
              <a:avLst/>
              <a:gdLst/>
              <a:ahLst/>
              <a:cxnLst/>
              <a:rect l="l" t="t" r="r" b="b"/>
              <a:pathLst>
                <a:path w="2298700">
                  <a:moveTo>
                    <a:pt x="0" y="0"/>
                  </a:moveTo>
                  <a:lnTo>
                    <a:pt x="2298699" y="0"/>
                  </a:lnTo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3" name="object 33"/>
            <p:cNvSpPr/>
            <p:nvPr/>
          </p:nvSpPr>
          <p:spPr>
            <a:xfrm>
              <a:off x="2835910" y="2673709"/>
              <a:ext cx="2607310" cy="107950"/>
            </a:xfrm>
            <a:custGeom>
              <a:avLst/>
              <a:gdLst/>
              <a:ahLst/>
              <a:cxnLst/>
              <a:rect l="l" t="t" r="r" b="b"/>
              <a:pathLst>
                <a:path w="2607310" h="107950">
                  <a:moveTo>
                    <a:pt x="161290" y="0"/>
                  </a:moveTo>
                  <a:lnTo>
                    <a:pt x="0" y="54610"/>
                  </a:lnTo>
                  <a:lnTo>
                    <a:pt x="161290" y="107950"/>
                  </a:lnTo>
                  <a:lnTo>
                    <a:pt x="161290" y="0"/>
                  </a:lnTo>
                  <a:close/>
                </a:path>
                <a:path w="2607310" h="107950">
                  <a:moveTo>
                    <a:pt x="2607310" y="54610"/>
                  </a:moveTo>
                  <a:lnTo>
                    <a:pt x="2444750" y="0"/>
                  </a:lnTo>
                  <a:lnTo>
                    <a:pt x="2444750" y="107950"/>
                  </a:lnTo>
                  <a:lnTo>
                    <a:pt x="2607310" y="54610"/>
                  </a:lnTo>
                  <a:close/>
                </a:path>
              </a:pathLst>
            </a:custGeom>
            <a:solidFill>
              <a:srgbClr val="3364A3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4" name="object 34"/>
            <p:cNvSpPr/>
            <p:nvPr/>
          </p:nvSpPr>
          <p:spPr>
            <a:xfrm>
              <a:off x="5406390" y="2179679"/>
              <a:ext cx="172720" cy="685800"/>
            </a:xfrm>
            <a:custGeom>
              <a:avLst/>
              <a:gdLst/>
              <a:ahLst/>
              <a:cxnLst/>
              <a:rect l="l" t="t" r="r" b="b"/>
              <a:pathLst>
                <a:path w="172720" h="685800">
                  <a:moveTo>
                    <a:pt x="172720" y="0"/>
                  </a:moveTo>
                  <a:lnTo>
                    <a:pt x="141009" y="4822"/>
                  </a:lnTo>
                  <a:lnTo>
                    <a:pt x="113347" y="17621"/>
                  </a:lnTo>
                  <a:lnTo>
                    <a:pt x="93781" y="35897"/>
                  </a:lnTo>
                  <a:lnTo>
                    <a:pt x="86360" y="57150"/>
                  </a:lnTo>
                  <a:lnTo>
                    <a:pt x="86360" y="494030"/>
                  </a:lnTo>
                  <a:lnTo>
                    <a:pt x="78938" y="514746"/>
                  </a:lnTo>
                  <a:lnTo>
                    <a:pt x="59372" y="533082"/>
                  </a:lnTo>
                  <a:lnTo>
                    <a:pt x="31710" y="546179"/>
                  </a:lnTo>
                  <a:lnTo>
                    <a:pt x="0" y="551180"/>
                  </a:lnTo>
                  <a:lnTo>
                    <a:pt x="31710" y="556002"/>
                  </a:lnTo>
                  <a:lnTo>
                    <a:pt x="59372" y="568801"/>
                  </a:lnTo>
                  <a:lnTo>
                    <a:pt x="78938" y="587077"/>
                  </a:lnTo>
                  <a:lnTo>
                    <a:pt x="86360" y="608330"/>
                  </a:lnTo>
                  <a:lnTo>
                    <a:pt x="86360" y="628650"/>
                  </a:lnTo>
                  <a:lnTo>
                    <a:pt x="93781" y="649366"/>
                  </a:lnTo>
                  <a:lnTo>
                    <a:pt x="113347" y="667702"/>
                  </a:lnTo>
                  <a:lnTo>
                    <a:pt x="141009" y="680799"/>
                  </a:lnTo>
                  <a:lnTo>
                    <a:pt x="172720" y="685800"/>
                  </a:lnTo>
                </a:path>
                <a:path w="172720" h="685800">
                  <a:moveTo>
                    <a:pt x="0" y="0"/>
                  </a:moveTo>
                  <a:lnTo>
                    <a:pt x="0" y="0"/>
                  </a:lnTo>
                </a:path>
                <a:path w="172720" h="685800">
                  <a:moveTo>
                    <a:pt x="172720" y="685800"/>
                  </a:moveTo>
                  <a:lnTo>
                    <a:pt x="172720" y="685800"/>
                  </a:lnTo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5" name="object 35"/>
            <p:cNvSpPr/>
            <p:nvPr/>
          </p:nvSpPr>
          <p:spPr>
            <a:xfrm>
              <a:off x="3355340" y="4332330"/>
              <a:ext cx="1978660" cy="0"/>
            </a:xfrm>
            <a:custGeom>
              <a:avLst/>
              <a:gdLst/>
              <a:ahLst/>
              <a:cxnLst/>
              <a:rect l="l" t="t" r="r" b="b"/>
              <a:pathLst>
                <a:path w="1978660">
                  <a:moveTo>
                    <a:pt x="0" y="0"/>
                  </a:moveTo>
                  <a:lnTo>
                    <a:pt x="1978660" y="0"/>
                  </a:lnTo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6" name="object 36"/>
            <p:cNvSpPr/>
            <p:nvPr/>
          </p:nvSpPr>
          <p:spPr>
            <a:xfrm>
              <a:off x="3200400" y="4277719"/>
              <a:ext cx="2287270" cy="107950"/>
            </a:xfrm>
            <a:custGeom>
              <a:avLst/>
              <a:gdLst/>
              <a:ahLst/>
              <a:cxnLst/>
              <a:rect l="l" t="t" r="r" b="b"/>
              <a:pathLst>
                <a:path w="2287270" h="107950">
                  <a:moveTo>
                    <a:pt x="162560" y="0"/>
                  </a:moveTo>
                  <a:lnTo>
                    <a:pt x="0" y="54610"/>
                  </a:lnTo>
                  <a:lnTo>
                    <a:pt x="162560" y="107950"/>
                  </a:lnTo>
                  <a:lnTo>
                    <a:pt x="162560" y="0"/>
                  </a:lnTo>
                  <a:close/>
                </a:path>
                <a:path w="2287270" h="107950">
                  <a:moveTo>
                    <a:pt x="2287270" y="54610"/>
                  </a:moveTo>
                  <a:lnTo>
                    <a:pt x="2125980" y="0"/>
                  </a:lnTo>
                  <a:lnTo>
                    <a:pt x="2125980" y="107950"/>
                  </a:lnTo>
                  <a:lnTo>
                    <a:pt x="2287270" y="54610"/>
                  </a:lnTo>
                  <a:close/>
                </a:path>
              </a:pathLst>
            </a:custGeom>
            <a:solidFill>
              <a:srgbClr val="3364A3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7" name="object 37"/>
            <p:cNvSpPr/>
            <p:nvPr/>
          </p:nvSpPr>
          <p:spPr>
            <a:xfrm>
              <a:off x="5033010" y="1288139"/>
              <a:ext cx="4617720" cy="3907790"/>
            </a:xfrm>
            <a:custGeom>
              <a:avLst/>
              <a:gdLst/>
              <a:ahLst/>
              <a:cxnLst/>
              <a:rect l="l" t="t" r="r" b="b"/>
              <a:pathLst>
                <a:path w="4617720" h="3907790">
                  <a:moveTo>
                    <a:pt x="0" y="0"/>
                  </a:moveTo>
                  <a:lnTo>
                    <a:pt x="0" y="3907790"/>
                  </a:lnTo>
                </a:path>
                <a:path w="4617720" h="3907790">
                  <a:moveTo>
                    <a:pt x="0" y="1851660"/>
                  </a:moveTo>
                  <a:lnTo>
                    <a:pt x="4617720" y="1851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8" name="object 38"/>
            <p:cNvSpPr/>
            <p:nvPr/>
          </p:nvSpPr>
          <p:spPr>
            <a:xfrm>
              <a:off x="1455419" y="825859"/>
              <a:ext cx="1880870" cy="510540"/>
            </a:xfrm>
            <a:custGeom>
              <a:avLst/>
              <a:gdLst/>
              <a:ahLst/>
              <a:cxnLst/>
              <a:rect l="l" t="t" r="r" b="b"/>
              <a:pathLst>
                <a:path w="1880870" h="510540">
                  <a:moveTo>
                    <a:pt x="1880870" y="0"/>
                  </a:moveTo>
                  <a:lnTo>
                    <a:pt x="0" y="0"/>
                  </a:lnTo>
                  <a:lnTo>
                    <a:pt x="0" y="510539"/>
                  </a:lnTo>
                  <a:lnTo>
                    <a:pt x="1880870" y="510539"/>
                  </a:lnTo>
                  <a:lnTo>
                    <a:pt x="18808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744346" y="931918"/>
            <a:ext cx="2300971" cy="685368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4353" spc="-18" dirty="0">
                <a:solidFill>
                  <a:srgbClr val="CD171D"/>
                </a:solidFill>
                <a:latin typeface="Microsoft Sans Serif"/>
                <a:cs typeface="Microsoft Sans Serif"/>
              </a:rPr>
              <a:t>Plain</a:t>
            </a:r>
            <a:r>
              <a:rPr sz="4353" spc="-48" dirty="0">
                <a:solidFill>
                  <a:srgbClr val="CD171D"/>
                </a:solidFill>
                <a:latin typeface="Microsoft Sans Serif"/>
                <a:cs typeface="Microsoft Sans Serif"/>
              </a:rPr>
              <a:t> </a:t>
            </a:r>
            <a:r>
              <a:rPr sz="4353" spc="-6" dirty="0">
                <a:solidFill>
                  <a:srgbClr val="CD171D"/>
                </a:solidFill>
                <a:latin typeface="Microsoft Sans Serif"/>
                <a:cs typeface="Microsoft Sans Serif"/>
              </a:rPr>
              <a:t>text</a:t>
            </a:r>
            <a:endParaRPr sz="4353">
              <a:latin typeface="Microsoft Sans Serif"/>
              <a:cs typeface="Microsoft Sans Serif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239960" y="999479"/>
            <a:ext cx="3562398" cy="617278"/>
          </a:xfrm>
          <a:custGeom>
            <a:avLst/>
            <a:gdLst/>
            <a:ahLst/>
            <a:cxnLst/>
            <a:rect l="l" t="t" r="r" b="b"/>
            <a:pathLst>
              <a:path w="2946400" h="510540">
                <a:moveTo>
                  <a:pt x="2946400" y="0"/>
                </a:moveTo>
                <a:lnTo>
                  <a:pt x="0" y="0"/>
                </a:lnTo>
                <a:lnTo>
                  <a:pt x="0" y="510539"/>
                </a:lnTo>
                <a:lnTo>
                  <a:pt x="2946400" y="510539"/>
                </a:lnTo>
                <a:lnTo>
                  <a:pt x="2946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41" name="object 41"/>
          <p:cNvSpPr txBox="1"/>
          <p:nvPr/>
        </p:nvSpPr>
        <p:spPr>
          <a:xfrm>
            <a:off x="7224605" y="931918"/>
            <a:ext cx="3590037" cy="685368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4353" spc="-6" dirty="0">
                <a:solidFill>
                  <a:srgbClr val="CD171D"/>
                </a:solidFill>
                <a:latin typeface="Microsoft Sans Serif"/>
                <a:cs typeface="Microsoft Sans Serif"/>
              </a:rPr>
              <a:t>Formatted</a:t>
            </a:r>
            <a:r>
              <a:rPr sz="4353" spc="-48" dirty="0">
                <a:solidFill>
                  <a:srgbClr val="CD171D"/>
                </a:solidFill>
                <a:latin typeface="Microsoft Sans Serif"/>
                <a:cs typeface="Microsoft Sans Serif"/>
              </a:rPr>
              <a:t> </a:t>
            </a:r>
            <a:r>
              <a:rPr sz="4353" spc="-6" dirty="0">
                <a:solidFill>
                  <a:srgbClr val="CD171D"/>
                </a:solidFill>
                <a:latin typeface="Microsoft Sans Serif"/>
                <a:cs typeface="Microsoft Sans Serif"/>
              </a:rPr>
              <a:t>text</a:t>
            </a:r>
            <a:endParaRPr sz="4353">
              <a:latin typeface="Microsoft Sans Serif"/>
              <a:cs typeface="Microsoft Sans Serif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449945" y="3768015"/>
            <a:ext cx="1598473" cy="685368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4353" spc="-12" dirty="0">
                <a:solidFill>
                  <a:srgbClr val="CD171D"/>
                </a:solidFill>
                <a:latin typeface="Microsoft Sans Serif"/>
                <a:cs typeface="Microsoft Sans Serif"/>
              </a:rPr>
              <a:t>Binary</a:t>
            </a:r>
            <a:endParaRPr sz="4353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29030" y="1726326"/>
            <a:ext cx="2211144" cy="89873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026503" y="1328080"/>
            <a:ext cx="4391577" cy="2868345"/>
            <a:chOff x="2503170" y="1097639"/>
            <a:chExt cx="3632200" cy="237236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08780" y="1097639"/>
              <a:ext cx="1926589" cy="13919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03170" y="1957429"/>
              <a:ext cx="1689100" cy="151256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09820" y="2231750"/>
              <a:ext cx="782320" cy="100456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791189" y="478939"/>
            <a:ext cx="4601174" cy="668324"/>
          </a:xfrm>
          <a:prstGeom prst="rect">
            <a:avLst/>
          </a:prstGeom>
        </p:spPr>
        <p:txBody>
          <a:bodyPr vert="horz" wrap="square" lIns="0" tIns="16891" rIns="0" bIns="0" rtlCol="0">
            <a:spAutoFit/>
          </a:bodyPr>
          <a:lstStyle/>
          <a:p>
            <a:pPr marL="15356">
              <a:spcBef>
                <a:spcPts val="133"/>
              </a:spcBef>
            </a:pPr>
            <a:r>
              <a:rPr sz="4232" spc="-18" dirty="0"/>
              <a:t>Biological</a:t>
            </a:r>
            <a:r>
              <a:rPr sz="4232" spc="18" dirty="0"/>
              <a:t> </a:t>
            </a:r>
            <a:r>
              <a:rPr sz="4232" spc="-12" dirty="0"/>
              <a:t>file</a:t>
            </a:r>
            <a:r>
              <a:rPr sz="4232" spc="6" dirty="0"/>
              <a:t> </a:t>
            </a:r>
            <a:r>
              <a:rPr sz="4232" spc="-6" dirty="0"/>
              <a:t>types</a:t>
            </a:r>
            <a:endParaRPr sz="4232"/>
          </a:p>
        </p:txBody>
      </p:sp>
      <p:grpSp>
        <p:nvGrpSpPr>
          <p:cNvPr id="8" name="object 8"/>
          <p:cNvGrpSpPr/>
          <p:nvPr/>
        </p:nvGrpSpPr>
        <p:grpSpPr>
          <a:xfrm>
            <a:off x="0" y="891993"/>
            <a:ext cx="2820744" cy="1319009"/>
            <a:chOff x="0" y="736959"/>
            <a:chExt cx="2332990" cy="109093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736959"/>
              <a:ext cx="2075180" cy="109092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6380" y="736959"/>
              <a:ext cx="816609" cy="1050289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86174" y="5569369"/>
            <a:ext cx="2230560" cy="55624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5566" y="5415626"/>
            <a:ext cx="499043" cy="84299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997708" y="4158037"/>
            <a:ext cx="884456" cy="113781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60464" y="4104294"/>
            <a:ext cx="904419" cy="115931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963944" y="3609858"/>
            <a:ext cx="885993" cy="232511"/>
          </a:xfrm>
          <a:prstGeom prst="rect">
            <a:avLst/>
          </a:prstGeom>
        </p:spPr>
        <p:txBody>
          <a:bodyPr vert="horz" wrap="square" lIns="0" tIns="18426" rIns="0" bIns="0" rtlCol="0">
            <a:spAutoFit/>
          </a:bodyPr>
          <a:lstStyle/>
          <a:p>
            <a:pPr marL="15356">
              <a:spcBef>
                <a:spcPts val="145"/>
              </a:spcBef>
            </a:pPr>
            <a:r>
              <a:rPr sz="1390" spc="242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390" spc="36" dirty="0">
                <a:solidFill>
                  <a:srgbClr val="FFFFFF"/>
                </a:solidFill>
                <a:latin typeface="Trebuchet MS"/>
                <a:cs typeface="Trebuchet MS"/>
              </a:rPr>
              <a:t>AM/</a:t>
            </a:r>
            <a:r>
              <a:rPr sz="1390" spc="17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1390" spc="181" dirty="0">
                <a:solidFill>
                  <a:srgbClr val="FFFFFF"/>
                </a:solidFill>
                <a:latin typeface="Trebuchet MS"/>
                <a:cs typeface="Trebuchet MS"/>
              </a:rPr>
              <a:t>AM</a:t>
            </a:r>
            <a:endParaRPr sz="139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06941" y="2785287"/>
            <a:ext cx="215740" cy="267206"/>
          </a:xfrm>
          <a:prstGeom prst="rect">
            <a:avLst/>
          </a:prstGeom>
        </p:spPr>
        <p:txBody>
          <a:bodyPr vert="horz" wrap="square" lIns="0" tIns="10749" rIns="0" bIns="0" rtlCol="0">
            <a:spAutoFit/>
          </a:bodyPr>
          <a:lstStyle/>
          <a:p>
            <a:pPr marL="15356" marR="6142">
              <a:lnSpc>
                <a:spcPct val="106400"/>
              </a:lnSpc>
              <a:spcBef>
                <a:spcPts val="85"/>
              </a:spcBef>
            </a:pPr>
            <a:r>
              <a:rPr sz="786" spc="6" dirty="0">
                <a:solidFill>
                  <a:srgbClr val="FFFFFF"/>
                </a:solidFill>
                <a:latin typeface="Courier New"/>
                <a:cs typeface="Courier New"/>
              </a:rPr>
              <a:t>@H</a:t>
            </a:r>
            <a:r>
              <a:rPr sz="786" spc="12" dirty="0">
                <a:solidFill>
                  <a:srgbClr val="FFFFFF"/>
                </a:solidFill>
                <a:latin typeface="Courier New"/>
                <a:cs typeface="Courier New"/>
              </a:rPr>
              <a:t>D  </a:t>
            </a:r>
            <a:r>
              <a:rPr sz="786" spc="6" dirty="0">
                <a:solidFill>
                  <a:srgbClr val="FFFFFF"/>
                </a:solidFill>
                <a:latin typeface="Courier New"/>
                <a:cs typeface="Courier New"/>
              </a:rPr>
              <a:t>@S</a:t>
            </a:r>
            <a:r>
              <a:rPr sz="786" spc="12" dirty="0">
                <a:solidFill>
                  <a:srgbClr val="FFFFFF"/>
                </a:solidFill>
                <a:latin typeface="Courier New"/>
                <a:cs typeface="Courier New"/>
              </a:rPr>
              <a:t>Q</a:t>
            </a:r>
            <a:endParaRPr sz="786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36874" y="2785287"/>
            <a:ext cx="92899" cy="267206"/>
          </a:xfrm>
          <a:prstGeom prst="rect">
            <a:avLst/>
          </a:prstGeom>
        </p:spPr>
        <p:txBody>
          <a:bodyPr vert="horz" wrap="square" lIns="0" tIns="10749" rIns="0" bIns="0" rtlCol="0">
            <a:spAutoFit/>
          </a:bodyPr>
          <a:lstStyle/>
          <a:p>
            <a:pPr marL="15356" marR="6142">
              <a:lnSpc>
                <a:spcPct val="106400"/>
              </a:lnSpc>
              <a:spcBef>
                <a:spcPts val="85"/>
              </a:spcBef>
            </a:pPr>
            <a:r>
              <a:rPr sz="786" spc="12" dirty="0">
                <a:solidFill>
                  <a:srgbClr val="FFFFFF"/>
                </a:solidFill>
                <a:latin typeface="Courier New"/>
                <a:cs typeface="Courier New"/>
              </a:rPr>
              <a:t>V  S</a:t>
            </a:r>
            <a:endParaRPr sz="786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06941" y="3040181"/>
            <a:ext cx="768526" cy="538037"/>
          </a:xfrm>
          <a:prstGeom prst="rect">
            <a:avLst/>
          </a:prstGeom>
        </p:spPr>
        <p:txBody>
          <a:bodyPr vert="horz" wrap="square" lIns="0" tIns="9213" rIns="0" bIns="0" rtlCol="0">
            <a:spAutoFit/>
          </a:bodyPr>
          <a:lstStyle/>
          <a:p>
            <a:pPr marL="15356" marR="6142">
              <a:lnSpc>
                <a:spcPct val="107700"/>
              </a:lnSpc>
              <a:spcBef>
                <a:spcPts val="73"/>
              </a:spcBef>
            </a:pPr>
            <a:r>
              <a:rPr sz="786" spc="12" dirty="0">
                <a:solidFill>
                  <a:srgbClr val="FFFFFF"/>
                </a:solidFill>
                <a:latin typeface="Courier New"/>
                <a:cs typeface="Courier New"/>
              </a:rPr>
              <a:t>@RG</a:t>
            </a:r>
            <a:r>
              <a:rPr sz="786" spc="-73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786" spc="6" dirty="0">
                <a:solidFill>
                  <a:srgbClr val="FFFFFF"/>
                </a:solidFill>
                <a:latin typeface="Courier New"/>
                <a:cs typeface="Courier New"/>
              </a:rPr>
              <a:t>PL:ILLUM </a:t>
            </a:r>
            <a:r>
              <a:rPr sz="786" spc="-453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786" spc="6" dirty="0">
                <a:solidFill>
                  <a:srgbClr val="FFFFFF"/>
                </a:solidFill>
                <a:latin typeface="Courier New"/>
                <a:cs typeface="Courier New"/>
              </a:rPr>
              <a:t>1:497:R:-27</a:t>
            </a:r>
            <a:r>
              <a:rPr sz="786" spc="12" dirty="0">
                <a:solidFill>
                  <a:srgbClr val="FFFFFF"/>
                </a:solidFill>
                <a:latin typeface="Courier New"/>
                <a:cs typeface="Courier New"/>
              </a:rPr>
              <a:t>2</a:t>
            </a:r>
            <a:endParaRPr sz="786">
              <a:latin typeface="Courier New"/>
              <a:cs typeface="Courier New"/>
            </a:endParaRPr>
          </a:p>
          <a:p>
            <a:pPr marL="15356">
              <a:spcBef>
                <a:spcPts val="60"/>
              </a:spcBef>
            </a:pPr>
            <a:r>
              <a:rPr sz="786" spc="6" dirty="0">
                <a:solidFill>
                  <a:srgbClr val="FFFFFF"/>
                </a:solidFill>
                <a:latin typeface="Courier New"/>
                <a:cs typeface="Courier New"/>
              </a:rPr>
              <a:t>1:497:R:-272</a:t>
            </a:r>
            <a:endParaRPr sz="786">
              <a:latin typeface="Courier New"/>
              <a:cs typeface="Courier New"/>
            </a:endParaRPr>
          </a:p>
          <a:p>
            <a:pPr marL="15356">
              <a:spcBef>
                <a:spcPts val="73"/>
              </a:spcBef>
            </a:pPr>
            <a:r>
              <a:rPr sz="786" spc="6" dirty="0">
                <a:solidFill>
                  <a:srgbClr val="FFFFFF"/>
                </a:solidFill>
                <a:latin typeface="Courier New"/>
                <a:cs typeface="Courier New"/>
              </a:rPr>
              <a:t>1:497:R:-272</a:t>
            </a:r>
            <a:endParaRPr sz="786">
              <a:latin typeface="Courier New"/>
              <a:cs typeface="Courier New"/>
            </a:endParaRPr>
          </a:p>
        </p:txBody>
      </p:sp>
      <p:pic>
        <p:nvPicPr>
          <p:cNvPr id="19" name="object 1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994676" y="4667828"/>
            <a:ext cx="1116320" cy="143724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532107" y="2542675"/>
            <a:ext cx="970446" cy="1248374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1658358" y="1758024"/>
            <a:ext cx="8738624" cy="4410003"/>
            <a:chOff x="1371600" y="1453239"/>
            <a:chExt cx="7227570" cy="3647440"/>
          </a:xfrm>
        </p:grpSpPr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51810" y="2318109"/>
              <a:ext cx="731520" cy="94106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371600" y="1992989"/>
              <a:ext cx="1554480" cy="1371600"/>
            </a:xfrm>
            <a:custGeom>
              <a:avLst/>
              <a:gdLst/>
              <a:ahLst/>
              <a:cxnLst/>
              <a:rect l="l" t="t" r="r" b="b"/>
              <a:pathLst>
                <a:path w="1554480" h="1371600">
                  <a:moveTo>
                    <a:pt x="402589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402589" y="1371600"/>
                  </a:lnTo>
                  <a:lnTo>
                    <a:pt x="402589" y="857250"/>
                  </a:lnTo>
                  <a:lnTo>
                    <a:pt x="1424939" y="857250"/>
                  </a:lnTo>
                  <a:lnTo>
                    <a:pt x="1554480" y="685800"/>
                  </a:lnTo>
                  <a:lnTo>
                    <a:pt x="1424939" y="514350"/>
                  </a:lnTo>
                  <a:lnTo>
                    <a:pt x="402589" y="514350"/>
                  </a:lnTo>
                  <a:lnTo>
                    <a:pt x="402589" y="0"/>
                  </a:lnTo>
                  <a:close/>
                </a:path>
                <a:path w="1554480" h="1371600">
                  <a:moveTo>
                    <a:pt x="1424939" y="857250"/>
                  </a:moveTo>
                  <a:lnTo>
                    <a:pt x="1295400" y="857250"/>
                  </a:lnTo>
                  <a:lnTo>
                    <a:pt x="1295400" y="1028700"/>
                  </a:lnTo>
                  <a:lnTo>
                    <a:pt x="1424939" y="857250"/>
                  </a:lnTo>
                  <a:close/>
                </a:path>
                <a:path w="1554480" h="1371600">
                  <a:moveTo>
                    <a:pt x="1295400" y="342900"/>
                  </a:moveTo>
                  <a:lnTo>
                    <a:pt x="1295400" y="514350"/>
                  </a:lnTo>
                  <a:lnTo>
                    <a:pt x="1424939" y="514350"/>
                  </a:lnTo>
                  <a:lnTo>
                    <a:pt x="1295400" y="342900"/>
                  </a:lnTo>
                  <a:close/>
                </a:path>
              </a:pathLst>
            </a:custGeom>
            <a:solidFill>
              <a:srgbClr val="719ECE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24" name="object 24"/>
            <p:cNvSpPr/>
            <p:nvPr/>
          </p:nvSpPr>
          <p:spPr>
            <a:xfrm>
              <a:off x="1371600" y="1992989"/>
              <a:ext cx="1554480" cy="1371600"/>
            </a:xfrm>
            <a:custGeom>
              <a:avLst/>
              <a:gdLst/>
              <a:ahLst/>
              <a:cxnLst/>
              <a:rect l="l" t="t" r="r" b="b"/>
              <a:pathLst>
                <a:path w="1554480" h="1371600">
                  <a:moveTo>
                    <a:pt x="0" y="0"/>
                  </a:moveTo>
                  <a:lnTo>
                    <a:pt x="402589" y="0"/>
                  </a:lnTo>
                  <a:lnTo>
                    <a:pt x="402589" y="514350"/>
                  </a:lnTo>
                  <a:lnTo>
                    <a:pt x="1295400" y="514350"/>
                  </a:lnTo>
                  <a:lnTo>
                    <a:pt x="1295400" y="342900"/>
                  </a:lnTo>
                  <a:lnTo>
                    <a:pt x="1554480" y="685800"/>
                  </a:lnTo>
                  <a:lnTo>
                    <a:pt x="1295400" y="1028700"/>
                  </a:lnTo>
                  <a:lnTo>
                    <a:pt x="1295400" y="857250"/>
                  </a:lnTo>
                  <a:lnTo>
                    <a:pt x="402589" y="857250"/>
                  </a:lnTo>
                  <a:lnTo>
                    <a:pt x="402589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  <a:path w="1554480" h="1371600">
                  <a:moveTo>
                    <a:pt x="0" y="0"/>
                  </a:moveTo>
                  <a:lnTo>
                    <a:pt x="0" y="0"/>
                  </a:lnTo>
                </a:path>
                <a:path w="1554480" h="1371600">
                  <a:moveTo>
                    <a:pt x="1554480" y="1371600"/>
                  </a:moveTo>
                  <a:lnTo>
                    <a:pt x="1554480" y="1371600"/>
                  </a:lnTo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25" name="object 25"/>
            <p:cNvSpPr/>
            <p:nvPr/>
          </p:nvSpPr>
          <p:spPr>
            <a:xfrm>
              <a:off x="3934460" y="2342239"/>
              <a:ext cx="915669" cy="731520"/>
            </a:xfrm>
            <a:custGeom>
              <a:avLst/>
              <a:gdLst/>
              <a:ahLst/>
              <a:cxnLst/>
              <a:rect l="l" t="t" r="r" b="b"/>
              <a:pathLst>
                <a:path w="915670" h="731519">
                  <a:moveTo>
                    <a:pt x="685800" y="0"/>
                  </a:moveTo>
                  <a:lnTo>
                    <a:pt x="685800" y="182880"/>
                  </a:lnTo>
                  <a:lnTo>
                    <a:pt x="0" y="182880"/>
                  </a:lnTo>
                  <a:lnTo>
                    <a:pt x="0" y="548639"/>
                  </a:lnTo>
                  <a:lnTo>
                    <a:pt x="685800" y="548639"/>
                  </a:lnTo>
                  <a:lnTo>
                    <a:pt x="685800" y="731519"/>
                  </a:lnTo>
                  <a:lnTo>
                    <a:pt x="915669" y="36576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719ECE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26" name="object 26"/>
            <p:cNvSpPr/>
            <p:nvPr/>
          </p:nvSpPr>
          <p:spPr>
            <a:xfrm>
              <a:off x="3934460" y="2342239"/>
              <a:ext cx="915669" cy="731520"/>
            </a:xfrm>
            <a:custGeom>
              <a:avLst/>
              <a:gdLst/>
              <a:ahLst/>
              <a:cxnLst/>
              <a:rect l="l" t="t" r="r" b="b"/>
              <a:pathLst>
                <a:path w="915670" h="731519">
                  <a:moveTo>
                    <a:pt x="0" y="182880"/>
                  </a:moveTo>
                  <a:lnTo>
                    <a:pt x="685800" y="182880"/>
                  </a:lnTo>
                  <a:lnTo>
                    <a:pt x="685800" y="0"/>
                  </a:lnTo>
                  <a:lnTo>
                    <a:pt x="915669" y="365760"/>
                  </a:lnTo>
                  <a:lnTo>
                    <a:pt x="685800" y="731519"/>
                  </a:lnTo>
                  <a:lnTo>
                    <a:pt x="685800" y="548639"/>
                  </a:lnTo>
                  <a:lnTo>
                    <a:pt x="0" y="548639"/>
                  </a:lnTo>
                  <a:lnTo>
                    <a:pt x="0" y="182880"/>
                  </a:lnTo>
                  <a:close/>
                </a:path>
                <a:path w="915670" h="731519">
                  <a:moveTo>
                    <a:pt x="0" y="0"/>
                  </a:moveTo>
                  <a:lnTo>
                    <a:pt x="0" y="0"/>
                  </a:lnTo>
                </a:path>
                <a:path w="915670" h="731519">
                  <a:moveTo>
                    <a:pt x="915669" y="731519"/>
                  </a:moveTo>
                  <a:lnTo>
                    <a:pt x="915669" y="731519"/>
                  </a:lnTo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47459" y="1926949"/>
              <a:ext cx="1681480" cy="150622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52920" y="2281279"/>
              <a:ext cx="731520" cy="94106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735320" y="2342239"/>
              <a:ext cx="914400" cy="731520"/>
            </a:xfrm>
            <a:custGeom>
              <a:avLst/>
              <a:gdLst/>
              <a:ahLst/>
              <a:cxnLst/>
              <a:rect l="l" t="t" r="r" b="b"/>
              <a:pathLst>
                <a:path w="914400" h="731519">
                  <a:moveTo>
                    <a:pt x="685800" y="0"/>
                  </a:moveTo>
                  <a:lnTo>
                    <a:pt x="685800" y="182880"/>
                  </a:lnTo>
                  <a:lnTo>
                    <a:pt x="0" y="182880"/>
                  </a:lnTo>
                  <a:lnTo>
                    <a:pt x="0" y="548639"/>
                  </a:lnTo>
                  <a:lnTo>
                    <a:pt x="685800" y="548639"/>
                  </a:lnTo>
                  <a:lnTo>
                    <a:pt x="685800" y="731519"/>
                  </a:lnTo>
                  <a:lnTo>
                    <a:pt x="914400" y="36576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719ECE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0" name="object 30"/>
            <p:cNvSpPr/>
            <p:nvPr/>
          </p:nvSpPr>
          <p:spPr>
            <a:xfrm>
              <a:off x="5735320" y="2342239"/>
              <a:ext cx="914400" cy="731520"/>
            </a:xfrm>
            <a:custGeom>
              <a:avLst/>
              <a:gdLst/>
              <a:ahLst/>
              <a:cxnLst/>
              <a:rect l="l" t="t" r="r" b="b"/>
              <a:pathLst>
                <a:path w="914400" h="731519">
                  <a:moveTo>
                    <a:pt x="0" y="182880"/>
                  </a:moveTo>
                  <a:lnTo>
                    <a:pt x="685800" y="182880"/>
                  </a:lnTo>
                  <a:lnTo>
                    <a:pt x="685800" y="0"/>
                  </a:lnTo>
                  <a:lnTo>
                    <a:pt x="914400" y="365760"/>
                  </a:lnTo>
                  <a:lnTo>
                    <a:pt x="685800" y="731519"/>
                  </a:lnTo>
                  <a:lnTo>
                    <a:pt x="685800" y="548639"/>
                  </a:lnTo>
                  <a:lnTo>
                    <a:pt x="0" y="548639"/>
                  </a:lnTo>
                  <a:lnTo>
                    <a:pt x="0" y="182880"/>
                  </a:lnTo>
                  <a:close/>
                </a:path>
                <a:path w="914400" h="731519">
                  <a:moveTo>
                    <a:pt x="0" y="0"/>
                  </a:moveTo>
                  <a:lnTo>
                    <a:pt x="0" y="0"/>
                  </a:lnTo>
                </a:path>
                <a:path w="914400" h="731519">
                  <a:moveTo>
                    <a:pt x="914400" y="731519"/>
                  </a:moveTo>
                  <a:lnTo>
                    <a:pt x="914400" y="731519"/>
                  </a:lnTo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1" name="object 31"/>
            <p:cNvSpPr/>
            <p:nvPr/>
          </p:nvSpPr>
          <p:spPr>
            <a:xfrm>
              <a:off x="6311900" y="3334110"/>
              <a:ext cx="1828800" cy="1604010"/>
            </a:xfrm>
            <a:custGeom>
              <a:avLst/>
              <a:gdLst/>
              <a:ahLst/>
              <a:cxnLst/>
              <a:rect l="l" t="t" r="r" b="b"/>
              <a:pathLst>
                <a:path w="1828800" h="1604010">
                  <a:moveTo>
                    <a:pt x="419100" y="801369"/>
                  </a:moveTo>
                  <a:lnTo>
                    <a:pt x="0" y="1210309"/>
                  </a:lnTo>
                  <a:lnTo>
                    <a:pt x="419100" y="1604009"/>
                  </a:lnTo>
                  <a:lnTo>
                    <a:pt x="419100" y="1380489"/>
                  </a:lnTo>
                  <a:lnTo>
                    <a:pt x="469356" y="1378607"/>
                  </a:lnTo>
                  <a:lnTo>
                    <a:pt x="518465" y="1373046"/>
                  </a:lnTo>
                  <a:lnTo>
                    <a:pt x="566340" y="1363940"/>
                  </a:lnTo>
                  <a:lnTo>
                    <a:pt x="612892" y="1351421"/>
                  </a:lnTo>
                  <a:lnTo>
                    <a:pt x="658033" y="1335621"/>
                  </a:lnTo>
                  <a:lnTo>
                    <a:pt x="701675" y="1316672"/>
                  </a:lnTo>
                  <a:lnTo>
                    <a:pt x="743729" y="1294707"/>
                  </a:lnTo>
                  <a:lnTo>
                    <a:pt x="784107" y="1269858"/>
                  </a:lnTo>
                  <a:lnTo>
                    <a:pt x="822721" y="1242258"/>
                  </a:lnTo>
                  <a:lnTo>
                    <a:pt x="859484" y="1212038"/>
                  </a:lnTo>
                  <a:lnTo>
                    <a:pt x="894306" y="1179331"/>
                  </a:lnTo>
                  <a:lnTo>
                    <a:pt x="927100" y="1144269"/>
                  </a:lnTo>
                  <a:lnTo>
                    <a:pt x="1775223" y="1144269"/>
                  </a:lnTo>
                  <a:lnTo>
                    <a:pt x="1652388" y="1024889"/>
                  </a:lnTo>
                  <a:lnTo>
                    <a:pt x="419100" y="1024889"/>
                  </a:lnTo>
                  <a:lnTo>
                    <a:pt x="419100" y="801369"/>
                  </a:lnTo>
                  <a:close/>
                </a:path>
                <a:path w="1828800" h="1604010">
                  <a:moveTo>
                    <a:pt x="1775223" y="1144269"/>
                  </a:moveTo>
                  <a:lnTo>
                    <a:pt x="927100" y="1144269"/>
                  </a:lnTo>
                  <a:lnTo>
                    <a:pt x="959818" y="1178959"/>
                  </a:lnTo>
                  <a:lnTo>
                    <a:pt x="995513" y="1211514"/>
                  </a:lnTo>
                  <a:lnTo>
                    <a:pt x="1034014" y="1241686"/>
                  </a:lnTo>
                  <a:lnTo>
                    <a:pt x="1075148" y="1269231"/>
                  </a:lnTo>
                  <a:lnTo>
                    <a:pt x="1118745" y="1293902"/>
                  </a:lnTo>
                  <a:lnTo>
                    <a:pt x="1164631" y="1315453"/>
                  </a:lnTo>
                  <a:lnTo>
                    <a:pt x="1212635" y="1333638"/>
                  </a:lnTo>
                  <a:lnTo>
                    <a:pt x="1262586" y="1348210"/>
                  </a:lnTo>
                  <a:lnTo>
                    <a:pt x="1314311" y="1358923"/>
                  </a:lnTo>
                  <a:lnTo>
                    <a:pt x="1367640" y="1365532"/>
                  </a:lnTo>
                  <a:lnTo>
                    <a:pt x="1422400" y="1367789"/>
                  </a:lnTo>
                  <a:lnTo>
                    <a:pt x="1422400" y="1604009"/>
                  </a:lnTo>
                  <a:lnTo>
                    <a:pt x="1828800" y="1196339"/>
                  </a:lnTo>
                  <a:lnTo>
                    <a:pt x="1775223" y="1144269"/>
                  </a:lnTo>
                  <a:close/>
                </a:path>
                <a:path w="1828800" h="1604010">
                  <a:moveTo>
                    <a:pt x="1092200" y="0"/>
                  </a:moveTo>
                  <a:lnTo>
                    <a:pt x="749300" y="0"/>
                  </a:lnTo>
                  <a:lnTo>
                    <a:pt x="749300" y="697229"/>
                  </a:lnTo>
                  <a:lnTo>
                    <a:pt x="745616" y="746367"/>
                  </a:lnTo>
                  <a:lnTo>
                    <a:pt x="734949" y="793026"/>
                  </a:lnTo>
                  <a:lnTo>
                    <a:pt x="717869" y="836742"/>
                  </a:lnTo>
                  <a:lnTo>
                    <a:pt x="694950" y="877052"/>
                  </a:lnTo>
                  <a:lnTo>
                    <a:pt x="666764" y="913492"/>
                  </a:lnTo>
                  <a:lnTo>
                    <a:pt x="633883" y="945598"/>
                  </a:lnTo>
                  <a:lnTo>
                    <a:pt x="596880" y="972906"/>
                  </a:lnTo>
                  <a:lnTo>
                    <a:pt x="556328" y="994953"/>
                  </a:lnTo>
                  <a:lnTo>
                    <a:pt x="512799" y="1011275"/>
                  </a:lnTo>
                  <a:lnTo>
                    <a:pt x="466865" y="1021409"/>
                  </a:lnTo>
                  <a:lnTo>
                    <a:pt x="419100" y="1024889"/>
                  </a:lnTo>
                  <a:lnTo>
                    <a:pt x="1422400" y="1024889"/>
                  </a:lnTo>
                  <a:lnTo>
                    <a:pt x="1374634" y="1021409"/>
                  </a:lnTo>
                  <a:lnTo>
                    <a:pt x="1328700" y="1011275"/>
                  </a:lnTo>
                  <a:lnTo>
                    <a:pt x="1285171" y="994953"/>
                  </a:lnTo>
                  <a:lnTo>
                    <a:pt x="1244619" y="972906"/>
                  </a:lnTo>
                  <a:lnTo>
                    <a:pt x="1207616" y="945598"/>
                  </a:lnTo>
                  <a:lnTo>
                    <a:pt x="1174735" y="913492"/>
                  </a:lnTo>
                  <a:lnTo>
                    <a:pt x="1146549" y="877052"/>
                  </a:lnTo>
                  <a:lnTo>
                    <a:pt x="1123630" y="836742"/>
                  </a:lnTo>
                  <a:lnTo>
                    <a:pt x="1106550" y="793026"/>
                  </a:lnTo>
                  <a:lnTo>
                    <a:pt x="1095883" y="746367"/>
                  </a:lnTo>
                  <a:lnTo>
                    <a:pt x="1092200" y="697229"/>
                  </a:lnTo>
                  <a:lnTo>
                    <a:pt x="1092200" y="0"/>
                  </a:lnTo>
                  <a:close/>
                </a:path>
                <a:path w="1828800" h="1604010">
                  <a:moveTo>
                    <a:pt x="1422400" y="801369"/>
                  </a:moveTo>
                  <a:lnTo>
                    <a:pt x="1422400" y="1024889"/>
                  </a:lnTo>
                  <a:lnTo>
                    <a:pt x="1652388" y="1024889"/>
                  </a:lnTo>
                  <a:lnTo>
                    <a:pt x="1422400" y="801369"/>
                  </a:lnTo>
                  <a:close/>
                </a:path>
              </a:pathLst>
            </a:custGeom>
            <a:solidFill>
              <a:srgbClr val="719ECE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2" name="object 32"/>
            <p:cNvSpPr/>
            <p:nvPr/>
          </p:nvSpPr>
          <p:spPr>
            <a:xfrm>
              <a:off x="6311900" y="3334110"/>
              <a:ext cx="1828800" cy="1604010"/>
            </a:xfrm>
            <a:custGeom>
              <a:avLst/>
              <a:gdLst/>
              <a:ahLst/>
              <a:cxnLst/>
              <a:rect l="l" t="t" r="r" b="b"/>
              <a:pathLst>
                <a:path w="1828800" h="1604010">
                  <a:moveTo>
                    <a:pt x="749300" y="697229"/>
                  </a:moveTo>
                  <a:lnTo>
                    <a:pt x="745616" y="746367"/>
                  </a:lnTo>
                  <a:lnTo>
                    <a:pt x="734949" y="793026"/>
                  </a:lnTo>
                  <a:lnTo>
                    <a:pt x="717869" y="836742"/>
                  </a:lnTo>
                  <a:lnTo>
                    <a:pt x="694950" y="877052"/>
                  </a:lnTo>
                  <a:lnTo>
                    <a:pt x="666764" y="913492"/>
                  </a:lnTo>
                  <a:lnTo>
                    <a:pt x="633883" y="945598"/>
                  </a:lnTo>
                  <a:lnTo>
                    <a:pt x="596880" y="972906"/>
                  </a:lnTo>
                  <a:lnTo>
                    <a:pt x="556328" y="994953"/>
                  </a:lnTo>
                  <a:lnTo>
                    <a:pt x="512799" y="1011275"/>
                  </a:lnTo>
                  <a:lnTo>
                    <a:pt x="466865" y="1021409"/>
                  </a:lnTo>
                  <a:lnTo>
                    <a:pt x="419100" y="1024889"/>
                  </a:lnTo>
                  <a:lnTo>
                    <a:pt x="419100" y="895667"/>
                  </a:lnTo>
                  <a:lnTo>
                    <a:pt x="419100" y="829309"/>
                  </a:lnTo>
                  <a:lnTo>
                    <a:pt x="419100" y="804862"/>
                  </a:lnTo>
                  <a:lnTo>
                    <a:pt x="419100" y="801369"/>
                  </a:lnTo>
                  <a:lnTo>
                    <a:pt x="176807" y="1037788"/>
                  </a:lnTo>
                  <a:lnTo>
                    <a:pt x="52387" y="1159192"/>
                  </a:lnTo>
                  <a:lnTo>
                    <a:pt x="6548" y="1203920"/>
                  </a:lnTo>
                  <a:lnTo>
                    <a:pt x="0" y="1210309"/>
                  </a:lnTo>
                  <a:lnTo>
                    <a:pt x="242292" y="1437917"/>
                  </a:lnTo>
                  <a:lnTo>
                    <a:pt x="366712" y="1554797"/>
                  </a:lnTo>
                  <a:lnTo>
                    <a:pt x="412551" y="1597858"/>
                  </a:lnTo>
                  <a:lnTo>
                    <a:pt x="419100" y="1604009"/>
                  </a:lnTo>
                  <a:lnTo>
                    <a:pt x="419100" y="1474787"/>
                  </a:lnTo>
                  <a:lnTo>
                    <a:pt x="419100" y="1408429"/>
                  </a:lnTo>
                  <a:lnTo>
                    <a:pt x="419100" y="1383982"/>
                  </a:lnTo>
                  <a:lnTo>
                    <a:pt x="419100" y="1380489"/>
                  </a:lnTo>
                  <a:lnTo>
                    <a:pt x="469356" y="1378607"/>
                  </a:lnTo>
                  <a:lnTo>
                    <a:pt x="518465" y="1373046"/>
                  </a:lnTo>
                  <a:lnTo>
                    <a:pt x="566340" y="1363940"/>
                  </a:lnTo>
                  <a:lnTo>
                    <a:pt x="612892" y="1351421"/>
                  </a:lnTo>
                  <a:lnTo>
                    <a:pt x="658033" y="1335621"/>
                  </a:lnTo>
                  <a:lnTo>
                    <a:pt x="701675" y="1316672"/>
                  </a:lnTo>
                  <a:lnTo>
                    <a:pt x="743729" y="1294707"/>
                  </a:lnTo>
                  <a:lnTo>
                    <a:pt x="784107" y="1269858"/>
                  </a:lnTo>
                  <a:lnTo>
                    <a:pt x="822721" y="1242258"/>
                  </a:lnTo>
                  <a:lnTo>
                    <a:pt x="859484" y="1212038"/>
                  </a:lnTo>
                  <a:lnTo>
                    <a:pt x="894306" y="1179331"/>
                  </a:lnTo>
                  <a:lnTo>
                    <a:pt x="927100" y="1144269"/>
                  </a:lnTo>
                  <a:lnTo>
                    <a:pt x="959818" y="1178959"/>
                  </a:lnTo>
                  <a:lnTo>
                    <a:pt x="995513" y="1211514"/>
                  </a:lnTo>
                  <a:lnTo>
                    <a:pt x="1034014" y="1241686"/>
                  </a:lnTo>
                  <a:lnTo>
                    <a:pt x="1075148" y="1269231"/>
                  </a:lnTo>
                  <a:lnTo>
                    <a:pt x="1118745" y="1293902"/>
                  </a:lnTo>
                  <a:lnTo>
                    <a:pt x="1164631" y="1315453"/>
                  </a:lnTo>
                  <a:lnTo>
                    <a:pt x="1212635" y="1333638"/>
                  </a:lnTo>
                  <a:lnTo>
                    <a:pt x="1262586" y="1348210"/>
                  </a:lnTo>
                  <a:lnTo>
                    <a:pt x="1314311" y="1358923"/>
                  </a:lnTo>
                  <a:lnTo>
                    <a:pt x="1367640" y="1365532"/>
                  </a:lnTo>
                  <a:lnTo>
                    <a:pt x="1422400" y="1367789"/>
                  </a:lnTo>
                  <a:lnTo>
                    <a:pt x="1422400" y="1504354"/>
                  </a:lnTo>
                  <a:lnTo>
                    <a:pt x="1422400" y="1574482"/>
                  </a:lnTo>
                  <a:lnTo>
                    <a:pt x="1422400" y="1600319"/>
                  </a:lnTo>
                  <a:lnTo>
                    <a:pt x="1422400" y="1604009"/>
                  </a:lnTo>
                  <a:lnTo>
                    <a:pt x="1657350" y="1368325"/>
                  </a:lnTo>
                  <a:lnTo>
                    <a:pt x="1778000" y="1247298"/>
                  </a:lnTo>
                  <a:lnTo>
                    <a:pt x="1822450" y="1202709"/>
                  </a:lnTo>
                  <a:lnTo>
                    <a:pt x="1828800" y="1196339"/>
                  </a:lnTo>
                  <a:lnTo>
                    <a:pt x="1593850" y="967997"/>
                  </a:lnTo>
                  <a:lnTo>
                    <a:pt x="1473200" y="850741"/>
                  </a:lnTo>
                  <a:lnTo>
                    <a:pt x="1428750" y="807541"/>
                  </a:lnTo>
                  <a:lnTo>
                    <a:pt x="1422400" y="801369"/>
                  </a:lnTo>
                  <a:lnTo>
                    <a:pt x="1422400" y="930592"/>
                  </a:lnTo>
                  <a:lnTo>
                    <a:pt x="1422400" y="996949"/>
                  </a:lnTo>
                  <a:lnTo>
                    <a:pt x="1422400" y="1021397"/>
                  </a:lnTo>
                  <a:lnTo>
                    <a:pt x="1422400" y="1024889"/>
                  </a:lnTo>
                  <a:lnTo>
                    <a:pt x="1374634" y="1021409"/>
                  </a:lnTo>
                  <a:lnTo>
                    <a:pt x="1328700" y="1011275"/>
                  </a:lnTo>
                  <a:lnTo>
                    <a:pt x="1285171" y="994953"/>
                  </a:lnTo>
                  <a:lnTo>
                    <a:pt x="1244619" y="972906"/>
                  </a:lnTo>
                  <a:lnTo>
                    <a:pt x="1207616" y="945598"/>
                  </a:lnTo>
                  <a:lnTo>
                    <a:pt x="1174735" y="913492"/>
                  </a:lnTo>
                  <a:lnTo>
                    <a:pt x="1146549" y="877052"/>
                  </a:lnTo>
                  <a:lnTo>
                    <a:pt x="1123630" y="836742"/>
                  </a:lnTo>
                  <a:lnTo>
                    <a:pt x="1106550" y="793026"/>
                  </a:lnTo>
                  <a:lnTo>
                    <a:pt x="1095883" y="746367"/>
                  </a:lnTo>
                  <a:lnTo>
                    <a:pt x="1092200" y="697229"/>
                  </a:lnTo>
                  <a:lnTo>
                    <a:pt x="1092200" y="294143"/>
                  </a:lnTo>
                  <a:lnTo>
                    <a:pt x="1092200" y="87153"/>
                  </a:lnTo>
                  <a:lnTo>
                    <a:pt x="1092200" y="10894"/>
                  </a:lnTo>
                  <a:lnTo>
                    <a:pt x="1092200" y="0"/>
                  </a:lnTo>
                  <a:lnTo>
                    <a:pt x="893960" y="0"/>
                  </a:lnTo>
                  <a:lnTo>
                    <a:pt x="792162" y="0"/>
                  </a:lnTo>
                  <a:lnTo>
                    <a:pt x="754657" y="0"/>
                  </a:lnTo>
                  <a:lnTo>
                    <a:pt x="749300" y="0"/>
                  </a:lnTo>
                  <a:lnTo>
                    <a:pt x="749300" y="697229"/>
                  </a:lnTo>
                  <a:close/>
                </a:path>
                <a:path w="1828800" h="1604010">
                  <a:moveTo>
                    <a:pt x="1828800" y="1604009"/>
                  </a:moveTo>
                  <a:lnTo>
                    <a:pt x="1828800" y="1604009"/>
                  </a:lnTo>
                </a:path>
                <a:path w="1828800" h="160401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42890" y="3978000"/>
              <a:ext cx="877569" cy="112268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683500" y="2286359"/>
              <a:ext cx="915669" cy="731520"/>
            </a:xfrm>
            <a:custGeom>
              <a:avLst/>
              <a:gdLst/>
              <a:ahLst/>
              <a:cxnLst/>
              <a:rect l="l" t="t" r="r" b="b"/>
              <a:pathLst>
                <a:path w="915670" h="731519">
                  <a:moveTo>
                    <a:pt x="685800" y="0"/>
                  </a:moveTo>
                  <a:lnTo>
                    <a:pt x="685800" y="182879"/>
                  </a:lnTo>
                  <a:lnTo>
                    <a:pt x="0" y="182879"/>
                  </a:lnTo>
                  <a:lnTo>
                    <a:pt x="0" y="548639"/>
                  </a:lnTo>
                  <a:lnTo>
                    <a:pt x="685800" y="548639"/>
                  </a:lnTo>
                  <a:lnTo>
                    <a:pt x="685800" y="731519"/>
                  </a:lnTo>
                  <a:lnTo>
                    <a:pt x="915670" y="365759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719ECE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35" name="object 35"/>
            <p:cNvSpPr/>
            <p:nvPr/>
          </p:nvSpPr>
          <p:spPr>
            <a:xfrm>
              <a:off x="7683500" y="2286359"/>
              <a:ext cx="915669" cy="731520"/>
            </a:xfrm>
            <a:custGeom>
              <a:avLst/>
              <a:gdLst/>
              <a:ahLst/>
              <a:cxnLst/>
              <a:rect l="l" t="t" r="r" b="b"/>
              <a:pathLst>
                <a:path w="915670" h="731519">
                  <a:moveTo>
                    <a:pt x="0" y="182879"/>
                  </a:moveTo>
                  <a:lnTo>
                    <a:pt x="685800" y="182879"/>
                  </a:lnTo>
                  <a:lnTo>
                    <a:pt x="685800" y="0"/>
                  </a:lnTo>
                  <a:lnTo>
                    <a:pt x="915670" y="365759"/>
                  </a:lnTo>
                  <a:lnTo>
                    <a:pt x="685800" y="731519"/>
                  </a:lnTo>
                  <a:lnTo>
                    <a:pt x="685800" y="548639"/>
                  </a:lnTo>
                  <a:lnTo>
                    <a:pt x="0" y="548639"/>
                  </a:lnTo>
                  <a:lnTo>
                    <a:pt x="0" y="182879"/>
                  </a:lnTo>
                  <a:close/>
                </a:path>
                <a:path w="915670" h="731519">
                  <a:moveTo>
                    <a:pt x="0" y="0"/>
                  </a:moveTo>
                  <a:lnTo>
                    <a:pt x="0" y="0"/>
                  </a:lnTo>
                </a:path>
                <a:path w="915670" h="731519">
                  <a:moveTo>
                    <a:pt x="915670" y="731519"/>
                  </a:moveTo>
                  <a:lnTo>
                    <a:pt x="915670" y="731519"/>
                  </a:lnTo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36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32929" y="1453239"/>
              <a:ext cx="457200" cy="588010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1796554" y="5251325"/>
            <a:ext cx="1241464" cy="350340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176" spc="-12" dirty="0">
                <a:latin typeface="Microsoft Sans Serif"/>
                <a:cs typeface="Microsoft Sans Serif"/>
              </a:rPr>
              <a:t>(Optional)</a:t>
            </a:r>
            <a:endParaRPr sz="2176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9447" y="1536911"/>
            <a:ext cx="127448" cy="162778"/>
          </a:xfrm>
          <a:prstGeom prst="rect">
            <a:avLst/>
          </a:prstGeom>
        </p:spPr>
        <p:txBody>
          <a:bodyPr vert="horz" wrap="square" lIns="0" tIns="13820" rIns="0" bIns="0" rtlCol="0">
            <a:spAutoFit/>
          </a:bodyPr>
          <a:lstStyle/>
          <a:p>
            <a:pPr marL="15356">
              <a:spcBef>
                <a:spcPts val="109"/>
              </a:spcBef>
            </a:pPr>
            <a:r>
              <a:rPr sz="967" spc="169" dirty="0">
                <a:latin typeface="Microsoft Sans Serif"/>
                <a:cs typeface="Microsoft Sans Serif"/>
              </a:rPr>
              <a:t>●</a:t>
            </a:r>
            <a:endParaRPr sz="967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9659" y="1353262"/>
            <a:ext cx="10331722" cy="1618117"/>
          </a:xfrm>
          <a:prstGeom prst="rect">
            <a:avLst/>
          </a:prstGeom>
        </p:spPr>
        <p:txBody>
          <a:bodyPr vert="horz" wrap="square" lIns="0" tIns="14587" rIns="0" bIns="0" rtlCol="0">
            <a:spAutoFit/>
          </a:bodyPr>
          <a:lstStyle/>
          <a:p>
            <a:pPr marL="15356" marR="958188">
              <a:lnSpc>
                <a:spcPct val="131900"/>
              </a:lnSpc>
              <a:spcBef>
                <a:spcPts val="115"/>
              </a:spcBef>
            </a:pPr>
            <a:r>
              <a:rPr sz="2116" spc="6" dirty="0">
                <a:latin typeface="Microsoft Sans Serif"/>
                <a:cs typeface="Microsoft Sans Serif"/>
              </a:rPr>
              <a:t>The</a:t>
            </a:r>
            <a:r>
              <a:rPr sz="2116" spc="24" dirty="0">
                <a:latin typeface="Microsoft Sans Serif"/>
                <a:cs typeface="Microsoft Sans Serif"/>
              </a:rPr>
              <a:t> </a:t>
            </a:r>
            <a:r>
              <a:rPr sz="2116" spc="6" dirty="0">
                <a:latin typeface="Microsoft Sans Serif"/>
                <a:cs typeface="Microsoft Sans Serif"/>
              </a:rPr>
              <a:t>simplest</a:t>
            </a:r>
            <a:r>
              <a:rPr sz="2116" spc="30" dirty="0">
                <a:latin typeface="Microsoft Sans Serif"/>
                <a:cs typeface="Microsoft Sans Serif"/>
              </a:rPr>
              <a:t> </a:t>
            </a:r>
            <a:r>
              <a:rPr sz="2116" spc="6" dirty="0">
                <a:latin typeface="Microsoft Sans Serif"/>
                <a:cs typeface="Microsoft Sans Serif"/>
              </a:rPr>
              <a:t>format</a:t>
            </a:r>
            <a:r>
              <a:rPr sz="2116" spc="36" dirty="0">
                <a:latin typeface="Microsoft Sans Serif"/>
                <a:cs typeface="Microsoft Sans Serif"/>
              </a:rPr>
              <a:t> </a:t>
            </a:r>
            <a:r>
              <a:rPr sz="2116" spc="6" dirty="0">
                <a:latin typeface="Microsoft Sans Serif"/>
                <a:cs typeface="Microsoft Sans Serif"/>
              </a:rPr>
              <a:t>to</a:t>
            </a:r>
            <a:r>
              <a:rPr sz="2116" spc="30" dirty="0">
                <a:latin typeface="Microsoft Sans Serif"/>
                <a:cs typeface="Microsoft Sans Serif"/>
              </a:rPr>
              <a:t> </a:t>
            </a:r>
            <a:r>
              <a:rPr sz="2116" spc="6" dirty="0">
                <a:latin typeface="Microsoft Sans Serif"/>
                <a:cs typeface="Microsoft Sans Serif"/>
              </a:rPr>
              <a:t>store</a:t>
            </a:r>
            <a:r>
              <a:rPr sz="2116" spc="30" dirty="0">
                <a:latin typeface="Microsoft Sans Serif"/>
                <a:cs typeface="Microsoft Sans Serif"/>
              </a:rPr>
              <a:t> </a:t>
            </a:r>
            <a:r>
              <a:rPr sz="2116" dirty="0">
                <a:latin typeface="Microsoft Sans Serif"/>
                <a:cs typeface="Microsoft Sans Serif"/>
              </a:rPr>
              <a:t>biological</a:t>
            </a:r>
            <a:r>
              <a:rPr sz="2116" spc="36" dirty="0">
                <a:latin typeface="Microsoft Sans Serif"/>
                <a:cs typeface="Microsoft Sans Serif"/>
              </a:rPr>
              <a:t> </a:t>
            </a:r>
            <a:r>
              <a:rPr sz="2116" spc="6" dirty="0">
                <a:latin typeface="Microsoft Sans Serif"/>
                <a:cs typeface="Microsoft Sans Serif"/>
              </a:rPr>
              <a:t>sequences</a:t>
            </a:r>
            <a:r>
              <a:rPr sz="2116" spc="36" dirty="0">
                <a:latin typeface="Microsoft Sans Serif"/>
                <a:cs typeface="Microsoft Sans Serif"/>
              </a:rPr>
              <a:t> </a:t>
            </a:r>
            <a:r>
              <a:rPr sz="2116" dirty="0">
                <a:latin typeface="Microsoft Sans Serif"/>
                <a:cs typeface="Microsoft Sans Serif"/>
              </a:rPr>
              <a:t>(nucleic</a:t>
            </a:r>
            <a:r>
              <a:rPr sz="2116" spc="36" dirty="0">
                <a:latin typeface="Microsoft Sans Serif"/>
                <a:cs typeface="Microsoft Sans Serif"/>
              </a:rPr>
              <a:t> </a:t>
            </a:r>
            <a:r>
              <a:rPr sz="2116" spc="6" dirty="0">
                <a:latin typeface="Microsoft Sans Serif"/>
                <a:cs typeface="Microsoft Sans Serif"/>
              </a:rPr>
              <a:t>acids</a:t>
            </a:r>
            <a:r>
              <a:rPr sz="2116" spc="36" dirty="0">
                <a:latin typeface="Microsoft Sans Serif"/>
                <a:cs typeface="Microsoft Sans Serif"/>
              </a:rPr>
              <a:t> </a:t>
            </a:r>
            <a:r>
              <a:rPr sz="2116" spc="6" dirty="0">
                <a:latin typeface="Microsoft Sans Serif"/>
                <a:cs typeface="Microsoft Sans Serif"/>
              </a:rPr>
              <a:t>and</a:t>
            </a:r>
            <a:r>
              <a:rPr sz="2116" spc="30" dirty="0">
                <a:latin typeface="Microsoft Sans Serif"/>
                <a:cs typeface="Microsoft Sans Serif"/>
              </a:rPr>
              <a:t> </a:t>
            </a:r>
            <a:r>
              <a:rPr sz="2116" spc="6" dirty="0">
                <a:latin typeface="Microsoft Sans Serif"/>
                <a:cs typeface="Microsoft Sans Serif"/>
              </a:rPr>
              <a:t>proteins) </a:t>
            </a:r>
            <a:r>
              <a:rPr sz="2116" spc="-544" dirty="0">
                <a:latin typeface="Microsoft Sans Serif"/>
                <a:cs typeface="Microsoft Sans Serif"/>
              </a:rPr>
              <a:t> </a:t>
            </a:r>
            <a:r>
              <a:rPr sz="2116" spc="12" dirty="0">
                <a:latin typeface="Microsoft Sans Serif"/>
                <a:cs typeface="Microsoft Sans Serif"/>
              </a:rPr>
              <a:t>Common</a:t>
            </a:r>
            <a:r>
              <a:rPr sz="2116" spc="18" dirty="0">
                <a:latin typeface="Microsoft Sans Serif"/>
                <a:cs typeface="Microsoft Sans Serif"/>
              </a:rPr>
              <a:t> </a:t>
            </a:r>
            <a:r>
              <a:rPr sz="2116" dirty="0">
                <a:latin typeface="Microsoft Sans Serif"/>
                <a:cs typeface="Microsoft Sans Serif"/>
              </a:rPr>
              <a:t>file</a:t>
            </a:r>
            <a:r>
              <a:rPr sz="2116" spc="24" dirty="0">
                <a:latin typeface="Microsoft Sans Serif"/>
                <a:cs typeface="Microsoft Sans Serif"/>
              </a:rPr>
              <a:t> </a:t>
            </a:r>
            <a:r>
              <a:rPr sz="2116" spc="6" dirty="0">
                <a:latin typeface="Microsoft Sans Serif"/>
                <a:cs typeface="Microsoft Sans Serif"/>
              </a:rPr>
              <a:t>extensions</a:t>
            </a:r>
            <a:r>
              <a:rPr sz="2116" spc="30" dirty="0">
                <a:latin typeface="Microsoft Sans Serif"/>
                <a:cs typeface="Microsoft Sans Serif"/>
              </a:rPr>
              <a:t> </a:t>
            </a:r>
            <a:r>
              <a:rPr sz="2116" spc="6" dirty="0">
                <a:latin typeface="Microsoft Sans Serif"/>
                <a:cs typeface="Microsoft Sans Serif"/>
              </a:rPr>
              <a:t>(.fa</a:t>
            </a:r>
            <a:r>
              <a:rPr sz="2116" spc="30" dirty="0">
                <a:latin typeface="Microsoft Sans Serif"/>
                <a:cs typeface="Microsoft Sans Serif"/>
              </a:rPr>
              <a:t> </a:t>
            </a:r>
            <a:r>
              <a:rPr sz="2116" dirty="0">
                <a:latin typeface="Microsoft Sans Serif"/>
                <a:cs typeface="Microsoft Sans Serif"/>
              </a:rPr>
              <a:t>.fas,</a:t>
            </a:r>
            <a:r>
              <a:rPr sz="2116" spc="24" dirty="0">
                <a:latin typeface="Microsoft Sans Serif"/>
                <a:cs typeface="Microsoft Sans Serif"/>
              </a:rPr>
              <a:t> </a:t>
            </a:r>
            <a:r>
              <a:rPr sz="2116" spc="6" dirty="0">
                <a:latin typeface="Microsoft Sans Serif"/>
                <a:cs typeface="Microsoft Sans Serif"/>
              </a:rPr>
              <a:t>.fasta)</a:t>
            </a:r>
            <a:endParaRPr sz="2116">
              <a:latin typeface="Microsoft Sans Serif"/>
              <a:cs typeface="Microsoft Sans Serif"/>
            </a:endParaRPr>
          </a:p>
          <a:p>
            <a:pPr marL="15356" marR="6142">
              <a:lnSpc>
                <a:spcPts val="2394"/>
              </a:lnSpc>
              <a:spcBef>
                <a:spcPts val="998"/>
              </a:spcBef>
            </a:pPr>
            <a:r>
              <a:rPr sz="2116" spc="12" dirty="0">
                <a:latin typeface="Microsoft Sans Serif"/>
                <a:cs typeface="Microsoft Sans Serif"/>
              </a:rPr>
              <a:t>Genomes</a:t>
            </a:r>
            <a:r>
              <a:rPr sz="2116" spc="48" dirty="0">
                <a:latin typeface="Microsoft Sans Serif"/>
                <a:cs typeface="Microsoft Sans Serif"/>
              </a:rPr>
              <a:t> </a:t>
            </a:r>
            <a:r>
              <a:rPr sz="2116" spc="6" dirty="0">
                <a:latin typeface="Microsoft Sans Serif"/>
                <a:cs typeface="Microsoft Sans Serif"/>
              </a:rPr>
              <a:t>are</a:t>
            </a:r>
            <a:r>
              <a:rPr sz="2116" spc="30" dirty="0">
                <a:latin typeface="Microsoft Sans Serif"/>
                <a:cs typeface="Microsoft Sans Serif"/>
              </a:rPr>
              <a:t> </a:t>
            </a:r>
            <a:r>
              <a:rPr sz="2116" dirty="0">
                <a:latin typeface="Microsoft Sans Serif"/>
                <a:cs typeface="Microsoft Sans Serif"/>
              </a:rPr>
              <a:t>usually</a:t>
            </a:r>
            <a:r>
              <a:rPr sz="2116" spc="36" dirty="0">
                <a:latin typeface="Microsoft Sans Serif"/>
                <a:cs typeface="Microsoft Sans Serif"/>
              </a:rPr>
              <a:t> </a:t>
            </a:r>
            <a:r>
              <a:rPr sz="2116" spc="6" dirty="0">
                <a:latin typeface="Microsoft Sans Serif"/>
                <a:cs typeface="Microsoft Sans Serif"/>
              </a:rPr>
              <a:t>stored</a:t>
            </a:r>
            <a:r>
              <a:rPr sz="2116" spc="36" dirty="0">
                <a:latin typeface="Microsoft Sans Serif"/>
                <a:cs typeface="Microsoft Sans Serif"/>
              </a:rPr>
              <a:t> </a:t>
            </a:r>
            <a:r>
              <a:rPr sz="2116" dirty="0">
                <a:latin typeface="Microsoft Sans Serif"/>
                <a:cs typeface="Microsoft Sans Serif"/>
              </a:rPr>
              <a:t>in</a:t>
            </a:r>
            <a:r>
              <a:rPr sz="2116" spc="36" dirty="0">
                <a:latin typeface="Microsoft Sans Serif"/>
                <a:cs typeface="Microsoft Sans Serif"/>
              </a:rPr>
              <a:t> </a:t>
            </a:r>
            <a:r>
              <a:rPr sz="2116" dirty="0">
                <a:latin typeface="Microsoft Sans Serif"/>
                <a:cs typeface="Microsoft Sans Serif"/>
              </a:rPr>
              <a:t>this</a:t>
            </a:r>
            <a:r>
              <a:rPr sz="2116" spc="36" dirty="0">
                <a:latin typeface="Microsoft Sans Serif"/>
                <a:cs typeface="Microsoft Sans Serif"/>
              </a:rPr>
              <a:t> </a:t>
            </a:r>
            <a:r>
              <a:rPr sz="2116" spc="6" dirty="0">
                <a:latin typeface="Microsoft Sans Serif"/>
                <a:cs typeface="Microsoft Sans Serif"/>
              </a:rPr>
              <a:t>format,</a:t>
            </a:r>
            <a:r>
              <a:rPr sz="2116" spc="30" dirty="0">
                <a:latin typeface="Microsoft Sans Serif"/>
                <a:cs typeface="Microsoft Sans Serif"/>
              </a:rPr>
              <a:t> </a:t>
            </a:r>
            <a:r>
              <a:rPr sz="2116" spc="12" dirty="0">
                <a:latin typeface="Microsoft Sans Serif"/>
                <a:cs typeface="Microsoft Sans Serif"/>
              </a:rPr>
              <a:t>where</a:t>
            </a:r>
            <a:r>
              <a:rPr sz="2116" spc="36" dirty="0">
                <a:latin typeface="Microsoft Sans Serif"/>
                <a:cs typeface="Microsoft Sans Serif"/>
              </a:rPr>
              <a:t> </a:t>
            </a:r>
            <a:r>
              <a:rPr sz="2116" spc="6" dirty="0">
                <a:latin typeface="Microsoft Sans Serif"/>
                <a:cs typeface="Microsoft Sans Serif"/>
              </a:rPr>
              <a:t>each</a:t>
            </a:r>
            <a:r>
              <a:rPr sz="2116" spc="42" dirty="0">
                <a:latin typeface="Microsoft Sans Serif"/>
                <a:cs typeface="Microsoft Sans Serif"/>
              </a:rPr>
              <a:t> </a:t>
            </a:r>
            <a:r>
              <a:rPr sz="2116" spc="6" dirty="0">
                <a:latin typeface="Microsoft Sans Serif"/>
                <a:cs typeface="Microsoft Sans Serif"/>
              </a:rPr>
              <a:t>sequence</a:t>
            </a:r>
            <a:r>
              <a:rPr sz="2116" spc="36" dirty="0">
                <a:latin typeface="Microsoft Sans Serif"/>
                <a:cs typeface="Microsoft Sans Serif"/>
              </a:rPr>
              <a:t> </a:t>
            </a:r>
            <a:r>
              <a:rPr sz="2116" dirty="0">
                <a:latin typeface="Microsoft Sans Serif"/>
                <a:cs typeface="Microsoft Sans Serif"/>
              </a:rPr>
              <a:t>is</a:t>
            </a:r>
            <a:r>
              <a:rPr sz="2116" spc="36" dirty="0">
                <a:latin typeface="Microsoft Sans Serif"/>
                <a:cs typeface="Microsoft Sans Serif"/>
              </a:rPr>
              <a:t> </a:t>
            </a:r>
            <a:r>
              <a:rPr sz="2116" spc="12" dirty="0">
                <a:latin typeface="Microsoft Sans Serif"/>
                <a:cs typeface="Microsoft Sans Serif"/>
              </a:rPr>
              <a:t>a</a:t>
            </a:r>
            <a:r>
              <a:rPr sz="2116" spc="30" dirty="0">
                <a:latin typeface="Microsoft Sans Serif"/>
                <a:cs typeface="Microsoft Sans Serif"/>
              </a:rPr>
              <a:t> </a:t>
            </a:r>
            <a:r>
              <a:rPr sz="2116" spc="6" dirty="0">
                <a:latin typeface="Microsoft Sans Serif"/>
                <a:cs typeface="Microsoft Sans Serif"/>
              </a:rPr>
              <a:t>chromosome</a:t>
            </a:r>
            <a:r>
              <a:rPr sz="2116" spc="36" dirty="0">
                <a:latin typeface="Microsoft Sans Serif"/>
                <a:cs typeface="Microsoft Sans Serif"/>
              </a:rPr>
              <a:t> </a:t>
            </a:r>
            <a:r>
              <a:rPr sz="2116" spc="6" dirty="0">
                <a:latin typeface="Microsoft Sans Serif"/>
                <a:cs typeface="Microsoft Sans Serif"/>
              </a:rPr>
              <a:t>or </a:t>
            </a:r>
            <a:r>
              <a:rPr sz="2116" spc="-544" dirty="0">
                <a:latin typeface="Microsoft Sans Serif"/>
                <a:cs typeface="Microsoft Sans Serif"/>
              </a:rPr>
              <a:t> </a:t>
            </a:r>
            <a:r>
              <a:rPr sz="2116" spc="12" dirty="0">
                <a:latin typeface="Microsoft Sans Serif"/>
                <a:cs typeface="Microsoft Sans Serif"/>
              </a:rPr>
              <a:t>a</a:t>
            </a:r>
            <a:r>
              <a:rPr sz="2116" spc="24" dirty="0">
                <a:latin typeface="Microsoft Sans Serif"/>
                <a:cs typeface="Microsoft Sans Serif"/>
              </a:rPr>
              <a:t> </a:t>
            </a:r>
            <a:r>
              <a:rPr sz="2116" spc="6" dirty="0">
                <a:latin typeface="Microsoft Sans Serif"/>
                <a:cs typeface="Microsoft Sans Serif"/>
              </a:rPr>
              <a:t>contig</a:t>
            </a:r>
            <a:r>
              <a:rPr sz="2116" spc="30" dirty="0">
                <a:latin typeface="Microsoft Sans Serif"/>
                <a:cs typeface="Microsoft Sans Serif"/>
              </a:rPr>
              <a:t> </a:t>
            </a:r>
            <a:r>
              <a:rPr sz="2116" spc="6" dirty="0">
                <a:latin typeface="Microsoft Sans Serif"/>
                <a:cs typeface="Microsoft Sans Serif"/>
              </a:rPr>
              <a:t>in</a:t>
            </a:r>
            <a:r>
              <a:rPr sz="2116" spc="24" dirty="0">
                <a:latin typeface="Microsoft Sans Serif"/>
                <a:cs typeface="Microsoft Sans Serif"/>
              </a:rPr>
              <a:t> </a:t>
            </a:r>
            <a:r>
              <a:rPr sz="2116" spc="6" dirty="0">
                <a:latin typeface="Microsoft Sans Serif"/>
                <a:cs typeface="Microsoft Sans Serif"/>
              </a:rPr>
              <a:t>not</a:t>
            </a:r>
            <a:r>
              <a:rPr sz="2116" spc="24" dirty="0">
                <a:latin typeface="Microsoft Sans Serif"/>
                <a:cs typeface="Microsoft Sans Serif"/>
              </a:rPr>
              <a:t> </a:t>
            </a:r>
            <a:r>
              <a:rPr sz="2116" dirty="0">
                <a:latin typeface="Microsoft Sans Serif"/>
                <a:cs typeface="Microsoft Sans Serif"/>
              </a:rPr>
              <a:t>fully</a:t>
            </a:r>
            <a:r>
              <a:rPr sz="2116" spc="30" dirty="0">
                <a:latin typeface="Microsoft Sans Serif"/>
                <a:cs typeface="Microsoft Sans Serif"/>
              </a:rPr>
              <a:t> </a:t>
            </a:r>
            <a:r>
              <a:rPr sz="2116" spc="6" dirty="0">
                <a:latin typeface="Microsoft Sans Serif"/>
                <a:cs typeface="Microsoft Sans Serif"/>
              </a:rPr>
              <a:t>sequenced</a:t>
            </a:r>
            <a:r>
              <a:rPr sz="2116" spc="30" dirty="0">
                <a:latin typeface="Microsoft Sans Serif"/>
                <a:cs typeface="Microsoft Sans Serif"/>
              </a:rPr>
              <a:t> </a:t>
            </a:r>
            <a:r>
              <a:rPr sz="2116" spc="6" dirty="0">
                <a:latin typeface="Microsoft Sans Serif"/>
                <a:cs typeface="Microsoft Sans Serif"/>
              </a:rPr>
              <a:t>genomes.</a:t>
            </a:r>
            <a:endParaRPr sz="2116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9447" y="1962250"/>
            <a:ext cx="127448" cy="162778"/>
          </a:xfrm>
          <a:prstGeom prst="rect">
            <a:avLst/>
          </a:prstGeom>
        </p:spPr>
        <p:txBody>
          <a:bodyPr vert="horz" wrap="square" lIns="0" tIns="13820" rIns="0" bIns="0" rtlCol="0">
            <a:spAutoFit/>
          </a:bodyPr>
          <a:lstStyle/>
          <a:p>
            <a:pPr marL="15356">
              <a:spcBef>
                <a:spcPts val="109"/>
              </a:spcBef>
            </a:pPr>
            <a:r>
              <a:rPr sz="967" spc="169" dirty="0">
                <a:latin typeface="Microsoft Sans Serif"/>
                <a:cs typeface="Microsoft Sans Serif"/>
              </a:rPr>
              <a:t>●</a:t>
            </a:r>
            <a:endParaRPr sz="967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9447" y="2386051"/>
            <a:ext cx="127448" cy="162778"/>
          </a:xfrm>
          <a:prstGeom prst="rect">
            <a:avLst/>
          </a:prstGeom>
        </p:spPr>
        <p:txBody>
          <a:bodyPr vert="horz" wrap="square" lIns="0" tIns="13820" rIns="0" bIns="0" rtlCol="0">
            <a:spAutoFit/>
          </a:bodyPr>
          <a:lstStyle/>
          <a:p>
            <a:pPr marL="15356">
              <a:spcBef>
                <a:spcPts val="109"/>
              </a:spcBef>
            </a:pPr>
            <a:r>
              <a:rPr sz="967" spc="169" dirty="0">
                <a:latin typeface="Microsoft Sans Serif"/>
                <a:cs typeface="Microsoft Sans Serif"/>
              </a:rPr>
              <a:t>●</a:t>
            </a:r>
            <a:endParaRPr sz="967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5818" y="3196804"/>
            <a:ext cx="5503291" cy="1457246"/>
          </a:xfrm>
          <a:prstGeom prst="rect">
            <a:avLst/>
          </a:prstGeom>
        </p:spPr>
        <p:txBody>
          <a:bodyPr vert="horz" wrap="square" lIns="0" tIns="23801" rIns="0" bIns="0" rtlCol="0">
            <a:spAutoFit/>
          </a:bodyPr>
          <a:lstStyle/>
          <a:p>
            <a:pPr marL="15356" marR="6142">
              <a:lnSpc>
                <a:spcPct val="94800"/>
              </a:lnSpc>
              <a:spcBef>
                <a:spcPts val="187"/>
              </a:spcBef>
            </a:pPr>
            <a:r>
              <a:rPr sz="1088" spc="-6" dirty="0">
                <a:latin typeface="Courier New"/>
                <a:cs typeface="Courier New"/>
              </a:rPr>
              <a:t>&gt;ENA|AL022645|AL022645.1 Mus musculus cDNA clone 528-1F10 5&amp;apos;; </a:t>
            </a:r>
            <a:r>
              <a:rPr sz="1088" spc="-641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CGACACGCGTCCGCTTTGTGACTTCACCATGGCGTACCGCGGCCAGGGCCAAAAGGTGCA </a:t>
            </a:r>
            <a:r>
              <a:rPr sz="1088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GAAGGTGATGGTGCAGCCCATCAACCTTATCTTCAGATACTTGCAAAATAGATCTCGAAT </a:t>
            </a:r>
            <a:r>
              <a:rPr sz="1088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TCAGGTGTGGCTGTATGAACAAGTGAATATGCGGATAGAAGGTTGTATTATTGGCTTTGA </a:t>
            </a:r>
            <a:r>
              <a:rPr sz="1088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TGAGTACATGAACCTCGTATTAGATGATGCAGAAGAGATTCATTCTAAAACAAAGTCAAG </a:t>
            </a:r>
            <a:r>
              <a:rPr sz="1088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AAAACAACTGGGTCGGATCATGCTAAAAGGAGATAATATTACTCTGCTCCAAAGTGTTTC </a:t>
            </a:r>
            <a:r>
              <a:rPr sz="1088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CAACTAGCAGTGAATGGTGAAGTCTGTAGGATGTTGAGAAGACCCCTTGAGCGTGTTTAA </a:t>
            </a:r>
            <a:r>
              <a:rPr sz="1088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AGATGTCTGCTGCAACCTGCATTTACTCAACTTGTTTTACTTGCACATTATTATTAGGTG </a:t>
            </a:r>
            <a:r>
              <a:rPr sz="1088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ACAATAAATGCTGTAGGAAGTTTTTGT</a:t>
            </a:r>
            <a:endParaRPr sz="1088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5818" y="4767637"/>
            <a:ext cx="5503291" cy="1457246"/>
          </a:xfrm>
          <a:prstGeom prst="rect">
            <a:avLst/>
          </a:prstGeom>
        </p:spPr>
        <p:txBody>
          <a:bodyPr vert="horz" wrap="square" lIns="0" tIns="23801" rIns="0" bIns="0" rtlCol="0">
            <a:spAutoFit/>
          </a:bodyPr>
          <a:lstStyle/>
          <a:p>
            <a:pPr marL="15356" marR="6142">
              <a:lnSpc>
                <a:spcPct val="94800"/>
              </a:lnSpc>
              <a:spcBef>
                <a:spcPts val="187"/>
              </a:spcBef>
            </a:pPr>
            <a:r>
              <a:rPr sz="1088" spc="-6" dirty="0">
                <a:latin typeface="Courier New"/>
                <a:cs typeface="Courier New"/>
              </a:rPr>
              <a:t>&gt;ENA|AL022645|AL022645.1 Mus musculus cDNA clone 528-1F10 5&amp;apos;; </a:t>
            </a:r>
            <a:r>
              <a:rPr sz="1088" spc="-641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CGACACGCGTCCGCTTTGTGACTTCACCATGGCGTACCGCGGCCAGGGCCAAAAGGTGCA </a:t>
            </a:r>
            <a:r>
              <a:rPr sz="1088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GAAGGTGATGGTGCAGCCCATCAACCTTATCTTCAGATACTTGCAAAATAGATCTCGAAT </a:t>
            </a:r>
            <a:r>
              <a:rPr sz="1088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TCAGGTGTGGCTGTATGAACAAGTGAATATGCGGATAGAAGGTTGTATTATTGGCTTTGA </a:t>
            </a:r>
            <a:r>
              <a:rPr sz="1088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TGAGTACATGAACCTCGTATTAGATGATGCAGAAGAGATTCATTCTAAAACAAAGTCAAG </a:t>
            </a:r>
            <a:r>
              <a:rPr sz="1088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AAAACAACTGGGTCGGATCATGCTAAAAGGAGATAATATTACTCTGCTCCAAAGTGTTTC </a:t>
            </a:r>
            <a:r>
              <a:rPr sz="1088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CAACTAGCAGTGAATGGTGAAGTCTGTAGGATGTTGAGAAGACCCCTTGAGCGTGTTTAA </a:t>
            </a:r>
            <a:r>
              <a:rPr sz="1088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AGATGTCTGCTGCAACCTGCATTTACTCAACTTGTTTTACTTGCACATTATTATTAGGTG </a:t>
            </a:r>
            <a:r>
              <a:rPr sz="1088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ACAATAAATGCTGTAGGAAGTTTTTGT</a:t>
            </a:r>
            <a:endParaRPr sz="1088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06944" y="3153809"/>
            <a:ext cx="3600018" cy="308569"/>
          </a:xfrm>
          <a:prstGeom prst="rect">
            <a:avLst/>
          </a:prstGeom>
        </p:spPr>
        <p:txBody>
          <a:bodyPr vert="horz" wrap="square" lIns="0" tIns="19962" rIns="0" bIns="0" rtlCol="0">
            <a:spAutoFit/>
          </a:bodyPr>
          <a:lstStyle/>
          <a:p>
            <a:pPr marL="15356">
              <a:spcBef>
                <a:spcPts val="157"/>
              </a:spcBef>
            </a:pPr>
            <a:r>
              <a:rPr sz="1874" spc="12" dirty="0">
                <a:latin typeface="Microsoft Sans Serif"/>
                <a:cs typeface="Microsoft Sans Serif"/>
              </a:rPr>
              <a:t>Header</a:t>
            </a:r>
            <a:r>
              <a:rPr sz="1874" spc="30" dirty="0">
                <a:latin typeface="Microsoft Sans Serif"/>
                <a:cs typeface="Microsoft Sans Serif"/>
              </a:rPr>
              <a:t> </a:t>
            </a:r>
            <a:r>
              <a:rPr sz="1874" spc="12" dirty="0">
                <a:latin typeface="Microsoft Sans Serif"/>
                <a:cs typeface="Microsoft Sans Serif"/>
              </a:rPr>
              <a:t>starts</a:t>
            </a:r>
            <a:r>
              <a:rPr sz="1874" spc="30" dirty="0">
                <a:latin typeface="Microsoft Sans Serif"/>
                <a:cs typeface="Microsoft Sans Serif"/>
              </a:rPr>
              <a:t> </a:t>
            </a:r>
            <a:r>
              <a:rPr sz="1874" spc="6" dirty="0">
                <a:latin typeface="Microsoft Sans Serif"/>
                <a:cs typeface="Microsoft Sans Serif"/>
              </a:rPr>
              <a:t>with</a:t>
            </a:r>
            <a:r>
              <a:rPr sz="1874" spc="24" dirty="0">
                <a:latin typeface="Microsoft Sans Serif"/>
                <a:cs typeface="Microsoft Sans Serif"/>
              </a:rPr>
              <a:t> </a:t>
            </a:r>
            <a:r>
              <a:rPr sz="1874" spc="18" dirty="0">
                <a:latin typeface="Microsoft Sans Serif"/>
                <a:cs typeface="Microsoft Sans Serif"/>
              </a:rPr>
              <a:t>a</a:t>
            </a:r>
            <a:r>
              <a:rPr sz="1874" spc="24" dirty="0">
                <a:latin typeface="Microsoft Sans Serif"/>
                <a:cs typeface="Microsoft Sans Serif"/>
              </a:rPr>
              <a:t> </a:t>
            </a:r>
            <a:r>
              <a:rPr sz="1874" dirty="0">
                <a:latin typeface="Microsoft Sans Serif"/>
                <a:cs typeface="Microsoft Sans Serif"/>
              </a:rPr>
              <a:t>right</a:t>
            </a:r>
            <a:r>
              <a:rPr sz="1874" spc="24" dirty="0">
                <a:latin typeface="Microsoft Sans Serif"/>
                <a:cs typeface="Microsoft Sans Serif"/>
              </a:rPr>
              <a:t> </a:t>
            </a:r>
            <a:r>
              <a:rPr sz="1874" spc="6" dirty="0">
                <a:latin typeface="Microsoft Sans Serif"/>
                <a:cs typeface="Microsoft Sans Serif"/>
              </a:rPr>
              <a:t>angle</a:t>
            </a:r>
            <a:r>
              <a:rPr sz="1874" spc="67" dirty="0">
                <a:latin typeface="Microsoft Sans Serif"/>
                <a:cs typeface="Microsoft Sans Serif"/>
              </a:rPr>
              <a:t> </a:t>
            </a:r>
            <a:r>
              <a:rPr sz="1874" b="1" spc="18" dirty="0">
                <a:latin typeface="Arial"/>
                <a:cs typeface="Arial"/>
              </a:rPr>
              <a:t>&gt;</a:t>
            </a:r>
            <a:endParaRPr sz="1874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06943" y="3952277"/>
            <a:ext cx="5094076" cy="308569"/>
          </a:xfrm>
          <a:prstGeom prst="rect">
            <a:avLst/>
          </a:prstGeom>
        </p:spPr>
        <p:txBody>
          <a:bodyPr vert="horz" wrap="square" lIns="0" tIns="19962" rIns="0" bIns="0" rtlCol="0">
            <a:spAutoFit/>
          </a:bodyPr>
          <a:lstStyle/>
          <a:p>
            <a:pPr marL="15356">
              <a:spcBef>
                <a:spcPts val="157"/>
              </a:spcBef>
            </a:pPr>
            <a:r>
              <a:rPr sz="1874" spc="18" dirty="0">
                <a:latin typeface="Microsoft Sans Serif"/>
                <a:cs typeface="Microsoft Sans Serif"/>
              </a:rPr>
              <a:t>No </a:t>
            </a:r>
            <a:r>
              <a:rPr sz="1874" spc="12" dirty="0">
                <a:latin typeface="Microsoft Sans Serif"/>
                <a:cs typeface="Microsoft Sans Serif"/>
              </a:rPr>
              <a:t>empty</a:t>
            </a:r>
            <a:r>
              <a:rPr sz="1874" spc="24" dirty="0">
                <a:latin typeface="Microsoft Sans Serif"/>
                <a:cs typeface="Microsoft Sans Serif"/>
              </a:rPr>
              <a:t> </a:t>
            </a:r>
            <a:r>
              <a:rPr sz="1874" dirty="0">
                <a:latin typeface="Microsoft Sans Serif"/>
                <a:cs typeface="Microsoft Sans Serif"/>
              </a:rPr>
              <a:t>lines</a:t>
            </a:r>
            <a:r>
              <a:rPr sz="1874" spc="36" dirty="0">
                <a:latin typeface="Microsoft Sans Serif"/>
                <a:cs typeface="Microsoft Sans Serif"/>
              </a:rPr>
              <a:t> </a:t>
            </a:r>
            <a:r>
              <a:rPr sz="1874" spc="12" dirty="0">
                <a:latin typeface="Microsoft Sans Serif"/>
                <a:cs typeface="Microsoft Sans Serif"/>
              </a:rPr>
              <a:t>between</a:t>
            </a:r>
            <a:r>
              <a:rPr sz="1874" spc="18" dirty="0">
                <a:latin typeface="Microsoft Sans Serif"/>
                <a:cs typeface="Microsoft Sans Serif"/>
              </a:rPr>
              <a:t> </a:t>
            </a:r>
            <a:r>
              <a:rPr sz="1874" spc="12" dirty="0">
                <a:latin typeface="Microsoft Sans Serif"/>
                <a:cs typeface="Microsoft Sans Serif"/>
              </a:rPr>
              <a:t>header</a:t>
            </a:r>
            <a:r>
              <a:rPr sz="1874" spc="30" dirty="0">
                <a:latin typeface="Microsoft Sans Serif"/>
                <a:cs typeface="Microsoft Sans Serif"/>
              </a:rPr>
              <a:t> </a:t>
            </a:r>
            <a:r>
              <a:rPr sz="1874" spc="12" dirty="0">
                <a:latin typeface="Microsoft Sans Serif"/>
                <a:cs typeface="Microsoft Sans Serif"/>
              </a:rPr>
              <a:t>and</a:t>
            </a:r>
            <a:r>
              <a:rPr sz="1874" spc="24" dirty="0">
                <a:latin typeface="Microsoft Sans Serif"/>
                <a:cs typeface="Microsoft Sans Serif"/>
              </a:rPr>
              <a:t> </a:t>
            </a:r>
            <a:r>
              <a:rPr sz="1874" spc="12" dirty="0">
                <a:latin typeface="Microsoft Sans Serif"/>
                <a:cs typeface="Microsoft Sans Serif"/>
              </a:rPr>
              <a:t>sequence.</a:t>
            </a:r>
            <a:endParaRPr sz="1874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06944" y="4749210"/>
            <a:ext cx="4513650" cy="308569"/>
          </a:xfrm>
          <a:prstGeom prst="rect">
            <a:avLst/>
          </a:prstGeom>
        </p:spPr>
        <p:txBody>
          <a:bodyPr vert="horz" wrap="square" lIns="0" tIns="19962" rIns="0" bIns="0" rtlCol="0">
            <a:spAutoFit/>
          </a:bodyPr>
          <a:lstStyle/>
          <a:p>
            <a:pPr marL="15356">
              <a:spcBef>
                <a:spcPts val="157"/>
              </a:spcBef>
            </a:pPr>
            <a:r>
              <a:rPr sz="1874" spc="12" dirty="0">
                <a:latin typeface="Microsoft Sans Serif"/>
                <a:cs typeface="Microsoft Sans Serif"/>
              </a:rPr>
              <a:t>Sequences</a:t>
            </a:r>
            <a:r>
              <a:rPr sz="1874" spc="24" dirty="0">
                <a:latin typeface="Microsoft Sans Serif"/>
                <a:cs typeface="Microsoft Sans Serif"/>
              </a:rPr>
              <a:t> </a:t>
            </a:r>
            <a:r>
              <a:rPr sz="1874" spc="18" dirty="0">
                <a:latin typeface="Microsoft Sans Serif"/>
                <a:cs typeface="Microsoft Sans Serif"/>
              </a:rPr>
              <a:t>can</a:t>
            </a:r>
            <a:r>
              <a:rPr sz="1874" spc="24" dirty="0">
                <a:latin typeface="Microsoft Sans Serif"/>
                <a:cs typeface="Microsoft Sans Serif"/>
              </a:rPr>
              <a:t> </a:t>
            </a:r>
            <a:r>
              <a:rPr sz="1874" spc="12" dirty="0">
                <a:latin typeface="Microsoft Sans Serif"/>
                <a:cs typeface="Microsoft Sans Serif"/>
              </a:rPr>
              <a:t>be</a:t>
            </a:r>
            <a:r>
              <a:rPr sz="1874" spc="18" dirty="0">
                <a:latin typeface="Microsoft Sans Serif"/>
                <a:cs typeface="Microsoft Sans Serif"/>
              </a:rPr>
              <a:t> </a:t>
            </a:r>
            <a:r>
              <a:rPr sz="1874" dirty="0">
                <a:latin typeface="Microsoft Sans Serif"/>
                <a:cs typeface="Microsoft Sans Serif"/>
              </a:rPr>
              <a:t>in</a:t>
            </a:r>
            <a:r>
              <a:rPr sz="1874" spc="24" dirty="0">
                <a:latin typeface="Microsoft Sans Serif"/>
                <a:cs typeface="Microsoft Sans Serif"/>
              </a:rPr>
              <a:t> </a:t>
            </a:r>
            <a:r>
              <a:rPr sz="1874" spc="12" dirty="0">
                <a:latin typeface="Microsoft Sans Serif"/>
                <a:cs typeface="Microsoft Sans Serif"/>
              </a:rPr>
              <a:t>one</a:t>
            </a:r>
            <a:r>
              <a:rPr sz="1874" spc="18" dirty="0">
                <a:latin typeface="Microsoft Sans Serif"/>
                <a:cs typeface="Microsoft Sans Serif"/>
              </a:rPr>
              <a:t> </a:t>
            </a:r>
            <a:r>
              <a:rPr sz="1874" spc="12" dirty="0">
                <a:latin typeface="Microsoft Sans Serif"/>
                <a:cs typeface="Microsoft Sans Serif"/>
              </a:rPr>
              <a:t>or</a:t>
            </a:r>
            <a:r>
              <a:rPr sz="1874" spc="24" dirty="0">
                <a:latin typeface="Microsoft Sans Serif"/>
                <a:cs typeface="Microsoft Sans Serif"/>
              </a:rPr>
              <a:t> </a:t>
            </a:r>
            <a:r>
              <a:rPr sz="1874" spc="6" dirty="0">
                <a:latin typeface="Microsoft Sans Serif"/>
                <a:cs typeface="Microsoft Sans Serif"/>
              </a:rPr>
              <a:t>multiple</a:t>
            </a:r>
            <a:r>
              <a:rPr sz="1874" spc="24" dirty="0">
                <a:latin typeface="Microsoft Sans Serif"/>
                <a:cs typeface="Microsoft Sans Serif"/>
              </a:rPr>
              <a:t> </a:t>
            </a:r>
            <a:r>
              <a:rPr sz="1874" dirty="0">
                <a:latin typeface="Microsoft Sans Serif"/>
                <a:cs typeface="Microsoft Sans Serif"/>
              </a:rPr>
              <a:t>lines</a:t>
            </a:r>
            <a:endParaRPr sz="1874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06943" y="5546145"/>
            <a:ext cx="5096379" cy="308569"/>
          </a:xfrm>
          <a:prstGeom prst="rect">
            <a:avLst/>
          </a:prstGeom>
        </p:spPr>
        <p:txBody>
          <a:bodyPr vert="horz" wrap="square" lIns="0" tIns="19962" rIns="0" bIns="0" rtlCol="0">
            <a:spAutoFit/>
          </a:bodyPr>
          <a:lstStyle/>
          <a:p>
            <a:pPr marL="15356">
              <a:spcBef>
                <a:spcPts val="157"/>
              </a:spcBef>
            </a:pPr>
            <a:r>
              <a:rPr sz="1874" spc="12" dirty="0">
                <a:latin typeface="Microsoft Sans Serif"/>
                <a:cs typeface="Microsoft Sans Serif"/>
              </a:rPr>
              <a:t>Fasta</a:t>
            </a:r>
            <a:r>
              <a:rPr sz="1874" spc="36" dirty="0">
                <a:latin typeface="Microsoft Sans Serif"/>
                <a:cs typeface="Microsoft Sans Serif"/>
              </a:rPr>
              <a:t> </a:t>
            </a:r>
            <a:r>
              <a:rPr sz="1874" dirty="0">
                <a:latin typeface="Microsoft Sans Serif"/>
                <a:cs typeface="Microsoft Sans Serif"/>
              </a:rPr>
              <a:t>files</a:t>
            </a:r>
            <a:r>
              <a:rPr sz="1874" spc="42" dirty="0">
                <a:latin typeface="Microsoft Sans Serif"/>
                <a:cs typeface="Microsoft Sans Serif"/>
              </a:rPr>
              <a:t> </a:t>
            </a:r>
            <a:r>
              <a:rPr sz="1874" spc="12" dirty="0">
                <a:latin typeface="Microsoft Sans Serif"/>
                <a:cs typeface="Microsoft Sans Serif"/>
              </a:rPr>
              <a:t>can</a:t>
            </a:r>
            <a:r>
              <a:rPr sz="1874" spc="30" dirty="0">
                <a:latin typeface="Microsoft Sans Serif"/>
                <a:cs typeface="Microsoft Sans Serif"/>
              </a:rPr>
              <a:t> </a:t>
            </a:r>
            <a:r>
              <a:rPr sz="1874" spc="6" dirty="0">
                <a:latin typeface="Microsoft Sans Serif"/>
                <a:cs typeface="Microsoft Sans Serif"/>
              </a:rPr>
              <a:t>contain</a:t>
            </a:r>
            <a:r>
              <a:rPr sz="1874" spc="30" dirty="0">
                <a:latin typeface="Microsoft Sans Serif"/>
                <a:cs typeface="Microsoft Sans Serif"/>
              </a:rPr>
              <a:t> </a:t>
            </a:r>
            <a:r>
              <a:rPr sz="1874" spc="12" dirty="0">
                <a:latin typeface="Microsoft Sans Serif"/>
                <a:cs typeface="Microsoft Sans Serif"/>
              </a:rPr>
              <a:t>one</a:t>
            </a:r>
            <a:r>
              <a:rPr sz="1874" spc="24" dirty="0">
                <a:latin typeface="Microsoft Sans Serif"/>
                <a:cs typeface="Microsoft Sans Serif"/>
              </a:rPr>
              <a:t> </a:t>
            </a:r>
            <a:r>
              <a:rPr sz="1874" spc="6" dirty="0">
                <a:latin typeface="Microsoft Sans Serif"/>
                <a:cs typeface="Microsoft Sans Serif"/>
              </a:rPr>
              <a:t>or</a:t>
            </a:r>
            <a:r>
              <a:rPr sz="1874" spc="42" dirty="0">
                <a:latin typeface="Microsoft Sans Serif"/>
                <a:cs typeface="Microsoft Sans Serif"/>
              </a:rPr>
              <a:t> </a:t>
            </a:r>
            <a:r>
              <a:rPr sz="1874" spc="12" dirty="0">
                <a:latin typeface="Microsoft Sans Serif"/>
                <a:cs typeface="Microsoft Sans Serif"/>
              </a:rPr>
              <a:t>many</a:t>
            </a:r>
            <a:r>
              <a:rPr sz="1874" spc="30" dirty="0">
                <a:latin typeface="Microsoft Sans Serif"/>
                <a:cs typeface="Microsoft Sans Serif"/>
              </a:rPr>
              <a:t> </a:t>
            </a:r>
            <a:r>
              <a:rPr sz="1874" spc="12" dirty="0">
                <a:latin typeface="Microsoft Sans Serif"/>
                <a:cs typeface="Microsoft Sans Serif"/>
              </a:rPr>
              <a:t>sequences</a:t>
            </a:r>
            <a:endParaRPr sz="1874">
              <a:latin typeface="Microsoft Sans Serif"/>
              <a:cs typeface="Microsoft Sans Serif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192736" y="3218302"/>
            <a:ext cx="442229" cy="130519"/>
            <a:chOff x="5121909" y="2661010"/>
            <a:chExt cx="365760" cy="107950"/>
          </a:xfrm>
        </p:grpSpPr>
        <p:sp>
          <p:nvSpPr>
            <p:cNvPr id="13" name="object 13"/>
            <p:cNvSpPr/>
            <p:nvPr/>
          </p:nvSpPr>
          <p:spPr>
            <a:xfrm>
              <a:off x="5121909" y="2715620"/>
              <a:ext cx="210820" cy="0"/>
            </a:xfrm>
            <a:custGeom>
              <a:avLst/>
              <a:gdLst/>
              <a:ahLst/>
              <a:cxnLst/>
              <a:rect l="l" t="t" r="r" b="b"/>
              <a:pathLst>
                <a:path w="210820">
                  <a:moveTo>
                    <a:pt x="0" y="0"/>
                  </a:moveTo>
                  <a:lnTo>
                    <a:pt x="210819" y="0"/>
                  </a:lnTo>
                </a:path>
              </a:pathLst>
            </a:custGeom>
            <a:ln w="3175">
              <a:solidFill>
                <a:srgbClr val="0066B2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4" name="object 14"/>
            <p:cNvSpPr/>
            <p:nvPr/>
          </p:nvSpPr>
          <p:spPr>
            <a:xfrm>
              <a:off x="5326379" y="2661010"/>
              <a:ext cx="161290" cy="107950"/>
            </a:xfrm>
            <a:custGeom>
              <a:avLst/>
              <a:gdLst/>
              <a:ahLst/>
              <a:cxnLst/>
              <a:rect l="l" t="t" r="r" b="b"/>
              <a:pathLst>
                <a:path w="161289" h="107950">
                  <a:moveTo>
                    <a:pt x="0" y="0"/>
                  </a:moveTo>
                  <a:lnTo>
                    <a:pt x="0" y="107950"/>
                  </a:lnTo>
                  <a:lnTo>
                    <a:pt x="161290" y="546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6B2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5639951" y="3443254"/>
            <a:ext cx="1104036" cy="1533213"/>
            <a:chOff x="4664709" y="2847064"/>
            <a:chExt cx="913130" cy="1268095"/>
          </a:xfrm>
        </p:grpSpPr>
        <p:sp>
          <p:nvSpPr>
            <p:cNvPr id="16" name="object 16"/>
            <p:cNvSpPr/>
            <p:nvPr/>
          </p:nvSpPr>
          <p:spPr>
            <a:xfrm>
              <a:off x="4754879" y="2847699"/>
              <a:ext cx="693420" cy="450850"/>
            </a:xfrm>
            <a:custGeom>
              <a:avLst/>
              <a:gdLst/>
              <a:ahLst/>
              <a:cxnLst/>
              <a:rect l="l" t="t" r="r" b="b"/>
              <a:pathLst>
                <a:path w="693420" h="450850">
                  <a:moveTo>
                    <a:pt x="0" y="0"/>
                  </a:moveTo>
                  <a:lnTo>
                    <a:pt x="693420" y="450850"/>
                  </a:lnTo>
                </a:path>
              </a:pathLst>
            </a:custGeom>
            <a:ln w="3175">
              <a:solidFill>
                <a:srgbClr val="0066B2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7" name="object 17"/>
            <p:cNvSpPr/>
            <p:nvPr/>
          </p:nvSpPr>
          <p:spPr>
            <a:xfrm>
              <a:off x="5412739" y="3250289"/>
              <a:ext cx="165100" cy="133350"/>
            </a:xfrm>
            <a:custGeom>
              <a:avLst/>
              <a:gdLst/>
              <a:ahLst/>
              <a:cxnLst/>
              <a:rect l="l" t="t" r="r" b="b"/>
              <a:pathLst>
                <a:path w="165100" h="133350">
                  <a:moveTo>
                    <a:pt x="58420" y="0"/>
                  </a:moveTo>
                  <a:lnTo>
                    <a:pt x="0" y="90169"/>
                  </a:lnTo>
                  <a:lnTo>
                    <a:pt x="165100" y="133350"/>
                  </a:lnTo>
                  <a:lnTo>
                    <a:pt x="58420" y="0"/>
                  </a:lnTo>
                  <a:close/>
                </a:path>
              </a:pathLst>
            </a:custGeom>
            <a:solidFill>
              <a:srgbClr val="0066B2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8" name="object 18"/>
            <p:cNvSpPr/>
            <p:nvPr/>
          </p:nvSpPr>
          <p:spPr>
            <a:xfrm>
              <a:off x="4754879" y="3292199"/>
              <a:ext cx="713740" cy="713740"/>
            </a:xfrm>
            <a:custGeom>
              <a:avLst/>
              <a:gdLst/>
              <a:ahLst/>
              <a:cxnLst/>
              <a:rect l="l" t="t" r="r" b="b"/>
              <a:pathLst>
                <a:path w="713739" h="713739">
                  <a:moveTo>
                    <a:pt x="0" y="0"/>
                  </a:moveTo>
                  <a:lnTo>
                    <a:pt x="713740" y="713739"/>
                  </a:lnTo>
                </a:path>
              </a:pathLst>
            </a:custGeom>
            <a:ln w="3175">
              <a:solidFill>
                <a:srgbClr val="0066B2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9" name="object 19"/>
            <p:cNvSpPr/>
            <p:nvPr/>
          </p:nvSpPr>
          <p:spPr>
            <a:xfrm>
              <a:off x="5425439" y="396275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0" y="76199"/>
                  </a:lnTo>
                  <a:lnTo>
                    <a:pt x="152400" y="15239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66B2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20" name="object 20"/>
            <p:cNvSpPr/>
            <p:nvPr/>
          </p:nvSpPr>
          <p:spPr>
            <a:xfrm>
              <a:off x="4664709" y="2847699"/>
              <a:ext cx="182880" cy="993140"/>
            </a:xfrm>
            <a:custGeom>
              <a:avLst/>
              <a:gdLst/>
              <a:ahLst/>
              <a:cxnLst/>
              <a:rect l="l" t="t" r="r" b="b"/>
              <a:pathLst>
                <a:path w="182879" h="993139">
                  <a:moveTo>
                    <a:pt x="0" y="0"/>
                  </a:moveTo>
                  <a:lnTo>
                    <a:pt x="33575" y="7004"/>
                  </a:lnTo>
                  <a:lnTo>
                    <a:pt x="62864" y="25558"/>
                  </a:lnTo>
                  <a:lnTo>
                    <a:pt x="83581" y="51970"/>
                  </a:lnTo>
                  <a:lnTo>
                    <a:pt x="91439" y="82550"/>
                  </a:lnTo>
                  <a:lnTo>
                    <a:pt x="91439" y="414019"/>
                  </a:lnTo>
                  <a:lnTo>
                    <a:pt x="99298" y="444063"/>
                  </a:lnTo>
                  <a:lnTo>
                    <a:pt x="120014" y="470534"/>
                  </a:lnTo>
                  <a:lnTo>
                    <a:pt x="149304" y="489386"/>
                  </a:lnTo>
                  <a:lnTo>
                    <a:pt x="182879" y="496569"/>
                  </a:lnTo>
                  <a:lnTo>
                    <a:pt x="149304" y="503574"/>
                  </a:lnTo>
                  <a:lnTo>
                    <a:pt x="120014" y="522128"/>
                  </a:lnTo>
                  <a:lnTo>
                    <a:pt x="99298" y="548540"/>
                  </a:lnTo>
                  <a:lnTo>
                    <a:pt x="91439" y="579119"/>
                  </a:lnTo>
                  <a:lnTo>
                    <a:pt x="91439" y="910589"/>
                  </a:lnTo>
                  <a:lnTo>
                    <a:pt x="83581" y="940633"/>
                  </a:lnTo>
                  <a:lnTo>
                    <a:pt x="62864" y="967104"/>
                  </a:lnTo>
                  <a:lnTo>
                    <a:pt x="33575" y="985956"/>
                  </a:lnTo>
                  <a:lnTo>
                    <a:pt x="0" y="993139"/>
                  </a:lnTo>
                </a:path>
                <a:path w="182879" h="993139">
                  <a:moveTo>
                    <a:pt x="0" y="0"/>
                  </a:moveTo>
                  <a:lnTo>
                    <a:pt x="0" y="0"/>
                  </a:lnTo>
                </a:path>
                <a:path w="182879" h="993139">
                  <a:moveTo>
                    <a:pt x="182879" y="993139"/>
                  </a:moveTo>
                  <a:lnTo>
                    <a:pt x="182879" y="993139"/>
                  </a:lnTo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14641" y="279322"/>
            <a:ext cx="904418" cy="1159315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3229191" y="478939"/>
            <a:ext cx="5727476" cy="668324"/>
          </a:xfrm>
          <a:prstGeom prst="rect">
            <a:avLst/>
          </a:prstGeom>
        </p:spPr>
        <p:txBody>
          <a:bodyPr vert="horz" wrap="square" lIns="0" tIns="16891" rIns="0" bIns="0" rtlCol="0">
            <a:spAutoFit/>
          </a:bodyPr>
          <a:lstStyle/>
          <a:p>
            <a:pPr marL="15356">
              <a:spcBef>
                <a:spcPts val="133"/>
              </a:spcBef>
            </a:pPr>
            <a:r>
              <a:rPr sz="4232" spc="-6" dirty="0"/>
              <a:t>Sequence</a:t>
            </a:r>
            <a:r>
              <a:rPr sz="4232" spc="-12" dirty="0"/>
              <a:t> files</a:t>
            </a:r>
            <a:r>
              <a:rPr sz="4232" spc="6" dirty="0"/>
              <a:t> </a:t>
            </a:r>
            <a:r>
              <a:rPr sz="4232" spc="-79" dirty="0"/>
              <a:t>(FASTA)</a:t>
            </a:r>
            <a:endParaRPr sz="4232"/>
          </a:p>
        </p:txBody>
      </p:sp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6228" y="597271"/>
            <a:ext cx="1826047" cy="454704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8639" y="471262"/>
            <a:ext cx="408447" cy="68944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5099" y="478939"/>
            <a:ext cx="7076427" cy="668324"/>
          </a:xfrm>
          <a:prstGeom prst="rect">
            <a:avLst/>
          </a:prstGeom>
        </p:spPr>
        <p:txBody>
          <a:bodyPr vert="horz" wrap="square" lIns="0" tIns="16891" rIns="0" bIns="0" rtlCol="0">
            <a:spAutoFit/>
          </a:bodyPr>
          <a:lstStyle/>
          <a:p>
            <a:pPr marL="15356">
              <a:spcBef>
                <a:spcPts val="133"/>
              </a:spcBef>
            </a:pPr>
            <a:r>
              <a:rPr sz="4232" spc="-12" dirty="0"/>
              <a:t>Genomic</a:t>
            </a:r>
            <a:r>
              <a:rPr sz="4232" spc="24" dirty="0"/>
              <a:t> </a:t>
            </a:r>
            <a:r>
              <a:rPr sz="4232" spc="-6" dirty="0"/>
              <a:t>features</a:t>
            </a:r>
            <a:r>
              <a:rPr sz="4232" spc="30" dirty="0"/>
              <a:t> </a:t>
            </a:r>
            <a:r>
              <a:rPr sz="4232" spc="-6" dirty="0"/>
              <a:t>(GTF/GFF)</a:t>
            </a:r>
            <a:endParaRPr sz="4232"/>
          </a:p>
        </p:txBody>
      </p:sp>
      <p:sp>
        <p:nvSpPr>
          <p:cNvPr id="3" name="object 3"/>
          <p:cNvSpPr txBox="1"/>
          <p:nvPr/>
        </p:nvSpPr>
        <p:spPr>
          <a:xfrm>
            <a:off x="683305" y="1532305"/>
            <a:ext cx="121306" cy="153545"/>
          </a:xfrm>
          <a:prstGeom prst="rect">
            <a:avLst/>
          </a:prstGeom>
        </p:spPr>
        <p:txBody>
          <a:bodyPr vert="horz" wrap="square" lIns="0" tIns="13820" rIns="0" bIns="0" rtlCol="0">
            <a:spAutoFit/>
          </a:bodyPr>
          <a:lstStyle/>
          <a:p>
            <a:pPr marL="15356">
              <a:spcBef>
                <a:spcPts val="109"/>
              </a:spcBef>
            </a:pPr>
            <a:r>
              <a:rPr sz="907" spc="163" dirty="0">
                <a:latin typeface="Microsoft Sans Serif"/>
                <a:cs typeface="Microsoft Sans Serif"/>
              </a:rPr>
              <a:t>●</a:t>
            </a:r>
            <a:endParaRPr sz="907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3762" rIns="0" bIns="0" rtlCol="0">
            <a:spAutoFit/>
          </a:bodyPr>
          <a:lstStyle/>
          <a:p>
            <a:pPr marL="157395" marR="345500">
              <a:lnSpc>
                <a:spcPts val="2224"/>
              </a:lnSpc>
              <a:spcBef>
                <a:spcPts val="345"/>
              </a:spcBef>
            </a:pPr>
            <a:r>
              <a:rPr sz="1995" dirty="0"/>
              <a:t>General</a:t>
            </a:r>
            <a:r>
              <a:rPr sz="1995" spc="18" dirty="0"/>
              <a:t> </a:t>
            </a:r>
            <a:r>
              <a:rPr sz="1995" dirty="0"/>
              <a:t>Feature</a:t>
            </a:r>
            <a:r>
              <a:rPr sz="1995" spc="24" dirty="0"/>
              <a:t> </a:t>
            </a:r>
            <a:r>
              <a:rPr sz="1995" dirty="0"/>
              <a:t>Format</a:t>
            </a:r>
            <a:r>
              <a:rPr sz="1995" spc="12" dirty="0"/>
              <a:t> </a:t>
            </a:r>
            <a:r>
              <a:rPr sz="1995" spc="-6" dirty="0"/>
              <a:t>(GFF)</a:t>
            </a:r>
            <a:r>
              <a:rPr sz="1995" spc="24" dirty="0"/>
              <a:t> </a:t>
            </a:r>
            <a:r>
              <a:rPr sz="1995" spc="-6" dirty="0"/>
              <a:t>is</a:t>
            </a:r>
            <a:r>
              <a:rPr sz="1995" spc="30" dirty="0"/>
              <a:t> </a:t>
            </a:r>
            <a:r>
              <a:rPr sz="1995" spc="6" dirty="0"/>
              <a:t>a</a:t>
            </a:r>
            <a:r>
              <a:rPr sz="1995" spc="24" dirty="0"/>
              <a:t> </a:t>
            </a:r>
            <a:r>
              <a:rPr sz="1995" spc="-6" dirty="0"/>
              <a:t>tab</a:t>
            </a:r>
            <a:r>
              <a:rPr sz="1995" spc="24" dirty="0"/>
              <a:t> </a:t>
            </a:r>
            <a:r>
              <a:rPr sz="1995" dirty="0"/>
              <a:t>separated</a:t>
            </a:r>
            <a:r>
              <a:rPr sz="1995" spc="24" dirty="0"/>
              <a:t> </a:t>
            </a:r>
            <a:r>
              <a:rPr sz="1995" spc="-12" dirty="0"/>
              <a:t>file</a:t>
            </a:r>
            <a:r>
              <a:rPr sz="1995" spc="24" dirty="0"/>
              <a:t> </a:t>
            </a:r>
            <a:r>
              <a:rPr sz="1995" dirty="0"/>
              <a:t>used</a:t>
            </a:r>
            <a:r>
              <a:rPr sz="1995" spc="24" dirty="0"/>
              <a:t> </a:t>
            </a:r>
            <a:r>
              <a:rPr sz="1995" dirty="0"/>
              <a:t>to</a:t>
            </a:r>
            <a:r>
              <a:rPr sz="1995" spc="30" dirty="0"/>
              <a:t> </a:t>
            </a:r>
            <a:r>
              <a:rPr sz="1995" dirty="0"/>
              <a:t>encode</a:t>
            </a:r>
            <a:r>
              <a:rPr sz="1995" spc="24" dirty="0"/>
              <a:t> </a:t>
            </a:r>
            <a:r>
              <a:rPr sz="1995" dirty="0"/>
              <a:t>features</a:t>
            </a:r>
            <a:r>
              <a:rPr sz="1995" spc="18" dirty="0"/>
              <a:t> </a:t>
            </a:r>
            <a:r>
              <a:rPr sz="1995" spc="-6" dirty="0"/>
              <a:t>in</a:t>
            </a:r>
            <a:r>
              <a:rPr sz="1995" spc="36" dirty="0"/>
              <a:t> </a:t>
            </a:r>
            <a:r>
              <a:rPr sz="1995" spc="-6" dirty="0"/>
              <a:t>genomic </a:t>
            </a:r>
            <a:r>
              <a:rPr sz="1995" spc="-514" dirty="0"/>
              <a:t> </a:t>
            </a:r>
            <a:r>
              <a:rPr sz="1995" dirty="0"/>
              <a:t>sequences.</a:t>
            </a:r>
            <a:r>
              <a:rPr sz="1995" spc="12" dirty="0"/>
              <a:t> </a:t>
            </a:r>
            <a:r>
              <a:rPr sz="1995" dirty="0"/>
              <a:t>Is</a:t>
            </a:r>
            <a:r>
              <a:rPr sz="1995" spc="6" dirty="0"/>
              <a:t> </a:t>
            </a:r>
            <a:r>
              <a:rPr sz="1995" dirty="0"/>
              <a:t>the</a:t>
            </a:r>
            <a:r>
              <a:rPr sz="1995" spc="18" dirty="0"/>
              <a:t> </a:t>
            </a:r>
            <a:r>
              <a:rPr sz="1995" dirty="0"/>
              <a:t>most</a:t>
            </a:r>
            <a:r>
              <a:rPr sz="1995" spc="18" dirty="0"/>
              <a:t> </a:t>
            </a:r>
            <a:r>
              <a:rPr sz="1995" dirty="0"/>
              <a:t>common</a:t>
            </a:r>
            <a:r>
              <a:rPr sz="1995" spc="18" dirty="0"/>
              <a:t> </a:t>
            </a:r>
            <a:r>
              <a:rPr sz="1995" dirty="0"/>
              <a:t>format</a:t>
            </a:r>
            <a:r>
              <a:rPr sz="1995" spc="6" dirty="0"/>
              <a:t> </a:t>
            </a:r>
            <a:r>
              <a:rPr sz="1995" dirty="0"/>
              <a:t>for</a:t>
            </a:r>
            <a:r>
              <a:rPr sz="1995" spc="18" dirty="0"/>
              <a:t> </a:t>
            </a:r>
            <a:r>
              <a:rPr sz="1995" spc="-6" dirty="0"/>
              <a:t>annotating</a:t>
            </a:r>
            <a:r>
              <a:rPr sz="1995" spc="18" dirty="0"/>
              <a:t> </a:t>
            </a:r>
            <a:r>
              <a:rPr sz="1995" dirty="0"/>
              <a:t>genomes.</a:t>
            </a:r>
            <a:endParaRPr sz="1995"/>
          </a:p>
          <a:p>
            <a:pPr marL="157395" marR="602706">
              <a:lnSpc>
                <a:spcPts val="2237"/>
              </a:lnSpc>
              <a:spcBef>
                <a:spcPts val="889"/>
              </a:spcBef>
            </a:pPr>
            <a:r>
              <a:rPr sz="1995" dirty="0"/>
              <a:t>The</a:t>
            </a:r>
            <a:r>
              <a:rPr sz="1995" spc="12" dirty="0"/>
              <a:t> </a:t>
            </a:r>
            <a:r>
              <a:rPr sz="1995" dirty="0"/>
              <a:t>features</a:t>
            </a:r>
            <a:r>
              <a:rPr sz="1995" spc="24" dirty="0"/>
              <a:t> </a:t>
            </a:r>
            <a:r>
              <a:rPr sz="1995" spc="-6" dirty="0"/>
              <a:t>defined</a:t>
            </a:r>
            <a:r>
              <a:rPr sz="1995" spc="30" dirty="0"/>
              <a:t> </a:t>
            </a:r>
            <a:r>
              <a:rPr sz="1995" dirty="0"/>
              <a:t>include</a:t>
            </a:r>
            <a:r>
              <a:rPr sz="1995" spc="30" dirty="0"/>
              <a:t> </a:t>
            </a:r>
            <a:r>
              <a:rPr sz="1995" dirty="0"/>
              <a:t>genes,</a:t>
            </a:r>
            <a:r>
              <a:rPr sz="1995" spc="24" dirty="0"/>
              <a:t> </a:t>
            </a:r>
            <a:r>
              <a:rPr sz="1995" spc="-6" dirty="0"/>
              <a:t>transcripts,</a:t>
            </a:r>
            <a:r>
              <a:rPr sz="1995" spc="24" dirty="0"/>
              <a:t> </a:t>
            </a:r>
            <a:r>
              <a:rPr sz="1995" dirty="0"/>
              <a:t>coding</a:t>
            </a:r>
            <a:r>
              <a:rPr sz="1995" spc="30" dirty="0"/>
              <a:t> </a:t>
            </a:r>
            <a:r>
              <a:rPr sz="1995" dirty="0"/>
              <a:t>and</a:t>
            </a:r>
            <a:r>
              <a:rPr sz="1995" spc="30" dirty="0"/>
              <a:t> </a:t>
            </a:r>
            <a:r>
              <a:rPr sz="1995" dirty="0"/>
              <a:t>non-coding</a:t>
            </a:r>
            <a:r>
              <a:rPr sz="1995" spc="18" dirty="0"/>
              <a:t> </a:t>
            </a:r>
            <a:r>
              <a:rPr sz="1995" dirty="0"/>
              <a:t>regions,</a:t>
            </a:r>
            <a:r>
              <a:rPr sz="1995" spc="24" dirty="0"/>
              <a:t> </a:t>
            </a:r>
            <a:r>
              <a:rPr sz="1995" dirty="0"/>
              <a:t>exons, </a:t>
            </a:r>
            <a:r>
              <a:rPr sz="1995" spc="-514" dirty="0"/>
              <a:t> </a:t>
            </a:r>
            <a:r>
              <a:rPr sz="1995" dirty="0"/>
              <a:t>ncRNAs,</a:t>
            </a:r>
            <a:r>
              <a:rPr sz="1995" spc="6" dirty="0"/>
              <a:t> </a:t>
            </a:r>
            <a:r>
              <a:rPr sz="1995" spc="-6" dirty="0"/>
              <a:t>etc.</a:t>
            </a:r>
            <a:endParaRPr sz="1995"/>
          </a:p>
          <a:p>
            <a:pPr marL="157395" marR="6142">
              <a:lnSpc>
                <a:spcPts val="3119"/>
              </a:lnSpc>
              <a:spcBef>
                <a:spcPts val="73"/>
              </a:spcBef>
            </a:pPr>
            <a:r>
              <a:rPr sz="1995" dirty="0"/>
              <a:t>Provide</a:t>
            </a:r>
            <a:r>
              <a:rPr sz="1995" spc="24" dirty="0"/>
              <a:t> </a:t>
            </a:r>
            <a:r>
              <a:rPr sz="1995" spc="-6" dirty="0"/>
              <a:t>the</a:t>
            </a:r>
            <a:r>
              <a:rPr sz="1995" spc="30" dirty="0"/>
              <a:t> </a:t>
            </a:r>
            <a:r>
              <a:rPr sz="1995" dirty="0"/>
              <a:t>coordinates,</a:t>
            </a:r>
            <a:r>
              <a:rPr sz="1995" spc="18" dirty="0"/>
              <a:t> </a:t>
            </a:r>
            <a:r>
              <a:rPr sz="1995" dirty="0"/>
              <a:t>strand,</a:t>
            </a:r>
            <a:r>
              <a:rPr sz="1995" spc="18" dirty="0"/>
              <a:t> </a:t>
            </a:r>
            <a:r>
              <a:rPr sz="1995" spc="-18" dirty="0"/>
              <a:t>hierarchy,</a:t>
            </a:r>
            <a:r>
              <a:rPr sz="1995" spc="24" dirty="0"/>
              <a:t> </a:t>
            </a:r>
            <a:r>
              <a:rPr sz="1995" dirty="0"/>
              <a:t>coding</a:t>
            </a:r>
            <a:r>
              <a:rPr sz="1995" spc="24" dirty="0"/>
              <a:t> </a:t>
            </a:r>
            <a:r>
              <a:rPr sz="1995" dirty="0"/>
              <a:t>frame</a:t>
            </a:r>
            <a:r>
              <a:rPr sz="1995" spc="30" dirty="0"/>
              <a:t> </a:t>
            </a:r>
            <a:r>
              <a:rPr sz="1995" dirty="0"/>
              <a:t>and</a:t>
            </a:r>
            <a:r>
              <a:rPr sz="1995" spc="30" dirty="0"/>
              <a:t> </a:t>
            </a:r>
            <a:r>
              <a:rPr sz="1995" dirty="0"/>
              <a:t>other</a:t>
            </a:r>
            <a:r>
              <a:rPr sz="1995" spc="24" dirty="0"/>
              <a:t> </a:t>
            </a:r>
            <a:r>
              <a:rPr sz="1995" spc="-6" dirty="0"/>
              <a:t>attributes</a:t>
            </a:r>
            <a:r>
              <a:rPr sz="1995" spc="18" dirty="0"/>
              <a:t> </a:t>
            </a:r>
            <a:r>
              <a:rPr sz="1995" dirty="0"/>
              <a:t>of</a:t>
            </a:r>
            <a:r>
              <a:rPr sz="1995" spc="30" dirty="0"/>
              <a:t> </a:t>
            </a:r>
            <a:r>
              <a:rPr sz="1995" dirty="0"/>
              <a:t>each</a:t>
            </a:r>
            <a:r>
              <a:rPr sz="1995" spc="30" dirty="0"/>
              <a:t> </a:t>
            </a:r>
            <a:r>
              <a:rPr sz="1995" dirty="0"/>
              <a:t>feature. </a:t>
            </a:r>
            <a:r>
              <a:rPr sz="1995" spc="-514" dirty="0"/>
              <a:t> </a:t>
            </a:r>
            <a:r>
              <a:rPr sz="1995" dirty="0"/>
              <a:t>There</a:t>
            </a:r>
            <a:r>
              <a:rPr sz="1995" spc="18" dirty="0"/>
              <a:t> </a:t>
            </a:r>
            <a:r>
              <a:rPr sz="1995" dirty="0"/>
              <a:t>are</a:t>
            </a:r>
            <a:r>
              <a:rPr sz="1995" spc="18" dirty="0"/>
              <a:t> </a:t>
            </a:r>
            <a:r>
              <a:rPr sz="1995" spc="-6" dirty="0"/>
              <a:t>three</a:t>
            </a:r>
            <a:r>
              <a:rPr sz="1995" spc="24" dirty="0"/>
              <a:t> </a:t>
            </a:r>
            <a:r>
              <a:rPr sz="1995" dirty="0"/>
              <a:t>versions</a:t>
            </a:r>
            <a:r>
              <a:rPr sz="1995" spc="24" dirty="0"/>
              <a:t> </a:t>
            </a:r>
            <a:r>
              <a:rPr sz="1995" spc="-6" dirty="0"/>
              <a:t>with</a:t>
            </a:r>
            <a:r>
              <a:rPr sz="1995" spc="24" dirty="0"/>
              <a:t> </a:t>
            </a:r>
            <a:r>
              <a:rPr sz="1995" spc="-6" dirty="0"/>
              <a:t>slight</a:t>
            </a:r>
            <a:r>
              <a:rPr sz="1995" spc="12" dirty="0"/>
              <a:t> </a:t>
            </a:r>
            <a:r>
              <a:rPr sz="1995" spc="-6" dirty="0"/>
              <a:t>modifications</a:t>
            </a:r>
            <a:r>
              <a:rPr sz="1995" spc="18" dirty="0"/>
              <a:t> </a:t>
            </a:r>
            <a:r>
              <a:rPr sz="1995" spc="-48" dirty="0"/>
              <a:t>(GFF,</a:t>
            </a:r>
            <a:r>
              <a:rPr sz="1995" spc="6" dirty="0"/>
              <a:t> </a:t>
            </a:r>
            <a:r>
              <a:rPr sz="1995" dirty="0"/>
              <a:t>GTF</a:t>
            </a:r>
            <a:r>
              <a:rPr sz="1995" spc="24" dirty="0"/>
              <a:t> </a:t>
            </a:r>
            <a:r>
              <a:rPr sz="1995" dirty="0"/>
              <a:t>and</a:t>
            </a:r>
            <a:r>
              <a:rPr sz="1995" spc="18" dirty="0"/>
              <a:t> </a:t>
            </a:r>
            <a:r>
              <a:rPr sz="1995" spc="-6" dirty="0"/>
              <a:t>GFF3)</a:t>
            </a:r>
            <a:endParaRPr sz="1995"/>
          </a:p>
        </p:txBody>
      </p:sp>
      <p:sp>
        <p:nvSpPr>
          <p:cNvPr id="5" name="object 5"/>
          <p:cNvSpPr txBox="1"/>
          <p:nvPr/>
        </p:nvSpPr>
        <p:spPr>
          <a:xfrm>
            <a:off x="683305" y="2212538"/>
            <a:ext cx="121306" cy="153545"/>
          </a:xfrm>
          <a:prstGeom prst="rect">
            <a:avLst/>
          </a:prstGeom>
        </p:spPr>
        <p:txBody>
          <a:bodyPr vert="horz" wrap="square" lIns="0" tIns="13820" rIns="0" bIns="0" rtlCol="0">
            <a:spAutoFit/>
          </a:bodyPr>
          <a:lstStyle/>
          <a:p>
            <a:pPr marL="15356">
              <a:spcBef>
                <a:spcPts val="109"/>
              </a:spcBef>
            </a:pPr>
            <a:r>
              <a:rPr sz="907" spc="163" dirty="0">
                <a:latin typeface="Microsoft Sans Serif"/>
                <a:cs typeface="Microsoft Sans Serif"/>
              </a:rPr>
              <a:t>●</a:t>
            </a:r>
            <a:endParaRPr sz="907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3305" y="2892772"/>
            <a:ext cx="121306" cy="153545"/>
          </a:xfrm>
          <a:prstGeom prst="rect">
            <a:avLst/>
          </a:prstGeom>
        </p:spPr>
        <p:txBody>
          <a:bodyPr vert="horz" wrap="square" lIns="0" tIns="13820" rIns="0" bIns="0" rtlCol="0">
            <a:spAutoFit/>
          </a:bodyPr>
          <a:lstStyle/>
          <a:p>
            <a:pPr marL="15356">
              <a:spcBef>
                <a:spcPts val="109"/>
              </a:spcBef>
            </a:pPr>
            <a:r>
              <a:rPr sz="907" spc="163" dirty="0">
                <a:latin typeface="Microsoft Sans Serif"/>
                <a:cs typeface="Microsoft Sans Serif"/>
              </a:rPr>
              <a:t>●</a:t>
            </a:r>
            <a:endParaRPr sz="907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3305" y="3288935"/>
            <a:ext cx="121306" cy="153545"/>
          </a:xfrm>
          <a:prstGeom prst="rect">
            <a:avLst/>
          </a:prstGeom>
        </p:spPr>
        <p:txBody>
          <a:bodyPr vert="horz" wrap="square" lIns="0" tIns="13820" rIns="0" bIns="0" rtlCol="0">
            <a:spAutoFit/>
          </a:bodyPr>
          <a:lstStyle/>
          <a:p>
            <a:pPr marL="15356">
              <a:spcBef>
                <a:spcPts val="109"/>
              </a:spcBef>
            </a:pPr>
            <a:r>
              <a:rPr sz="907" spc="163" dirty="0">
                <a:latin typeface="Microsoft Sans Serif"/>
                <a:cs typeface="Microsoft Sans Serif"/>
              </a:rPr>
              <a:t>●</a:t>
            </a:r>
            <a:endParaRPr sz="907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5260" y="4303910"/>
            <a:ext cx="11307543" cy="339795"/>
          </a:xfrm>
          <a:prstGeom prst="rect">
            <a:avLst/>
          </a:prstGeom>
        </p:spPr>
        <p:txBody>
          <a:bodyPr vert="horz" wrap="square" lIns="0" tIns="28407" rIns="0" bIns="0" rtlCol="0">
            <a:spAutoFit/>
          </a:bodyPr>
          <a:lstStyle/>
          <a:p>
            <a:pPr marL="15356" marR="6142">
              <a:lnSpc>
                <a:spcPts val="1232"/>
              </a:lnSpc>
              <a:spcBef>
                <a:spcPts val="224"/>
              </a:spcBef>
              <a:tabLst>
                <a:tab pos="346268" algn="l"/>
                <a:tab pos="1755909" algn="l"/>
                <a:tab pos="2336350" algn="l"/>
                <a:tab pos="3082631" algn="l"/>
                <a:tab pos="3828911" algn="l"/>
                <a:tab pos="4160592" algn="l"/>
                <a:tab pos="4492272" algn="l"/>
                <a:tab pos="4823951" algn="l"/>
              </a:tabLst>
            </a:pPr>
            <a:r>
              <a:rPr sz="1088" dirty="0">
                <a:latin typeface="Courier New"/>
                <a:cs typeface="Courier New"/>
              </a:rPr>
              <a:t>1	</a:t>
            </a:r>
            <a:r>
              <a:rPr sz="1088" spc="-6" dirty="0">
                <a:latin typeface="Courier New"/>
                <a:cs typeface="Courier New"/>
              </a:rPr>
              <a:t>ensembl_havana	gene	923928	944581	</a:t>
            </a:r>
            <a:r>
              <a:rPr sz="1088" dirty="0">
                <a:latin typeface="Courier New"/>
                <a:cs typeface="Courier New"/>
              </a:rPr>
              <a:t>.	+	.	</a:t>
            </a:r>
            <a:r>
              <a:rPr sz="1088" spc="-6" dirty="0">
                <a:latin typeface="Courier New"/>
                <a:cs typeface="Courier New"/>
              </a:rPr>
              <a:t>ID=gene:ENSG00000187634;Name=SAMD11;biotype=protein_coding;description=sterile </a:t>
            </a:r>
            <a:r>
              <a:rPr sz="1088" spc="-641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alpha</a:t>
            </a:r>
            <a:r>
              <a:rPr sz="1088" spc="-12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motif domain containing 11;</a:t>
            </a:r>
            <a:endParaRPr sz="1088">
              <a:latin typeface="Courier New"/>
              <a:cs typeface="Courier New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42228" y="4655657"/>
          <a:ext cx="11021933" cy="1414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5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5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33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33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16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4494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57354">
                <a:tc>
                  <a:txBody>
                    <a:bodyPr/>
                    <a:lstStyle/>
                    <a:p>
                      <a:pPr marL="31750">
                        <a:lnSpc>
                          <a:spcPts val="925"/>
                        </a:lnSpc>
                      </a:pPr>
                      <a:r>
                        <a:rPr sz="1100" dirty="0">
                          <a:latin typeface="Courier New"/>
                          <a:cs typeface="Courier New"/>
                        </a:rPr>
                        <a:t>1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02235">
                        <a:lnSpc>
                          <a:spcPts val="925"/>
                        </a:lnSpc>
                        <a:tabLst>
                          <a:tab pos="719455" algn="l"/>
                          <a:tab pos="1130935" algn="l"/>
                        </a:tabLst>
                      </a:pPr>
                      <a:r>
                        <a:rPr sz="1100" spc="-5" dirty="0">
                          <a:latin typeface="Courier New"/>
                          <a:cs typeface="Courier New"/>
                        </a:rPr>
                        <a:t>havana	mRNA	923928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925"/>
                        </a:lnSpc>
                      </a:pPr>
                      <a:r>
                        <a:rPr sz="1100" spc="-5" dirty="0">
                          <a:latin typeface="Courier New"/>
                          <a:cs typeface="Courier New"/>
                        </a:rPr>
                        <a:t>939291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102870">
                        <a:lnSpc>
                          <a:spcPts val="925"/>
                        </a:lnSpc>
                        <a:tabLst>
                          <a:tab pos="376555" algn="l"/>
                          <a:tab pos="650875" algn="l"/>
                          <a:tab pos="925194" algn="l"/>
                        </a:tabLst>
                      </a:pPr>
                      <a:r>
                        <a:rPr sz="1100" dirty="0">
                          <a:latin typeface="Courier New"/>
                          <a:cs typeface="Courier New"/>
                        </a:rPr>
                        <a:t>.	+	.	</a:t>
                      </a:r>
                      <a:r>
                        <a:rPr sz="1100" spc="-5" dirty="0">
                          <a:latin typeface="Courier New"/>
                          <a:cs typeface="Courier New"/>
                        </a:rPr>
                        <a:t>ID=transcript:ENST00000420190;Parent=gene:ENSG00000187634;Name=SAMD11-203;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354">
                <a:tc>
                  <a:txBody>
                    <a:bodyPr/>
                    <a:lstStyle/>
                    <a:p>
                      <a:pPr marL="31750">
                        <a:lnSpc>
                          <a:spcPts val="925"/>
                        </a:lnSpc>
                      </a:pPr>
                      <a:r>
                        <a:rPr sz="1100" dirty="0">
                          <a:latin typeface="Courier New"/>
                          <a:cs typeface="Courier New"/>
                        </a:rPr>
                        <a:t>1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02235">
                        <a:lnSpc>
                          <a:spcPts val="925"/>
                        </a:lnSpc>
                        <a:tabLst>
                          <a:tab pos="719455" algn="l"/>
                        </a:tabLst>
                      </a:pPr>
                      <a:r>
                        <a:rPr sz="1100" spc="-5" dirty="0">
                          <a:latin typeface="Courier New"/>
                          <a:cs typeface="Courier New"/>
                        </a:rPr>
                        <a:t>havana	five_prime_UTR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925"/>
                        </a:lnSpc>
                      </a:pPr>
                      <a:r>
                        <a:rPr sz="1100" spc="-5" dirty="0">
                          <a:latin typeface="Courier New"/>
                          <a:cs typeface="Courier New"/>
                        </a:rPr>
                        <a:t>923928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102235">
                        <a:lnSpc>
                          <a:spcPts val="925"/>
                        </a:lnSpc>
                        <a:tabLst>
                          <a:tab pos="719455" algn="l"/>
                          <a:tab pos="993775" algn="l"/>
                          <a:tab pos="1268095" algn="l"/>
                          <a:tab pos="1542415" algn="l"/>
                        </a:tabLst>
                      </a:pPr>
                      <a:r>
                        <a:rPr sz="1100" spc="-5" dirty="0">
                          <a:latin typeface="Courier New"/>
                          <a:cs typeface="Courier New"/>
                        </a:rPr>
                        <a:t>924431	</a:t>
                      </a:r>
                      <a:r>
                        <a:rPr sz="1100" dirty="0">
                          <a:latin typeface="Courier New"/>
                          <a:cs typeface="Courier New"/>
                        </a:rPr>
                        <a:t>.	+	.	</a:t>
                      </a:r>
                      <a:r>
                        <a:rPr sz="1100" spc="-5" dirty="0">
                          <a:latin typeface="Courier New"/>
                          <a:cs typeface="Courier New"/>
                        </a:rPr>
                        <a:t>Parent=transcript:ENST00000420190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6658">
                <a:tc>
                  <a:txBody>
                    <a:bodyPr/>
                    <a:lstStyle/>
                    <a:p>
                      <a:pPr marL="31750">
                        <a:lnSpc>
                          <a:spcPts val="919"/>
                        </a:lnSpc>
                      </a:pPr>
                      <a:r>
                        <a:rPr sz="1100" dirty="0">
                          <a:latin typeface="Courier New"/>
                          <a:cs typeface="Courier New"/>
                        </a:rPr>
                        <a:t>1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ts val="919"/>
                        </a:lnSpc>
                        <a:tabLst>
                          <a:tab pos="719455" algn="l"/>
                        </a:tabLst>
                      </a:pPr>
                      <a:r>
                        <a:rPr sz="1100" spc="-5" dirty="0">
                          <a:latin typeface="Courier New"/>
                          <a:cs typeface="Courier New"/>
                        </a:rPr>
                        <a:t>havana	exon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919"/>
                        </a:lnSpc>
                      </a:pPr>
                      <a:r>
                        <a:rPr sz="1100" spc="-5" dirty="0">
                          <a:latin typeface="Courier New"/>
                          <a:cs typeface="Courier New"/>
                        </a:rPr>
                        <a:t>923928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4290">
                        <a:lnSpc>
                          <a:spcPts val="919"/>
                        </a:lnSpc>
                        <a:tabLst>
                          <a:tab pos="650875" algn="l"/>
                          <a:tab pos="925194" algn="l"/>
                        </a:tabLst>
                      </a:pPr>
                      <a:r>
                        <a:rPr sz="1100" spc="-5" dirty="0">
                          <a:latin typeface="Courier New"/>
                          <a:cs typeface="Courier New"/>
                        </a:rPr>
                        <a:t>924948	</a:t>
                      </a:r>
                      <a:r>
                        <a:rPr sz="1100" dirty="0">
                          <a:latin typeface="Courier New"/>
                          <a:cs typeface="Courier New"/>
                        </a:rPr>
                        <a:t>.	+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19"/>
                        </a:lnSpc>
                      </a:pPr>
                      <a:r>
                        <a:rPr sz="1100" dirty="0">
                          <a:latin typeface="Courier New"/>
                          <a:cs typeface="Courier New"/>
                        </a:rPr>
                        <a:t>.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ts val="919"/>
                        </a:lnSpc>
                      </a:pPr>
                      <a:r>
                        <a:rPr sz="1100" spc="-5" dirty="0">
                          <a:latin typeface="Courier New"/>
                          <a:cs typeface="Courier New"/>
                        </a:rPr>
                        <a:t>Parent=transcript:ENST00000420190;Name=ENSE00001637883;exon_id=ENSE00001637883;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390">
                <a:tc>
                  <a:txBody>
                    <a:bodyPr/>
                    <a:lstStyle/>
                    <a:p>
                      <a:pPr marL="31750">
                        <a:lnSpc>
                          <a:spcPts val="925"/>
                        </a:lnSpc>
                      </a:pPr>
                      <a:r>
                        <a:rPr sz="1100" dirty="0">
                          <a:latin typeface="Courier New"/>
                          <a:cs typeface="Courier New"/>
                        </a:rPr>
                        <a:t>1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ts val="925"/>
                        </a:lnSpc>
                        <a:tabLst>
                          <a:tab pos="719455" algn="l"/>
                        </a:tabLst>
                      </a:pPr>
                      <a:r>
                        <a:rPr sz="1100" spc="-5" dirty="0">
                          <a:latin typeface="Courier New"/>
                          <a:cs typeface="Courier New"/>
                        </a:rPr>
                        <a:t>havana	CDS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925"/>
                        </a:lnSpc>
                      </a:pPr>
                      <a:r>
                        <a:rPr sz="1100" spc="-5" dirty="0">
                          <a:latin typeface="Courier New"/>
                          <a:cs typeface="Courier New"/>
                        </a:rPr>
                        <a:t>924432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4290">
                        <a:lnSpc>
                          <a:spcPts val="925"/>
                        </a:lnSpc>
                        <a:tabLst>
                          <a:tab pos="650875" algn="l"/>
                          <a:tab pos="925194" algn="l"/>
                        </a:tabLst>
                      </a:pPr>
                      <a:r>
                        <a:rPr sz="1100" spc="-5" dirty="0">
                          <a:latin typeface="Courier New"/>
                          <a:cs typeface="Courier New"/>
                        </a:rPr>
                        <a:t>924948	</a:t>
                      </a:r>
                      <a:r>
                        <a:rPr sz="1100" dirty="0">
                          <a:latin typeface="Courier New"/>
                          <a:cs typeface="Courier New"/>
                        </a:rPr>
                        <a:t>.	+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25"/>
                        </a:lnSpc>
                      </a:pPr>
                      <a:r>
                        <a:rPr sz="1100" dirty="0">
                          <a:latin typeface="Courier New"/>
                          <a:cs typeface="Courier New"/>
                        </a:rPr>
                        <a:t>0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ts val="925"/>
                        </a:lnSpc>
                      </a:pPr>
                      <a:r>
                        <a:rPr sz="1100" spc="-5" dirty="0">
                          <a:latin typeface="Courier New"/>
                          <a:cs typeface="Courier New"/>
                        </a:rPr>
                        <a:t>ID=CDS:ENSP00000411579;Parent=transcript:ENST00000420190;protein_id=ENSP00000411579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390">
                <a:tc>
                  <a:txBody>
                    <a:bodyPr/>
                    <a:lstStyle/>
                    <a:p>
                      <a:pPr marL="31750">
                        <a:lnSpc>
                          <a:spcPts val="925"/>
                        </a:lnSpc>
                      </a:pPr>
                      <a:r>
                        <a:rPr sz="1100" dirty="0">
                          <a:latin typeface="Courier New"/>
                          <a:cs typeface="Courier New"/>
                        </a:rPr>
                        <a:t>1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ts val="925"/>
                        </a:lnSpc>
                        <a:tabLst>
                          <a:tab pos="719455" algn="l"/>
                        </a:tabLst>
                      </a:pPr>
                      <a:r>
                        <a:rPr sz="1100" spc="-5" dirty="0">
                          <a:latin typeface="Courier New"/>
                          <a:cs typeface="Courier New"/>
                        </a:rPr>
                        <a:t>havana	exon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925"/>
                        </a:lnSpc>
                      </a:pPr>
                      <a:r>
                        <a:rPr sz="1100" spc="-5" dirty="0">
                          <a:latin typeface="Courier New"/>
                          <a:cs typeface="Courier New"/>
                        </a:rPr>
                        <a:t>925922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4290">
                        <a:lnSpc>
                          <a:spcPts val="925"/>
                        </a:lnSpc>
                        <a:tabLst>
                          <a:tab pos="650875" algn="l"/>
                          <a:tab pos="925194" algn="l"/>
                        </a:tabLst>
                      </a:pPr>
                      <a:r>
                        <a:rPr sz="1100" spc="-5" dirty="0">
                          <a:latin typeface="Courier New"/>
                          <a:cs typeface="Courier New"/>
                        </a:rPr>
                        <a:t>926013	</a:t>
                      </a:r>
                      <a:r>
                        <a:rPr sz="1100" dirty="0">
                          <a:latin typeface="Courier New"/>
                          <a:cs typeface="Courier New"/>
                        </a:rPr>
                        <a:t>.	+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25"/>
                        </a:lnSpc>
                      </a:pPr>
                      <a:r>
                        <a:rPr sz="1100" dirty="0">
                          <a:latin typeface="Courier New"/>
                          <a:cs typeface="Courier New"/>
                        </a:rPr>
                        <a:t>.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ts val="925"/>
                        </a:lnSpc>
                      </a:pPr>
                      <a:r>
                        <a:rPr sz="1100" spc="-5" dirty="0">
                          <a:latin typeface="Courier New"/>
                          <a:cs typeface="Courier New"/>
                        </a:rPr>
                        <a:t>Parent=transcript:ENST00000420190;Name=ENSE00003794726;exon_id=ENSE00003794726;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6621">
                <a:tc>
                  <a:txBody>
                    <a:bodyPr/>
                    <a:lstStyle/>
                    <a:p>
                      <a:pPr marL="31750">
                        <a:lnSpc>
                          <a:spcPts val="919"/>
                        </a:lnSpc>
                      </a:pPr>
                      <a:r>
                        <a:rPr sz="1100" dirty="0">
                          <a:latin typeface="Courier New"/>
                          <a:cs typeface="Courier New"/>
                        </a:rPr>
                        <a:t>1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ts val="919"/>
                        </a:lnSpc>
                        <a:tabLst>
                          <a:tab pos="719455" algn="l"/>
                        </a:tabLst>
                      </a:pPr>
                      <a:r>
                        <a:rPr sz="1100" spc="-5" dirty="0">
                          <a:latin typeface="Courier New"/>
                          <a:cs typeface="Courier New"/>
                        </a:rPr>
                        <a:t>havana	CDS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919"/>
                        </a:lnSpc>
                      </a:pPr>
                      <a:r>
                        <a:rPr sz="1100" spc="-5" dirty="0">
                          <a:latin typeface="Courier New"/>
                          <a:cs typeface="Courier New"/>
                        </a:rPr>
                        <a:t>925922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4290">
                        <a:lnSpc>
                          <a:spcPts val="919"/>
                        </a:lnSpc>
                        <a:tabLst>
                          <a:tab pos="650875" algn="l"/>
                          <a:tab pos="925194" algn="l"/>
                        </a:tabLst>
                      </a:pPr>
                      <a:r>
                        <a:rPr sz="1100" spc="-5" dirty="0">
                          <a:latin typeface="Courier New"/>
                          <a:cs typeface="Courier New"/>
                        </a:rPr>
                        <a:t>926013	</a:t>
                      </a:r>
                      <a:r>
                        <a:rPr sz="1100" dirty="0">
                          <a:latin typeface="Courier New"/>
                          <a:cs typeface="Courier New"/>
                        </a:rPr>
                        <a:t>.	+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19"/>
                        </a:lnSpc>
                      </a:pPr>
                      <a:r>
                        <a:rPr sz="1100" dirty="0">
                          <a:latin typeface="Courier New"/>
                          <a:cs typeface="Courier New"/>
                        </a:rPr>
                        <a:t>2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ts val="919"/>
                        </a:lnSpc>
                      </a:pPr>
                      <a:r>
                        <a:rPr sz="1100" spc="-5" dirty="0">
                          <a:latin typeface="Courier New"/>
                          <a:cs typeface="Courier New"/>
                        </a:rPr>
                        <a:t>ID=CDS:ENSP00000411579;Parent=transcript:ENST00000420190;protein_id=ENSP00000411579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7390">
                <a:tc>
                  <a:txBody>
                    <a:bodyPr/>
                    <a:lstStyle/>
                    <a:p>
                      <a:pPr marL="31750">
                        <a:lnSpc>
                          <a:spcPts val="925"/>
                        </a:lnSpc>
                      </a:pPr>
                      <a:r>
                        <a:rPr sz="1100" dirty="0">
                          <a:latin typeface="Courier New"/>
                          <a:cs typeface="Courier New"/>
                        </a:rPr>
                        <a:t>1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ts val="925"/>
                        </a:lnSpc>
                        <a:tabLst>
                          <a:tab pos="719455" algn="l"/>
                        </a:tabLst>
                      </a:pPr>
                      <a:r>
                        <a:rPr sz="1100" spc="-5" dirty="0">
                          <a:latin typeface="Courier New"/>
                          <a:cs typeface="Courier New"/>
                        </a:rPr>
                        <a:t>havana	exon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925"/>
                        </a:lnSpc>
                      </a:pPr>
                      <a:r>
                        <a:rPr sz="1100" spc="-5" dirty="0">
                          <a:latin typeface="Courier New"/>
                          <a:cs typeface="Courier New"/>
                        </a:rPr>
                        <a:t>930155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4290">
                        <a:lnSpc>
                          <a:spcPts val="925"/>
                        </a:lnSpc>
                        <a:tabLst>
                          <a:tab pos="650875" algn="l"/>
                          <a:tab pos="925194" algn="l"/>
                        </a:tabLst>
                      </a:pPr>
                      <a:r>
                        <a:rPr sz="1100" spc="-5" dirty="0">
                          <a:latin typeface="Courier New"/>
                          <a:cs typeface="Courier New"/>
                        </a:rPr>
                        <a:t>930336	</a:t>
                      </a:r>
                      <a:r>
                        <a:rPr sz="1100" dirty="0">
                          <a:latin typeface="Courier New"/>
                          <a:cs typeface="Courier New"/>
                        </a:rPr>
                        <a:t>.	+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25"/>
                        </a:lnSpc>
                      </a:pPr>
                      <a:r>
                        <a:rPr sz="1100" dirty="0">
                          <a:latin typeface="Courier New"/>
                          <a:cs typeface="Courier New"/>
                        </a:rPr>
                        <a:t>.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ts val="925"/>
                        </a:lnSpc>
                      </a:pPr>
                      <a:r>
                        <a:rPr sz="1100" spc="-5" dirty="0">
                          <a:latin typeface="Courier New"/>
                          <a:cs typeface="Courier New"/>
                        </a:rPr>
                        <a:t>Parent=transcript:ENST00000420190;Name=ENSE00002727207;exon_id=ENSE00002727207;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7390">
                <a:tc>
                  <a:txBody>
                    <a:bodyPr/>
                    <a:lstStyle/>
                    <a:p>
                      <a:pPr marL="31750">
                        <a:lnSpc>
                          <a:spcPts val="925"/>
                        </a:lnSpc>
                      </a:pPr>
                      <a:r>
                        <a:rPr sz="1100" dirty="0">
                          <a:latin typeface="Courier New"/>
                          <a:cs typeface="Courier New"/>
                        </a:rPr>
                        <a:t>1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ts val="925"/>
                        </a:lnSpc>
                        <a:tabLst>
                          <a:tab pos="719455" algn="l"/>
                        </a:tabLst>
                      </a:pPr>
                      <a:r>
                        <a:rPr sz="1100" spc="-5" dirty="0">
                          <a:latin typeface="Courier New"/>
                          <a:cs typeface="Courier New"/>
                        </a:rPr>
                        <a:t>havana	CDS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925"/>
                        </a:lnSpc>
                      </a:pPr>
                      <a:r>
                        <a:rPr sz="1100" spc="-5" dirty="0">
                          <a:latin typeface="Courier New"/>
                          <a:cs typeface="Courier New"/>
                        </a:rPr>
                        <a:t>930155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4290">
                        <a:lnSpc>
                          <a:spcPts val="925"/>
                        </a:lnSpc>
                        <a:tabLst>
                          <a:tab pos="650875" algn="l"/>
                          <a:tab pos="925194" algn="l"/>
                        </a:tabLst>
                      </a:pPr>
                      <a:r>
                        <a:rPr sz="1100" spc="-5" dirty="0">
                          <a:latin typeface="Courier New"/>
                          <a:cs typeface="Courier New"/>
                        </a:rPr>
                        <a:t>930336	</a:t>
                      </a:r>
                      <a:r>
                        <a:rPr sz="1100" dirty="0">
                          <a:latin typeface="Courier New"/>
                          <a:cs typeface="Courier New"/>
                        </a:rPr>
                        <a:t>.	+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25"/>
                        </a:lnSpc>
                      </a:pPr>
                      <a:r>
                        <a:rPr sz="1100" dirty="0">
                          <a:latin typeface="Courier New"/>
                          <a:cs typeface="Courier New"/>
                        </a:rPr>
                        <a:t>0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ts val="925"/>
                        </a:lnSpc>
                      </a:pPr>
                      <a:r>
                        <a:rPr sz="1100" spc="-5" dirty="0">
                          <a:latin typeface="Courier New"/>
                          <a:cs typeface="Courier New"/>
                        </a:rPr>
                        <a:t>ID=CDS:ENSP00000411579;Parent=transcript:ENST00000420190;protein_id=ENSP00000411579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6586">
                <a:tc>
                  <a:txBody>
                    <a:bodyPr/>
                    <a:lstStyle/>
                    <a:p>
                      <a:pPr marL="31750">
                        <a:lnSpc>
                          <a:spcPts val="919"/>
                        </a:lnSpc>
                      </a:pPr>
                      <a:r>
                        <a:rPr sz="1100" dirty="0">
                          <a:latin typeface="Courier New"/>
                          <a:cs typeface="Courier New"/>
                        </a:rPr>
                        <a:t>1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ts val="919"/>
                        </a:lnSpc>
                        <a:tabLst>
                          <a:tab pos="719455" algn="l"/>
                        </a:tabLst>
                      </a:pPr>
                      <a:r>
                        <a:rPr sz="1100" spc="-5" dirty="0">
                          <a:latin typeface="Courier New"/>
                          <a:cs typeface="Courier New"/>
                        </a:rPr>
                        <a:t>havana	exon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919"/>
                        </a:lnSpc>
                      </a:pPr>
                      <a:r>
                        <a:rPr sz="1100" spc="-5" dirty="0">
                          <a:latin typeface="Courier New"/>
                          <a:cs typeface="Courier New"/>
                        </a:rPr>
                        <a:t>931039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4290">
                        <a:lnSpc>
                          <a:spcPts val="919"/>
                        </a:lnSpc>
                        <a:tabLst>
                          <a:tab pos="650875" algn="l"/>
                          <a:tab pos="925194" algn="l"/>
                        </a:tabLst>
                      </a:pPr>
                      <a:r>
                        <a:rPr sz="1100" spc="-5" dirty="0">
                          <a:latin typeface="Courier New"/>
                          <a:cs typeface="Courier New"/>
                        </a:rPr>
                        <a:t>931089	</a:t>
                      </a:r>
                      <a:r>
                        <a:rPr sz="1100" dirty="0">
                          <a:latin typeface="Courier New"/>
                          <a:cs typeface="Courier New"/>
                        </a:rPr>
                        <a:t>.	+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19"/>
                        </a:lnSpc>
                      </a:pPr>
                      <a:r>
                        <a:rPr sz="1100" dirty="0">
                          <a:latin typeface="Courier New"/>
                          <a:cs typeface="Courier New"/>
                        </a:rPr>
                        <a:t>.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ts val="919"/>
                        </a:lnSpc>
                      </a:pPr>
                      <a:r>
                        <a:rPr sz="1100" spc="-5" dirty="0">
                          <a:latin typeface="Courier New"/>
                          <a:cs typeface="Courier New"/>
                        </a:rPr>
                        <a:t>Parent=transcript:ENST00000420190;Name=ENSE00002696520;exon_id=ENSE00002696520;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52838" y="201012"/>
            <a:ext cx="810751" cy="104261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7096" y="538466"/>
            <a:ext cx="1445920" cy="36089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1113" y="440552"/>
            <a:ext cx="322458" cy="54510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6580" y="478939"/>
            <a:ext cx="6213467" cy="668324"/>
          </a:xfrm>
          <a:prstGeom prst="rect">
            <a:avLst/>
          </a:prstGeom>
        </p:spPr>
        <p:txBody>
          <a:bodyPr vert="horz" wrap="square" lIns="0" tIns="16891" rIns="0" bIns="0" rtlCol="0">
            <a:spAutoFit/>
          </a:bodyPr>
          <a:lstStyle/>
          <a:p>
            <a:pPr marL="15356">
              <a:spcBef>
                <a:spcPts val="133"/>
              </a:spcBef>
            </a:pPr>
            <a:r>
              <a:rPr sz="4232" spc="-6" dirty="0"/>
              <a:t>Sequence</a:t>
            </a:r>
            <a:r>
              <a:rPr sz="4232" dirty="0"/>
              <a:t> </a:t>
            </a:r>
            <a:r>
              <a:rPr sz="4232" spc="-6" dirty="0"/>
              <a:t>reads</a:t>
            </a:r>
            <a:r>
              <a:rPr sz="4232" spc="12" dirty="0"/>
              <a:t> </a:t>
            </a:r>
            <a:r>
              <a:rPr sz="4232" spc="-36" dirty="0"/>
              <a:t>(FASTQ)</a:t>
            </a:r>
            <a:endParaRPr sz="4232"/>
          </a:p>
        </p:txBody>
      </p:sp>
      <p:sp>
        <p:nvSpPr>
          <p:cNvPr id="3" name="object 3"/>
          <p:cNvSpPr txBox="1"/>
          <p:nvPr/>
        </p:nvSpPr>
        <p:spPr>
          <a:xfrm>
            <a:off x="724764" y="1556874"/>
            <a:ext cx="162765" cy="215595"/>
          </a:xfrm>
          <a:prstGeom prst="rect">
            <a:avLst/>
          </a:prstGeom>
        </p:spPr>
        <p:txBody>
          <a:bodyPr vert="horz" wrap="square" lIns="0" tIns="19962" rIns="0" bIns="0" rtlCol="0">
            <a:spAutoFit/>
          </a:bodyPr>
          <a:lstStyle/>
          <a:p>
            <a:pPr marL="15356">
              <a:spcBef>
                <a:spcPts val="157"/>
              </a:spcBef>
            </a:pPr>
            <a:r>
              <a:rPr sz="1270" spc="266" dirty="0">
                <a:latin typeface="Microsoft Sans Serif"/>
                <a:cs typeface="Microsoft Sans Serif"/>
              </a:rPr>
              <a:t>●</a:t>
            </a:r>
            <a:endParaRPr sz="127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6320" y="1312726"/>
            <a:ext cx="8915976" cy="1114460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 marR="6142">
              <a:lnSpc>
                <a:spcPct val="129500"/>
              </a:lnSpc>
              <a:spcBef>
                <a:spcPts val="121"/>
              </a:spcBef>
            </a:pPr>
            <a:r>
              <a:rPr sz="2902" spc="-12" dirty="0">
                <a:latin typeface="Microsoft Sans Serif"/>
                <a:cs typeface="Microsoft Sans Serif"/>
              </a:rPr>
              <a:t>The</a:t>
            </a:r>
            <a:r>
              <a:rPr sz="2902" spc="30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most</a:t>
            </a:r>
            <a:r>
              <a:rPr sz="2902" spc="42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common</a:t>
            </a:r>
            <a:r>
              <a:rPr sz="2902" spc="18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output</a:t>
            </a:r>
            <a:r>
              <a:rPr sz="2902" spc="36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format</a:t>
            </a:r>
            <a:r>
              <a:rPr sz="2902" spc="30" dirty="0">
                <a:latin typeface="Microsoft Sans Serif"/>
                <a:cs typeface="Microsoft Sans Serif"/>
              </a:rPr>
              <a:t> </a:t>
            </a:r>
            <a:r>
              <a:rPr sz="2902" dirty="0">
                <a:latin typeface="Microsoft Sans Serif"/>
                <a:cs typeface="Microsoft Sans Serif"/>
              </a:rPr>
              <a:t>for</a:t>
            </a:r>
            <a:r>
              <a:rPr sz="2902" spc="36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sequenced</a:t>
            </a:r>
            <a:r>
              <a:rPr sz="2902" spc="24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reads. </a:t>
            </a:r>
            <a:r>
              <a:rPr sz="2902" spc="-756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Each</a:t>
            </a:r>
            <a:r>
              <a:rPr sz="2902" spc="30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read</a:t>
            </a:r>
            <a:r>
              <a:rPr sz="2902" spc="24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information</a:t>
            </a:r>
            <a:r>
              <a:rPr sz="2902" spc="24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is</a:t>
            </a:r>
            <a:r>
              <a:rPr sz="2902" spc="30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encoded</a:t>
            </a:r>
            <a:r>
              <a:rPr sz="2902" spc="30" dirty="0">
                <a:latin typeface="Microsoft Sans Serif"/>
                <a:cs typeface="Microsoft Sans Serif"/>
              </a:rPr>
              <a:t> </a:t>
            </a:r>
            <a:r>
              <a:rPr sz="2902" spc="-18" dirty="0">
                <a:latin typeface="Microsoft Sans Serif"/>
                <a:cs typeface="Microsoft Sans Serif"/>
              </a:rPr>
              <a:t>in</a:t>
            </a:r>
            <a:r>
              <a:rPr sz="2902" spc="36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four</a:t>
            </a:r>
            <a:r>
              <a:rPr sz="2902" spc="42" dirty="0">
                <a:latin typeface="Microsoft Sans Serif"/>
                <a:cs typeface="Microsoft Sans Serif"/>
              </a:rPr>
              <a:t> </a:t>
            </a:r>
            <a:r>
              <a:rPr sz="2902" spc="-18" dirty="0">
                <a:latin typeface="Microsoft Sans Serif"/>
                <a:cs typeface="Microsoft Sans Serif"/>
              </a:rPr>
              <a:t>lines</a:t>
            </a:r>
            <a:endParaRPr sz="2902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4764" y="2129620"/>
            <a:ext cx="162765" cy="215595"/>
          </a:xfrm>
          <a:prstGeom prst="rect">
            <a:avLst/>
          </a:prstGeom>
        </p:spPr>
        <p:txBody>
          <a:bodyPr vert="horz" wrap="square" lIns="0" tIns="19962" rIns="0" bIns="0" rtlCol="0">
            <a:spAutoFit/>
          </a:bodyPr>
          <a:lstStyle/>
          <a:p>
            <a:pPr marL="15356">
              <a:spcBef>
                <a:spcPts val="157"/>
              </a:spcBef>
            </a:pPr>
            <a:r>
              <a:rPr sz="1270" spc="266" dirty="0">
                <a:latin typeface="Microsoft Sans Serif"/>
                <a:cs typeface="Microsoft Sans Serif"/>
              </a:rPr>
              <a:t>●</a:t>
            </a:r>
            <a:endParaRPr sz="127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7201" y="2929625"/>
            <a:ext cx="5298299" cy="786847"/>
          </a:xfrm>
          <a:prstGeom prst="rect">
            <a:avLst/>
          </a:prstGeom>
        </p:spPr>
        <p:txBody>
          <a:bodyPr vert="horz" wrap="square" lIns="0" tIns="29175" rIns="0" bIns="0" rtlCol="0">
            <a:spAutoFit/>
          </a:bodyPr>
          <a:lstStyle/>
          <a:p>
            <a:pPr marL="15356" marR="6142">
              <a:lnSpc>
                <a:spcPts val="1451"/>
              </a:lnSpc>
              <a:spcBef>
                <a:spcPts val="230"/>
              </a:spcBef>
            </a:pPr>
            <a:r>
              <a:rPr sz="1270" spc="-18" dirty="0">
                <a:latin typeface="Courier New"/>
                <a:cs typeface="Courier New"/>
              </a:rPr>
              <a:t>@SRR3214175.10</a:t>
            </a:r>
            <a:r>
              <a:rPr sz="1270" spc="91" dirty="0">
                <a:latin typeface="Courier New"/>
                <a:cs typeface="Courier New"/>
              </a:rPr>
              <a:t> </a:t>
            </a:r>
            <a:r>
              <a:rPr sz="1270" spc="-18" dirty="0">
                <a:latin typeface="Courier New"/>
                <a:cs typeface="Courier New"/>
              </a:rPr>
              <a:t>HISEQ01:422:HABGFADXX:1:1101:1547:2189/1 </a:t>
            </a:r>
            <a:r>
              <a:rPr sz="1270" spc="-744" dirty="0">
                <a:latin typeface="Courier New"/>
                <a:cs typeface="Courier New"/>
              </a:rPr>
              <a:t> </a:t>
            </a:r>
            <a:r>
              <a:rPr sz="1270" spc="-18" dirty="0">
                <a:latin typeface="Courier New"/>
                <a:cs typeface="Courier New"/>
              </a:rPr>
              <a:t>CGTGTCACAAATTTGCTTGTACACTCTGCCAAGGCATCATTCCTAGCCTTT</a:t>
            </a:r>
            <a:endParaRPr sz="1270">
              <a:latin typeface="Courier New"/>
              <a:cs typeface="Courier New"/>
            </a:endParaRPr>
          </a:p>
          <a:p>
            <a:pPr marL="15356">
              <a:lnSpc>
                <a:spcPts val="1360"/>
              </a:lnSpc>
            </a:pPr>
            <a:r>
              <a:rPr sz="1270" dirty="0">
                <a:latin typeface="Courier New"/>
                <a:cs typeface="Courier New"/>
              </a:rPr>
              <a:t>+</a:t>
            </a:r>
            <a:endParaRPr sz="1270">
              <a:latin typeface="Courier New"/>
              <a:cs typeface="Courier New"/>
            </a:endParaRPr>
          </a:p>
          <a:p>
            <a:pPr marL="15356">
              <a:lnSpc>
                <a:spcPts val="1481"/>
              </a:lnSpc>
            </a:pPr>
            <a:r>
              <a:rPr sz="1270" spc="-18" dirty="0">
                <a:latin typeface="Courier New"/>
                <a:cs typeface="Courier New"/>
              </a:rPr>
              <a:t>BBBFFFFFFFFFFIIIIIIFIIIIIFIIIIIIIFIFFFBFFIFIFFFFFIF</a:t>
            </a:r>
            <a:endParaRPr sz="127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7201" y="3663602"/>
            <a:ext cx="5298299" cy="2960525"/>
          </a:xfrm>
          <a:prstGeom prst="rect">
            <a:avLst/>
          </a:prstGeom>
        </p:spPr>
        <p:txBody>
          <a:bodyPr vert="horz" wrap="square" lIns="0" tIns="29943" rIns="0" bIns="0" rtlCol="0">
            <a:spAutoFit/>
          </a:bodyPr>
          <a:lstStyle/>
          <a:p>
            <a:pPr marL="15356" marR="6142">
              <a:lnSpc>
                <a:spcPts val="1439"/>
              </a:lnSpc>
              <a:spcBef>
                <a:spcPts val="236"/>
              </a:spcBef>
            </a:pPr>
            <a:r>
              <a:rPr sz="1270" spc="-18" dirty="0">
                <a:latin typeface="Courier New"/>
                <a:cs typeface="Courier New"/>
              </a:rPr>
              <a:t>@SRR3214175.20</a:t>
            </a:r>
            <a:r>
              <a:rPr sz="1270" spc="91" dirty="0">
                <a:latin typeface="Courier New"/>
                <a:cs typeface="Courier New"/>
              </a:rPr>
              <a:t> </a:t>
            </a:r>
            <a:r>
              <a:rPr sz="1270" spc="-18" dirty="0">
                <a:latin typeface="Courier New"/>
                <a:cs typeface="Courier New"/>
              </a:rPr>
              <a:t>HISEQ01:422:HABGFADXX:1:1101:2196:2034/1 </a:t>
            </a:r>
            <a:r>
              <a:rPr sz="1270" spc="-744" dirty="0">
                <a:latin typeface="Courier New"/>
                <a:cs typeface="Courier New"/>
              </a:rPr>
              <a:t> </a:t>
            </a:r>
            <a:r>
              <a:rPr sz="1270" spc="-18" dirty="0">
                <a:latin typeface="Courier New"/>
                <a:cs typeface="Courier New"/>
              </a:rPr>
              <a:t>GGGGCTGGCACGGAGCAGAGTGATTCGTAGAGCAGAGGGTCAGCTCCCTGG</a:t>
            </a:r>
            <a:endParaRPr sz="1270">
              <a:latin typeface="Courier New"/>
              <a:cs typeface="Courier New"/>
            </a:endParaRPr>
          </a:p>
          <a:p>
            <a:pPr marL="15356">
              <a:lnSpc>
                <a:spcPts val="1366"/>
              </a:lnSpc>
            </a:pPr>
            <a:r>
              <a:rPr sz="1270" dirty="0">
                <a:latin typeface="Courier New"/>
                <a:cs typeface="Courier New"/>
              </a:rPr>
              <a:t>+</a:t>
            </a:r>
            <a:endParaRPr sz="1270">
              <a:latin typeface="Courier New"/>
              <a:cs typeface="Courier New"/>
            </a:endParaRPr>
          </a:p>
          <a:p>
            <a:pPr marL="15356" marR="6142">
              <a:lnSpc>
                <a:spcPts val="1439"/>
              </a:lnSpc>
              <a:spcBef>
                <a:spcPts val="85"/>
              </a:spcBef>
            </a:pPr>
            <a:r>
              <a:rPr sz="1270" spc="-18" dirty="0">
                <a:latin typeface="Courier New"/>
                <a:cs typeface="Courier New"/>
              </a:rPr>
              <a:t>BBBFFFFFFFFFFIIIIIIIFFIIIIIFFFFIIIIIIIIBFFFFFFIIFII </a:t>
            </a:r>
            <a:r>
              <a:rPr sz="1270" spc="-12" dirty="0">
                <a:latin typeface="Courier New"/>
                <a:cs typeface="Courier New"/>
              </a:rPr>
              <a:t> </a:t>
            </a:r>
            <a:r>
              <a:rPr sz="1270" spc="-18" dirty="0">
                <a:latin typeface="Courier New"/>
                <a:cs typeface="Courier New"/>
              </a:rPr>
              <a:t>@SRR3214175.30</a:t>
            </a:r>
            <a:r>
              <a:rPr sz="1270" spc="91" dirty="0">
                <a:latin typeface="Courier New"/>
                <a:cs typeface="Courier New"/>
              </a:rPr>
              <a:t> </a:t>
            </a:r>
            <a:r>
              <a:rPr sz="1270" spc="-18" dirty="0">
                <a:latin typeface="Courier New"/>
                <a:cs typeface="Courier New"/>
              </a:rPr>
              <a:t>HISEQ01:422:HABGFADXX:1:1101:2768:2070/1 </a:t>
            </a:r>
            <a:r>
              <a:rPr sz="1270" spc="-744" dirty="0">
                <a:latin typeface="Courier New"/>
                <a:cs typeface="Courier New"/>
              </a:rPr>
              <a:t> </a:t>
            </a:r>
            <a:r>
              <a:rPr sz="1270" spc="-18" dirty="0">
                <a:latin typeface="Courier New"/>
                <a:cs typeface="Courier New"/>
              </a:rPr>
              <a:t>CTTATTTGCTGAGAACAGTAAGATCTGCAGGCAGTTTCAGATGAAACAGGC</a:t>
            </a:r>
            <a:endParaRPr sz="1270">
              <a:latin typeface="Courier New"/>
              <a:cs typeface="Courier New"/>
            </a:endParaRPr>
          </a:p>
          <a:p>
            <a:pPr marL="15356" marR="387728">
              <a:lnSpc>
                <a:spcPts val="1439"/>
              </a:lnSpc>
              <a:spcBef>
                <a:spcPts val="12"/>
              </a:spcBef>
            </a:pPr>
            <a:r>
              <a:rPr sz="1270" dirty="0">
                <a:latin typeface="Courier New"/>
                <a:cs typeface="Courier New"/>
              </a:rPr>
              <a:t>+ </a:t>
            </a:r>
            <a:r>
              <a:rPr sz="1270" spc="6" dirty="0">
                <a:latin typeface="Courier New"/>
                <a:cs typeface="Courier New"/>
              </a:rPr>
              <a:t> </a:t>
            </a:r>
            <a:r>
              <a:rPr sz="1270" spc="-18" dirty="0">
                <a:latin typeface="Courier New"/>
                <a:cs typeface="Courier New"/>
              </a:rPr>
              <a:t>BBBFFFFFFFFFFIIIIIFIIIIIIIIIIIFIIIIIIIIIFIFIIIFFIFF</a:t>
            </a:r>
            <a:endParaRPr sz="1270">
              <a:latin typeface="Courier New"/>
              <a:cs typeface="Courier New"/>
            </a:endParaRPr>
          </a:p>
          <a:p>
            <a:pPr marL="15356">
              <a:lnSpc>
                <a:spcPts val="1366"/>
              </a:lnSpc>
            </a:pPr>
            <a:r>
              <a:rPr sz="1270" spc="-18" dirty="0">
                <a:latin typeface="Courier New"/>
                <a:cs typeface="Courier New"/>
              </a:rPr>
              <a:t>@SRR3214175.40</a:t>
            </a:r>
            <a:r>
              <a:rPr sz="1270" spc="79" dirty="0">
                <a:latin typeface="Courier New"/>
                <a:cs typeface="Courier New"/>
              </a:rPr>
              <a:t> </a:t>
            </a:r>
            <a:r>
              <a:rPr sz="1270" spc="-18" dirty="0">
                <a:latin typeface="Courier New"/>
                <a:cs typeface="Courier New"/>
              </a:rPr>
              <a:t>HISEQ01:422:HABGFADXX:1:1101:3177:2234/1</a:t>
            </a:r>
            <a:endParaRPr sz="1270">
              <a:latin typeface="Courier New"/>
              <a:cs typeface="Courier New"/>
            </a:endParaRPr>
          </a:p>
          <a:p>
            <a:pPr marL="15356">
              <a:lnSpc>
                <a:spcPts val="1445"/>
              </a:lnSpc>
            </a:pPr>
            <a:r>
              <a:rPr sz="1270" spc="-18" dirty="0">
                <a:latin typeface="Courier New"/>
                <a:cs typeface="Courier New"/>
              </a:rPr>
              <a:t>AATCATTTGAGAGGTTTTGCCATAATTATTACATGAGGCATAGAAAGTTTG</a:t>
            </a:r>
            <a:endParaRPr sz="1270">
              <a:latin typeface="Courier New"/>
              <a:cs typeface="Courier New"/>
            </a:endParaRPr>
          </a:p>
          <a:p>
            <a:pPr marL="15356">
              <a:lnSpc>
                <a:spcPts val="1439"/>
              </a:lnSpc>
            </a:pPr>
            <a:r>
              <a:rPr sz="1270" dirty="0">
                <a:latin typeface="Courier New"/>
                <a:cs typeface="Courier New"/>
              </a:rPr>
              <a:t>+</a:t>
            </a:r>
            <a:endParaRPr sz="1270">
              <a:latin typeface="Courier New"/>
              <a:cs typeface="Courier New"/>
            </a:endParaRPr>
          </a:p>
          <a:p>
            <a:pPr marL="15356" marR="6142">
              <a:lnSpc>
                <a:spcPct val="94800"/>
              </a:lnSpc>
              <a:spcBef>
                <a:spcPts val="36"/>
              </a:spcBef>
            </a:pPr>
            <a:r>
              <a:rPr sz="1270" spc="-18" dirty="0">
                <a:latin typeface="Courier New"/>
                <a:cs typeface="Courier New"/>
              </a:rPr>
              <a:t>BBBFFFFFFFFFFI&lt;FFIIIIIIIIIIIIIIIIIIIIIIFIIIIIIIIIII </a:t>
            </a:r>
            <a:r>
              <a:rPr sz="1270" spc="-12" dirty="0">
                <a:latin typeface="Courier New"/>
                <a:cs typeface="Courier New"/>
              </a:rPr>
              <a:t> </a:t>
            </a:r>
            <a:r>
              <a:rPr sz="1270" spc="-18" dirty="0">
                <a:latin typeface="Courier New"/>
                <a:cs typeface="Courier New"/>
              </a:rPr>
              <a:t>@SRR3214175.50</a:t>
            </a:r>
            <a:r>
              <a:rPr sz="1270" spc="91" dirty="0">
                <a:latin typeface="Courier New"/>
                <a:cs typeface="Courier New"/>
              </a:rPr>
              <a:t> </a:t>
            </a:r>
            <a:r>
              <a:rPr sz="1270" spc="-18" dirty="0">
                <a:latin typeface="Courier New"/>
                <a:cs typeface="Courier New"/>
              </a:rPr>
              <a:t>HISEQ01:422:HABGFADXX:1:1101:3661:2200/1 </a:t>
            </a:r>
            <a:r>
              <a:rPr sz="1270" spc="-744" dirty="0">
                <a:latin typeface="Courier New"/>
                <a:cs typeface="Courier New"/>
              </a:rPr>
              <a:t> </a:t>
            </a:r>
            <a:r>
              <a:rPr sz="1270" spc="-18" dirty="0">
                <a:latin typeface="Courier New"/>
                <a:cs typeface="Courier New"/>
              </a:rPr>
              <a:t>CAAAAGTATGTCCTTCTAGTTCCGTGTGGCCTTTGTCAGCATGGACAGCAT</a:t>
            </a:r>
            <a:endParaRPr sz="1270">
              <a:latin typeface="Courier New"/>
              <a:cs typeface="Courier New"/>
            </a:endParaRPr>
          </a:p>
          <a:p>
            <a:pPr marL="15356" marR="387728">
              <a:lnSpc>
                <a:spcPts val="1451"/>
              </a:lnSpc>
              <a:spcBef>
                <a:spcPts val="24"/>
              </a:spcBef>
            </a:pPr>
            <a:r>
              <a:rPr sz="1270" dirty="0">
                <a:latin typeface="Courier New"/>
                <a:cs typeface="Courier New"/>
              </a:rPr>
              <a:t>+ </a:t>
            </a:r>
            <a:r>
              <a:rPr sz="1270" spc="6" dirty="0">
                <a:latin typeface="Courier New"/>
                <a:cs typeface="Courier New"/>
              </a:rPr>
              <a:t> </a:t>
            </a:r>
            <a:r>
              <a:rPr sz="1270" spc="-18" dirty="0">
                <a:latin typeface="Courier New"/>
                <a:cs typeface="Courier New"/>
              </a:rPr>
              <a:t>BBBFFFFFFFFFFIIIIIIIIIIIFIFFIIIIIIIFFIFIFIIIIIIFIIF</a:t>
            </a:r>
            <a:endParaRPr sz="127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64525" y="2885095"/>
            <a:ext cx="5270660" cy="502456"/>
          </a:xfrm>
          <a:prstGeom prst="rect">
            <a:avLst/>
          </a:prstGeom>
        </p:spPr>
        <p:txBody>
          <a:bodyPr vert="horz" wrap="square" lIns="0" tIns="18426" rIns="0" bIns="0" rtlCol="0">
            <a:spAutoFit/>
          </a:bodyPr>
          <a:lstStyle/>
          <a:p>
            <a:pPr marL="15356">
              <a:spcBef>
                <a:spcPts val="145"/>
              </a:spcBef>
            </a:pPr>
            <a:r>
              <a:rPr sz="1572" dirty="0">
                <a:latin typeface="Microsoft Sans Serif"/>
                <a:cs typeface="Microsoft Sans Serif"/>
              </a:rPr>
              <a:t>Line</a:t>
            </a:r>
            <a:r>
              <a:rPr sz="1572" spc="30" dirty="0">
                <a:latin typeface="Microsoft Sans Serif"/>
                <a:cs typeface="Microsoft Sans Serif"/>
              </a:rPr>
              <a:t> </a:t>
            </a:r>
            <a:r>
              <a:rPr sz="1572" spc="6" dirty="0">
                <a:latin typeface="Microsoft Sans Serif"/>
                <a:cs typeface="Microsoft Sans Serif"/>
              </a:rPr>
              <a:t>1:</a:t>
            </a:r>
            <a:r>
              <a:rPr sz="1572" spc="24" dirty="0">
                <a:latin typeface="Microsoft Sans Serif"/>
                <a:cs typeface="Microsoft Sans Serif"/>
              </a:rPr>
              <a:t> </a:t>
            </a:r>
            <a:r>
              <a:rPr sz="1572" spc="6" dirty="0">
                <a:latin typeface="Microsoft Sans Serif"/>
                <a:cs typeface="Microsoft Sans Serif"/>
              </a:rPr>
              <a:t>Begins</a:t>
            </a:r>
            <a:r>
              <a:rPr sz="1572" spc="30" dirty="0">
                <a:latin typeface="Microsoft Sans Serif"/>
                <a:cs typeface="Microsoft Sans Serif"/>
              </a:rPr>
              <a:t> </a:t>
            </a:r>
            <a:r>
              <a:rPr sz="1572" dirty="0">
                <a:latin typeface="Microsoft Sans Serif"/>
                <a:cs typeface="Microsoft Sans Serif"/>
              </a:rPr>
              <a:t>with</a:t>
            </a:r>
            <a:r>
              <a:rPr sz="1572" spc="30" dirty="0">
                <a:latin typeface="Microsoft Sans Serif"/>
                <a:cs typeface="Microsoft Sans Serif"/>
              </a:rPr>
              <a:t> </a:t>
            </a:r>
            <a:r>
              <a:rPr sz="1572" spc="6" dirty="0">
                <a:latin typeface="Microsoft Sans Serif"/>
                <a:cs typeface="Microsoft Sans Serif"/>
              </a:rPr>
              <a:t>'@' </a:t>
            </a:r>
            <a:r>
              <a:rPr sz="1572" spc="60" dirty="0">
                <a:latin typeface="Microsoft Sans Serif"/>
                <a:cs typeface="Microsoft Sans Serif"/>
              </a:rPr>
              <a:t> </a:t>
            </a:r>
            <a:r>
              <a:rPr sz="1572" dirty="0">
                <a:latin typeface="Microsoft Sans Serif"/>
                <a:cs typeface="Microsoft Sans Serif"/>
              </a:rPr>
              <a:t>followed</a:t>
            </a:r>
            <a:r>
              <a:rPr sz="1572" spc="30" dirty="0">
                <a:latin typeface="Microsoft Sans Serif"/>
                <a:cs typeface="Microsoft Sans Serif"/>
              </a:rPr>
              <a:t> </a:t>
            </a:r>
            <a:r>
              <a:rPr sz="1572" spc="6" dirty="0">
                <a:latin typeface="Microsoft Sans Serif"/>
                <a:cs typeface="Microsoft Sans Serif"/>
              </a:rPr>
              <a:t>by</a:t>
            </a:r>
            <a:r>
              <a:rPr sz="1572" spc="24" dirty="0">
                <a:latin typeface="Microsoft Sans Serif"/>
                <a:cs typeface="Microsoft Sans Serif"/>
              </a:rPr>
              <a:t> </a:t>
            </a:r>
            <a:r>
              <a:rPr sz="1572" spc="12" dirty="0">
                <a:latin typeface="Microsoft Sans Serif"/>
                <a:cs typeface="Microsoft Sans Serif"/>
              </a:rPr>
              <a:t>a</a:t>
            </a:r>
            <a:r>
              <a:rPr sz="1572" spc="67" dirty="0">
                <a:latin typeface="Microsoft Sans Serif"/>
                <a:cs typeface="Microsoft Sans Serif"/>
              </a:rPr>
              <a:t> </a:t>
            </a:r>
            <a:r>
              <a:rPr sz="1572" b="1" spc="6" dirty="0">
                <a:latin typeface="Arial"/>
                <a:cs typeface="Arial"/>
              </a:rPr>
              <a:t>sequence</a:t>
            </a:r>
            <a:r>
              <a:rPr sz="1572" b="1" dirty="0">
                <a:latin typeface="Arial"/>
                <a:cs typeface="Arial"/>
              </a:rPr>
              <a:t> </a:t>
            </a:r>
            <a:r>
              <a:rPr sz="1572" b="1" spc="6" dirty="0">
                <a:latin typeface="Arial"/>
                <a:cs typeface="Arial"/>
              </a:rPr>
              <a:t>identifier</a:t>
            </a:r>
            <a:endParaRPr sz="1572">
              <a:latin typeface="Arial"/>
              <a:cs typeface="Arial"/>
            </a:endParaRPr>
          </a:p>
          <a:p>
            <a:pPr marL="15356">
              <a:spcBef>
                <a:spcPts val="24"/>
              </a:spcBef>
            </a:pPr>
            <a:r>
              <a:rPr sz="1572" spc="6" dirty="0">
                <a:latin typeface="Microsoft Sans Serif"/>
                <a:cs typeface="Microsoft Sans Serif"/>
              </a:rPr>
              <a:t>and</a:t>
            </a:r>
            <a:r>
              <a:rPr sz="1572" spc="12" dirty="0">
                <a:latin typeface="Microsoft Sans Serif"/>
                <a:cs typeface="Microsoft Sans Serif"/>
              </a:rPr>
              <a:t> </a:t>
            </a:r>
            <a:r>
              <a:rPr sz="1572" spc="6" dirty="0">
                <a:latin typeface="Microsoft Sans Serif"/>
                <a:cs typeface="Microsoft Sans Serif"/>
              </a:rPr>
              <a:t>an</a:t>
            </a:r>
            <a:r>
              <a:rPr sz="1572" spc="24" dirty="0">
                <a:latin typeface="Microsoft Sans Serif"/>
                <a:cs typeface="Microsoft Sans Serif"/>
              </a:rPr>
              <a:t> </a:t>
            </a:r>
            <a:r>
              <a:rPr sz="1572" b="1" spc="6" dirty="0">
                <a:latin typeface="Arial"/>
                <a:cs typeface="Arial"/>
              </a:rPr>
              <a:t>optional</a:t>
            </a:r>
            <a:r>
              <a:rPr sz="1572" b="1" spc="-6" dirty="0">
                <a:latin typeface="Arial"/>
                <a:cs typeface="Arial"/>
              </a:rPr>
              <a:t> </a:t>
            </a:r>
            <a:r>
              <a:rPr sz="1572" b="1" spc="6" dirty="0">
                <a:latin typeface="Arial"/>
                <a:cs typeface="Arial"/>
              </a:rPr>
              <a:t>description.</a:t>
            </a:r>
            <a:endParaRPr sz="1572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64524" y="3703524"/>
            <a:ext cx="4642634" cy="260532"/>
          </a:xfrm>
          <a:prstGeom prst="rect">
            <a:avLst/>
          </a:prstGeom>
        </p:spPr>
        <p:txBody>
          <a:bodyPr vert="horz" wrap="square" lIns="0" tIns="18426" rIns="0" bIns="0" rtlCol="0">
            <a:spAutoFit/>
          </a:bodyPr>
          <a:lstStyle/>
          <a:p>
            <a:pPr marL="15356">
              <a:spcBef>
                <a:spcPts val="145"/>
              </a:spcBef>
            </a:pPr>
            <a:r>
              <a:rPr sz="1572" dirty="0">
                <a:latin typeface="Microsoft Sans Serif"/>
                <a:cs typeface="Microsoft Sans Serif"/>
              </a:rPr>
              <a:t>Line</a:t>
            </a:r>
            <a:r>
              <a:rPr sz="1572" spc="24" dirty="0">
                <a:latin typeface="Microsoft Sans Serif"/>
                <a:cs typeface="Microsoft Sans Serif"/>
              </a:rPr>
              <a:t> </a:t>
            </a:r>
            <a:r>
              <a:rPr sz="1572" spc="6" dirty="0">
                <a:latin typeface="Microsoft Sans Serif"/>
                <a:cs typeface="Microsoft Sans Serif"/>
              </a:rPr>
              <a:t>2:</a:t>
            </a:r>
            <a:r>
              <a:rPr sz="1572" spc="36" dirty="0">
                <a:latin typeface="Microsoft Sans Serif"/>
                <a:cs typeface="Microsoft Sans Serif"/>
              </a:rPr>
              <a:t> </a:t>
            </a:r>
            <a:r>
              <a:rPr sz="1572" b="1" spc="12" dirty="0">
                <a:latin typeface="Arial"/>
                <a:cs typeface="Arial"/>
              </a:rPr>
              <a:t>Raw </a:t>
            </a:r>
            <a:r>
              <a:rPr sz="1572" b="1" spc="6" dirty="0">
                <a:latin typeface="Arial"/>
                <a:cs typeface="Arial"/>
              </a:rPr>
              <a:t>sequence </a:t>
            </a:r>
            <a:r>
              <a:rPr sz="1572" spc="-12" dirty="0">
                <a:latin typeface="Microsoft Sans Serif"/>
                <a:cs typeface="Microsoft Sans Serif"/>
              </a:rPr>
              <a:t>(IUPAC</a:t>
            </a:r>
            <a:r>
              <a:rPr sz="1572" spc="24" dirty="0">
                <a:latin typeface="Microsoft Sans Serif"/>
                <a:cs typeface="Microsoft Sans Serif"/>
              </a:rPr>
              <a:t> </a:t>
            </a:r>
            <a:r>
              <a:rPr sz="1572" dirty="0">
                <a:latin typeface="Microsoft Sans Serif"/>
                <a:cs typeface="Microsoft Sans Serif"/>
              </a:rPr>
              <a:t>single</a:t>
            </a:r>
            <a:r>
              <a:rPr sz="1572" spc="12" dirty="0">
                <a:latin typeface="Microsoft Sans Serif"/>
                <a:cs typeface="Microsoft Sans Serif"/>
              </a:rPr>
              <a:t> </a:t>
            </a:r>
            <a:r>
              <a:rPr sz="1572" spc="6" dirty="0">
                <a:latin typeface="Microsoft Sans Serif"/>
                <a:cs typeface="Microsoft Sans Serif"/>
              </a:rPr>
              <a:t>letter</a:t>
            </a:r>
            <a:r>
              <a:rPr sz="1572" spc="36" dirty="0">
                <a:latin typeface="Microsoft Sans Serif"/>
                <a:cs typeface="Microsoft Sans Serif"/>
              </a:rPr>
              <a:t> </a:t>
            </a:r>
            <a:r>
              <a:rPr sz="1572" spc="6" dirty="0">
                <a:latin typeface="Microsoft Sans Serif"/>
                <a:cs typeface="Microsoft Sans Serif"/>
              </a:rPr>
              <a:t>codes).</a:t>
            </a:r>
            <a:endParaRPr sz="1572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64525" y="4277808"/>
            <a:ext cx="5110966" cy="488070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 marR="6142">
              <a:lnSpc>
                <a:spcPct val="101299"/>
              </a:lnSpc>
              <a:spcBef>
                <a:spcPts val="121"/>
              </a:spcBef>
            </a:pPr>
            <a:r>
              <a:rPr sz="1572" dirty="0">
                <a:latin typeface="Microsoft Sans Serif"/>
                <a:cs typeface="Microsoft Sans Serif"/>
              </a:rPr>
              <a:t>Line</a:t>
            </a:r>
            <a:r>
              <a:rPr sz="1572" spc="30" dirty="0">
                <a:latin typeface="Microsoft Sans Serif"/>
                <a:cs typeface="Microsoft Sans Serif"/>
              </a:rPr>
              <a:t> </a:t>
            </a:r>
            <a:r>
              <a:rPr sz="1572" spc="6" dirty="0">
                <a:latin typeface="Microsoft Sans Serif"/>
                <a:cs typeface="Microsoft Sans Serif"/>
              </a:rPr>
              <a:t>3:</a:t>
            </a:r>
            <a:r>
              <a:rPr sz="1572" spc="30" dirty="0">
                <a:latin typeface="Microsoft Sans Serif"/>
                <a:cs typeface="Microsoft Sans Serif"/>
              </a:rPr>
              <a:t> </a:t>
            </a:r>
            <a:r>
              <a:rPr sz="1572" spc="6" dirty="0">
                <a:latin typeface="Microsoft Sans Serif"/>
                <a:cs typeface="Microsoft Sans Serif"/>
              </a:rPr>
              <a:t>begins</a:t>
            </a:r>
            <a:r>
              <a:rPr sz="1572" spc="30" dirty="0">
                <a:latin typeface="Microsoft Sans Serif"/>
                <a:cs typeface="Microsoft Sans Serif"/>
              </a:rPr>
              <a:t> </a:t>
            </a:r>
            <a:r>
              <a:rPr sz="1572" dirty="0">
                <a:latin typeface="Microsoft Sans Serif"/>
                <a:cs typeface="Microsoft Sans Serif"/>
              </a:rPr>
              <a:t>with</a:t>
            </a:r>
            <a:r>
              <a:rPr sz="1572" spc="30" dirty="0">
                <a:latin typeface="Microsoft Sans Serif"/>
                <a:cs typeface="Microsoft Sans Serif"/>
              </a:rPr>
              <a:t> </a:t>
            </a:r>
            <a:r>
              <a:rPr sz="1572" spc="12" dirty="0">
                <a:latin typeface="Microsoft Sans Serif"/>
                <a:cs typeface="Microsoft Sans Serif"/>
              </a:rPr>
              <a:t>a</a:t>
            </a:r>
            <a:r>
              <a:rPr sz="1572" spc="24" dirty="0">
                <a:latin typeface="Microsoft Sans Serif"/>
                <a:cs typeface="Microsoft Sans Serif"/>
              </a:rPr>
              <a:t> </a:t>
            </a:r>
            <a:r>
              <a:rPr sz="1572" dirty="0">
                <a:latin typeface="Microsoft Sans Serif"/>
                <a:cs typeface="Microsoft Sans Serif"/>
              </a:rPr>
              <a:t>'+'</a:t>
            </a:r>
            <a:r>
              <a:rPr sz="1572" spc="30" dirty="0">
                <a:latin typeface="Microsoft Sans Serif"/>
                <a:cs typeface="Microsoft Sans Serif"/>
              </a:rPr>
              <a:t> </a:t>
            </a:r>
            <a:r>
              <a:rPr sz="1572" spc="6" dirty="0">
                <a:latin typeface="Microsoft Sans Serif"/>
                <a:cs typeface="Microsoft Sans Serif"/>
              </a:rPr>
              <a:t>,</a:t>
            </a:r>
            <a:r>
              <a:rPr sz="1572" spc="24" dirty="0">
                <a:latin typeface="Microsoft Sans Serif"/>
                <a:cs typeface="Microsoft Sans Serif"/>
              </a:rPr>
              <a:t> </a:t>
            </a:r>
            <a:r>
              <a:rPr sz="1572" dirty="0">
                <a:latin typeface="Microsoft Sans Serif"/>
                <a:cs typeface="Microsoft Sans Serif"/>
              </a:rPr>
              <a:t>optionally</a:t>
            </a:r>
            <a:r>
              <a:rPr sz="1572" spc="30" dirty="0">
                <a:latin typeface="Microsoft Sans Serif"/>
                <a:cs typeface="Microsoft Sans Serif"/>
              </a:rPr>
              <a:t> </a:t>
            </a:r>
            <a:r>
              <a:rPr sz="1572" dirty="0">
                <a:latin typeface="Microsoft Sans Serif"/>
                <a:cs typeface="Microsoft Sans Serif"/>
              </a:rPr>
              <a:t>followed</a:t>
            </a:r>
            <a:r>
              <a:rPr sz="1572" spc="24" dirty="0">
                <a:latin typeface="Microsoft Sans Serif"/>
                <a:cs typeface="Microsoft Sans Serif"/>
              </a:rPr>
              <a:t> </a:t>
            </a:r>
            <a:r>
              <a:rPr sz="1572" spc="6" dirty="0">
                <a:latin typeface="Microsoft Sans Serif"/>
                <a:cs typeface="Microsoft Sans Serif"/>
              </a:rPr>
              <a:t>by</a:t>
            </a:r>
            <a:r>
              <a:rPr sz="1572" spc="30" dirty="0">
                <a:latin typeface="Microsoft Sans Serif"/>
                <a:cs typeface="Microsoft Sans Serif"/>
              </a:rPr>
              <a:t> </a:t>
            </a:r>
            <a:r>
              <a:rPr sz="1572" spc="12" dirty="0">
                <a:latin typeface="Microsoft Sans Serif"/>
                <a:cs typeface="Microsoft Sans Serif"/>
              </a:rPr>
              <a:t>the</a:t>
            </a:r>
            <a:r>
              <a:rPr sz="1572" spc="18" dirty="0">
                <a:latin typeface="Microsoft Sans Serif"/>
                <a:cs typeface="Microsoft Sans Serif"/>
              </a:rPr>
              <a:t> </a:t>
            </a:r>
            <a:r>
              <a:rPr sz="1572" spc="12" dirty="0">
                <a:latin typeface="Microsoft Sans Serif"/>
                <a:cs typeface="Microsoft Sans Serif"/>
              </a:rPr>
              <a:t>same </a:t>
            </a:r>
            <a:r>
              <a:rPr sz="1572" spc="-399" dirty="0">
                <a:latin typeface="Microsoft Sans Serif"/>
                <a:cs typeface="Microsoft Sans Serif"/>
              </a:rPr>
              <a:t> </a:t>
            </a:r>
            <a:r>
              <a:rPr sz="1572" spc="6" dirty="0">
                <a:latin typeface="Microsoft Sans Serif"/>
                <a:cs typeface="Microsoft Sans Serif"/>
              </a:rPr>
              <a:t>sequence</a:t>
            </a:r>
            <a:r>
              <a:rPr sz="1572" spc="24" dirty="0">
                <a:latin typeface="Microsoft Sans Serif"/>
                <a:cs typeface="Microsoft Sans Serif"/>
              </a:rPr>
              <a:t> </a:t>
            </a:r>
            <a:r>
              <a:rPr sz="1572" dirty="0">
                <a:latin typeface="Microsoft Sans Serif"/>
                <a:cs typeface="Microsoft Sans Serif"/>
              </a:rPr>
              <a:t>identifier</a:t>
            </a:r>
            <a:r>
              <a:rPr sz="1572" spc="36" dirty="0">
                <a:latin typeface="Microsoft Sans Serif"/>
                <a:cs typeface="Microsoft Sans Serif"/>
              </a:rPr>
              <a:t> </a:t>
            </a:r>
            <a:r>
              <a:rPr sz="1572" spc="6" dirty="0">
                <a:latin typeface="Microsoft Sans Serif"/>
                <a:cs typeface="Microsoft Sans Serif"/>
              </a:rPr>
              <a:t>(and</a:t>
            </a:r>
            <a:r>
              <a:rPr sz="1572" spc="30" dirty="0">
                <a:latin typeface="Microsoft Sans Serif"/>
                <a:cs typeface="Microsoft Sans Serif"/>
              </a:rPr>
              <a:t> </a:t>
            </a:r>
            <a:r>
              <a:rPr sz="1572" spc="6" dirty="0">
                <a:latin typeface="Microsoft Sans Serif"/>
                <a:cs typeface="Microsoft Sans Serif"/>
              </a:rPr>
              <a:t>any</a:t>
            </a:r>
            <a:r>
              <a:rPr sz="1572" spc="24" dirty="0">
                <a:latin typeface="Microsoft Sans Serif"/>
                <a:cs typeface="Microsoft Sans Serif"/>
              </a:rPr>
              <a:t> </a:t>
            </a:r>
            <a:r>
              <a:rPr sz="1572" spc="6" dirty="0">
                <a:latin typeface="Microsoft Sans Serif"/>
                <a:cs typeface="Microsoft Sans Serif"/>
              </a:rPr>
              <a:t>description)</a:t>
            </a:r>
            <a:r>
              <a:rPr sz="1572" spc="24" dirty="0">
                <a:latin typeface="Microsoft Sans Serif"/>
                <a:cs typeface="Microsoft Sans Serif"/>
              </a:rPr>
              <a:t> </a:t>
            </a:r>
            <a:r>
              <a:rPr sz="1572" spc="6" dirty="0">
                <a:latin typeface="Microsoft Sans Serif"/>
                <a:cs typeface="Microsoft Sans Serif"/>
              </a:rPr>
              <a:t>again.</a:t>
            </a:r>
            <a:endParaRPr sz="1572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64524" y="5096238"/>
            <a:ext cx="5260679" cy="732432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 marR="6142" algn="just">
              <a:lnSpc>
                <a:spcPct val="101299"/>
              </a:lnSpc>
              <a:spcBef>
                <a:spcPts val="121"/>
              </a:spcBef>
            </a:pPr>
            <a:r>
              <a:rPr sz="1572" dirty="0">
                <a:latin typeface="Microsoft Sans Serif"/>
                <a:cs typeface="Microsoft Sans Serif"/>
              </a:rPr>
              <a:t>Line </a:t>
            </a:r>
            <a:r>
              <a:rPr sz="1572" spc="6" dirty="0">
                <a:latin typeface="Microsoft Sans Serif"/>
                <a:cs typeface="Microsoft Sans Serif"/>
              </a:rPr>
              <a:t>4: </a:t>
            </a:r>
            <a:r>
              <a:rPr sz="1572" b="1" spc="6" dirty="0">
                <a:latin typeface="Arial"/>
                <a:cs typeface="Arial"/>
              </a:rPr>
              <a:t>Quality values </a:t>
            </a:r>
            <a:r>
              <a:rPr sz="1572" spc="6" dirty="0">
                <a:latin typeface="Microsoft Sans Serif"/>
                <a:cs typeface="Microsoft Sans Serif"/>
              </a:rPr>
              <a:t>for the sequence </a:t>
            </a:r>
            <a:r>
              <a:rPr sz="1572" dirty="0">
                <a:latin typeface="Microsoft Sans Serif"/>
                <a:cs typeface="Microsoft Sans Serif"/>
              </a:rPr>
              <a:t>in Line </a:t>
            </a:r>
            <a:r>
              <a:rPr sz="1572" spc="12" dirty="0">
                <a:latin typeface="Microsoft Sans Serif"/>
                <a:cs typeface="Microsoft Sans Serif"/>
              </a:rPr>
              <a:t>2 </a:t>
            </a:r>
            <a:r>
              <a:rPr sz="1572" spc="6" dirty="0">
                <a:latin typeface="Microsoft Sans Serif"/>
                <a:cs typeface="Microsoft Sans Serif"/>
              </a:rPr>
              <a:t>. </a:t>
            </a:r>
            <a:r>
              <a:rPr sz="1572" dirty="0">
                <a:latin typeface="Microsoft Sans Serif"/>
                <a:cs typeface="Microsoft Sans Serif"/>
              </a:rPr>
              <a:t>Quality </a:t>
            </a:r>
            <a:r>
              <a:rPr sz="1572" spc="-405" dirty="0">
                <a:latin typeface="Microsoft Sans Serif"/>
                <a:cs typeface="Microsoft Sans Serif"/>
              </a:rPr>
              <a:t> </a:t>
            </a:r>
            <a:r>
              <a:rPr sz="1572" spc="6" dirty="0">
                <a:latin typeface="Microsoft Sans Serif"/>
                <a:cs typeface="Microsoft Sans Serif"/>
              </a:rPr>
              <a:t>ranges from </a:t>
            </a:r>
            <a:r>
              <a:rPr sz="1572" spc="12" dirty="0">
                <a:latin typeface="Microsoft Sans Serif"/>
                <a:cs typeface="Microsoft Sans Serif"/>
              </a:rPr>
              <a:t>1 to </a:t>
            </a:r>
            <a:r>
              <a:rPr sz="1572" spc="6" dirty="0">
                <a:latin typeface="Microsoft Sans Serif"/>
                <a:cs typeface="Microsoft Sans Serif"/>
              </a:rPr>
              <a:t>40 </a:t>
            </a:r>
            <a:r>
              <a:rPr sz="1572" spc="-6" dirty="0">
                <a:latin typeface="Microsoft Sans Serif"/>
                <a:cs typeface="Microsoft Sans Serif"/>
              </a:rPr>
              <a:t>in </a:t>
            </a:r>
            <a:r>
              <a:rPr sz="1572" spc="6" dirty="0">
                <a:latin typeface="Microsoft Sans Serif"/>
                <a:cs typeface="Microsoft Sans Serif"/>
              </a:rPr>
              <a:t>most platforms, however the letters </a:t>
            </a:r>
            <a:r>
              <a:rPr sz="1572" spc="12" dirty="0">
                <a:latin typeface="Microsoft Sans Serif"/>
                <a:cs typeface="Microsoft Sans Serif"/>
              </a:rPr>
              <a:t> used </a:t>
            </a:r>
            <a:r>
              <a:rPr sz="1572" spc="6" dirty="0">
                <a:latin typeface="Microsoft Sans Serif"/>
                <a:cs typeface="Microsoft Sans Serif"/>
              </a:rPr>
              <a:t>for</a:t>
            </a:r>
            <a:r>
              <a:rPr sz="1572" spc="36" dirty="0">
                <a:latin typeface="Microsoft Sans Serif"/>
                <a:cs typeface="Microsoft Sans Serif"/>
              </a:rPr>
              <a:t> </a:t>
            </a:r>
            <a:r>
              <a:rPr sz="1572" spc="6" dirty="0">
                <a:latin typeface="Microsoft Sans Serif"/>
                <a:cs typeface="Microsoft Sans Serif"/>
              </a:rPr>
              <a:t>encoding</a:t>
            </a:r>
            <a:r>
              <a:rPr sz="1572" spc="18" dirty="0">
                <a:latin typeface="Microsoft Sans Serif"/>
                <a:cs typeface="Microsoft Sans Serif"/>
              </a:rPr>
              <a:t> </a:t>
            </a:r>
            <a:r>
              <a:rPr sz="1572" spc="12" dirty="0">
                <a:latin typeface="Microsoft Sans Serif"/>
                <a:cs typeface="Microsoft Sans Serif"/>
              </a:rPr>
              <a:t>them</a:t>
            </a:r>
            <a:r>
              <a:rPr sz="1572" spc="30" dirty="0">
                <a:latin typeface="Microsoft Sans Serif"/>
                <a:cs typeface="Microsoft Sans Serif"/>
              </a:rPr>
              <a:t> </a:t>
            </a:r>
            <a:r>
              <a:rPr sz="1572" spc="6" dirty="0">
                <a:latin typeface="Microsoft Sans Serif"/>
                <a:cs typeface="Microsoft Sans Serif"/>
              </a:rPr>
              <a:t>can</a:t>
            </a:r>
            <a:r>
              <a:rPr sz="1572" spc="18" dirty="0">
                <a:latin typeface="Microsoft Sans Serif"/>
                <a:cs typeface="Microsoft Sans Serif"/>
              </a:rPr>
              <a:t> </a:t>
            </a:r>
            <a:r>
              <a:rPr sz="1572" spc="-18" dirty="0">
                <a:latin typeface="Microsoft Sans Serif"/>
                <a:cs typeface="Microsoft Sans Serif"/>
              </a:rPr>
              <a:t>vary.</a:t>
            </a:r>
            <a:endParaRPr sz="1572">
              <a:latin typeface="Microsoft Sans Serif"/>
              <a:cs typeface="Microsoft Sans Serif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971622" y="2994115"/>
            <a:ext cx="442229" cy="130519"/>
            <a:chOff x="4939029" y="2475589"/>
            <a:chExt cx="365760" cy="107950"/>
          </a:xfrm>
        </p:grpSpPr>
        <p:sp>
          <p:nvSpPr>
            <p:cNvPr id="13" name="object 13"/>
            <p:cNvSpPr/>
            <p:nvPr/>
          </p:nvSpPr>
          <p:spPr>
            <a:xfrm>
              <a:off x="4939029" y="2530199"/>
              <a:ext cx="210820" cy="0"/>
            </a:xfrm>
            <a:custGeom>
              <a:avLst/>
              <a:gdLst/>
              <a:ahLst/>
              <a:cxnLst/>
              <a:rect l="l" t="t" r="r" b="b"/>
              <a:pathLst>
                <a:path w="210820">
                  <a:moveTo>
                    <a:pt x="0" y="0"/>
                  </a:moveTo>
                  <a:lnTo>
                    <a:pt x="210820" y="0"/>
                  </a:lnTo>
                </a:path>
              </a:pathLst>
            </a:custGeom>
            <a:ln w="3175">
              <a:solidFill>
                <a:srgbClr val="0066B2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4" name="object 14"/>
            <p:cNvSpPr/>
            <p:nvPr/>
          </p:nvSpPr>
          <p:spPr>
            <a:xfrm>
              <a:off x="5143499" y="2475589"/>
              <a:ext cx="161290" cy="107950"/>
            </a:xfrm>
            <a:custGeom>
              <a:avLst/>
              <a:gdLst/>
              <a:ahLst/>
              <a:cxnLst/>
              <a:rect l="l" t="t" r="r" b="b"/>
              <a:pathLst>
                <a:path w="161289" h="107950">
                  <a:moveTo>
                    <a:pt x="0" y="0"/>
                  </a:moveTo>
                  <a:lnTo>
                    <a:pt x="0" y="107950"/>
                  </a:lnTo>
                  <a:lnTo>
                    <a:pt x="161289" y="546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6B2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5639950" y="3235959"/>
            <a:ext cx="781578" cy="1861814"/>
            <a:chOff x="4664709" y="2675614"/>
            <a:chExt cx="646430" cy="1539875"/>
          </a:xfrm>
        </p:grpSpPr>
        <p:sp>
          <p:nvSpPr>
            <p:cNvPr id="16" name="object 16"/>
            <p:cNvSpPr/>
            <p:nvPr/>
          </p:nvSpPr>
          <p:spPr>
            <a:xfrm>
              <a:off x="4939029" y="2676249"/>
              <a:ext cx="266700" cy="314960"/>
            </a:xfrm>
            <a:custGeom>
              <a:avLst/>
              <a:gdLst/>
              <a:ahLst/>
              <a:cxnLst/>
              <a:rect l="l" t="t" r="r" b="b"/>
              <a:pathLst>
                <a:path w="266700" h="314960">
                  <a:moveTo>
                    <a:pt x="0" y="0"/>
                  </a:moveTo>
                  <a:lnTo>
                    <a:pt x="266700" y="314959"/>
                  </a:lnTo>
                </a:path>
              </a:pathLst>
            </a:custGeom>
            <a:ln w="3175">
              <a:solidFill>
                <a:srgbClr val="0066B2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7" name="object 17"/>
            <p:cNvSpPr/>
            <p:nvPr/>
          </p:nvSpPr>
          <p:spPr>
            <a:xfrm>
              <a:off x="5158739" y="2950569"/>
              <a:ext cx="146050" cy="158750"/>
            </a:xfrm>
            <a:custGeom>
              <a:avLst/>
              <a:gdLst/>
              <a:ahLst/>
              <a:cxnLst/>
              <a:rect l="l" t="t" r="r" b="b"/>
              <a:pathLst>
                <a:path w="146050" h="158750">
                  <a:moveTo>
                    <a:pt x="82550" y="0"/>
                  </a:moveTo>
                  <a:lnTo>
                    <a:pt x="0" y="69850"/>
                  </a:lnTo>
                  <a:lnTo>
                    <a:pt x="146050" y="158750"/>
                  </a:lnTo>
                  <a:lnTo>
                    <a:pt x="82550" y="0"/>
                  </a:lnTo>
                  <a:close/>
                </a:path>
              </a:pathLst>
            </a:custGeom>
            <a:solidFill>
              <a:srgbClr val="0066B2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8" name="object 18"/>
            <p:cNvSpPr/>
            <p:nvPr/>
          </p:nvSpPr>
          <p:spPr>
            <a:xfrm>
              <a:off x="4939029" y="2807059"/>
              <a:ext cx="298450" cy="619760"/>
            </a:xfrm>
            <a:custGeom>
              <a:avLst/>
              <a:gdLst/>
              <a:ahLst/>
              <a:cxnLst/>
              <a:rect l="l" t="t" r="r" b="b"/>
              <a:pathLst>
                <a:path w="298450" h="619760">
                  <a:moveTo>
                    <a:pt x="0" y="0"/>
                  </a:moveTo>
                  <a:lnTo>
                    <a:pt x="298450" y="619760"/>
                  </a:lnTo>
                </a:path>
              </a:pathLst>
            </a:custGeom>
            <a:ln w="3175">
              <a:solidFill>
                <a:srgbClr val="0066B2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19" name="object 19"/>
            <p:cNvSpPr/>
            <p:nvPr/>
          </p:nvSpPr>
          <p:spPr>
            <a:xfrm>
              <a:off x="5185409" y="3397609"/>
              <a:ext cx="119380" cy="168910"/>
            </a:xfrm>
            <a:custGeom>
              <a:avLst/>
              <a:gdLst/>
              <a:ahLst/>
              <a:cxnLst/>
              <a:rect l="l" t="t" r="r" b="b"/>
              <a:pathLst>
                <a:path w="119379" h="168910">
                  <a:moveTo>
                    <a:pt x="97789" y="0"/>
                  </a:moveTo>
                  <a:lnTo>
                    <a:pt x="0" y="46989"/>
                  </a:lnTo>
                  <a:lnTo>
                    <a:pt x="119379" y="168909"/>
                  </a:lnTo>
                  <a:lnTo>
                    <a:pt x="97789" y="0"/>
                  </a:lnTo>
                  <a:close/>
                </a:path>
              </a:pathLst>
            </a:custGeom>
            <a:solidFill>
              <a:srgbClr val="0066B2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20" name="object 20"/>
            <p:cNvSpPr/>
            <p:nvPr/>
          </p:nvSpPr>
          <p:spPr>
            <a:xfrm>
              <a:off x="4939029" y="2981049"/>
              <a:ext cx="322580" cy="1085850"/>
            </a:xfrm>
            <a:custGeom>
              <a:avLst/>
              <a:gdLst/>
              <a:ahLst/>
              <a:cxnLst/>
              <a:rect l="l" t="t" r="r" b="b"/>
              <a:pathLst>
                <a:path w="322579" h="1085850">
                  <a:moveTo>
                    <a:pt x="0" y="0"/>
                  </a:moveTo>
                  <a:lnTo>
                    <a:pt x="322580" y="1085849"/>
                  </a:lnTo>
                </a:path>
              </a:pathLst>
            </a:custGeom>
            <a:ln w="3175">
              <a:solidFill>
                <a:srgbClr val="0066B2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21" name="object 21"/>
            <p:cNvSpPr/>
            <p:nvPr/>
          </p:nvSpPr>
          <p:spPr>
            <a:xfrm>
              <a:off x="5206999" y="4044039"/>
              <a:ext cx="104139" cy="171450"/>
            </a:xfrm>
            <a:custGeom>
              <a:avLst/>
              <a:gdLst/>
              <a:ahLst/>
              <a:cxnLst/>
              <a:rect l="l" t="t" r="r" b="b"/>
              <a:pathLst>
                <a:path w="104139" h="171450">
                  <a:moveTo>
                    <a:pt x="104139" y="0"/>
                  </a:moveTo>
                  <a:lnTo>
                    <a:pt x="0" y="30480"/>
                  </a:lnTo>
                  <a:lnTo>
                    <a:pt x="97789" y="171450"/>
                  </a:lnTo>
                  <a:lnTo>
                    <a:pt x="104139" y="0"/>
                  </a:lnTo>
                  <a:close/>
                </a:path>
              </a:pathLst>
            </a:custGeom>
            <a:solidFill>
              <a:srgbClr val="0066B2"/>
            </a:solidFill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sp>
          <p:nvSpPr>
            <p:cNvPr id="22" name="object 22"/>
            <p:cNvSpPr/>
            <p:nvPr/>
          </p:nvSpPr>
          <p:spPr>
            <a:xfrm>
              <a:off x="4664709" y="2676249"/>
              <a:ext cx="274320" cy="304800"/>
            </a:xfrm>
            <a:custGeom>
              <a:avLst/>
              <a:gdLst/>
              <a:ahLst/>
              <a:cxnLst/>
              <a:rect l="l" t="t" r="r" b="b"/>
              <a:pathLst>
                <a:path w="274320" h="304800">
                  <a:moveTo>
                    <a:pt x="0" y="304800"/>
                  </a:moveTo>
                  <a:lnTo>
                    <a:pt x="274319" y="304800"/>
                  </a:lnTo>
                </a:path>
                <a:path w="274320" h="304800">
                  <a:moveTo>
                    <a:pt x="0" y="130809"/>
                  </a:moveTo>
                  <a:lnTo>
                    <a:pt x="274319" y="130809"/>
                  </a:lnTo>
                </a:path>
                <a:path w="274320" h="304800">
                  <a:moveTo>
                    <a:pt x="0" y="0"/>
                  </a:moveTo>
                  <a:lnTo>
                    <a:pt x="274319" y="0"/>
                  </a:lnTo>
                </a:path>
              </a:pathLst>
            </a:custGeom>
            <a:ln w="3175">
              <a:solidFill>
                <a:srgbClr val="0066B2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  <p:pic>
        <p:nvPicPr>
          <p:cNvPr id="23" name="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5718" y="263968"/>
            <a:ext cx="939736" cy="1205379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11196986" y="1163781"/>
            <a:ext cx="681769" cy="262083"/>
          </a:xfrm>
          <a:prstGeom prst="rect">
            <a:avLst/>
          </a:prstGeom>
        </p:spPr>
        <p:txBody>
          <a:bodyPr vert="horz" wrap="square" lIns="0" tIns="19962" rIns="0" bIns="0" rtlCol="0">
            <a:spAutoFit/>
          </a:bodyPr>
          <a:lstStyle/>
          <a:p>
            <a:pPr marL="15356">
              <a:spcBef>
                <a:spcPts val="157"/>
              </a:spcBef>
            </a:pPr>
            <a:r>
              <a:rPr sz="1572" spc="-48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572" spc="151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572" spc="254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572" spc="67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572" spc="193" dirty="0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endParaRPr sz="1572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129422" y="346886"/>
            <a:ext cx="644149" cy="650376"/>
          </a:xfrm>
          <a:prstGeom prst="rect">
            <a:avLst/>
          </a:prstGeom>
        </p:spPr>
        <p:txBody>
          <a:bodyPr vert="horz" wrap="square" lIns="0" tIns="9213" rIns="0" bIns="0" rtlCol="0">
            <a:spAutoFit/>
          </a:bodyPr>
          <a:lstStyle/>
          <a:p>
            <a:pPr marL="15356" marR="128219">
              <a:lnSpc>
                <a:spcPct val="106400"/>
              </a:lnSpc>
              <a:spcBef>
                <a:spcPts val="73"/>
              </a:spcBef>
            </a:pPr>
            <a:r>
              <a:rPr sz="786" spc="6" dirty="0">
                <a:solidFill>
                  <a:srgbClr val="FFFFFF"/>
                </a:solidFill>
                <a:latin typeface="Courier New"/>
                <a:cs typeface="Courier New"/>
              </a:rPr>
              <a:t>@</a:t>
            </a:r>
            <a:r>
              <a:rPr sz="786" spc="-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786" spc="6" dirty="0">
                <a:solidFill>
                  <a:srgbClr val="FFFFFF"/>
                </a:solidFill>
                <a:latin typeface="Courier New"/>
                <a:cs typeface="Courier New"/>
              </a:rPr>
              <a:t>SEQNAM </a:t>
            </a:r>
            <a:r>
              <a:rPr sz="786" spc="-453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786" spc="6" dirty="0">
                <a:solidFill>
                  <a:srgbClr val="FFFFFF"/>
                </a:solidFill>
                <a:latin typeface="Courier New"/>
                <a:cs typeface="Courier New"/>
              </a:rPr>
              <a:t>AGCTAGCG</a:t>
            </a:r>
            <a:endParaRPr sz="786">
              <a:latin typeface="Courier New"/>
              <a:cs typeface="Courier New"/>
            </a:endParaRPr>
          </a:p>
          <a:p>
            <a:pPr marL="15356" marR="6142">
              <a:lnSpc>
                <a:spcPts val="1004"/>
              </a:lnSpc>
              <a:spcBef>
                <a:spcPts val="30"/>
              </a:spcBef>
            </a:pPr>
            <a:r>
              <a:rPr sz="786" spc="6" dirty="0">
                <a:solidFill>
                  <a:srgbClr val="FFFFFF"/>
                </a:solidFill>
                <a:latin typeface="Courier New"/>
                <a:cs typeface="Courier New"/>
              </a:rPr>
              <a:t>+ SEQNAME </a:t>
            </a:r>
            <a:r>
              <a:rPr sz="786" spc="-459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786" spc="6" dirty="0">
                <a:solidFill>
                  <a:srgbClr val="FFFFFF"/>
                </a:solidFill>
                <a:latin typeface="Courier New"/>
                <a:cs typeface="Courier New"/>
              </a:rPr>
              <a:t>FFBFFIFIFF  </a:t>
            </a:r>
            <a:r>
              <a:rPr sz="786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786" spc="6" dirty="0">
                <a:solidFill>
                  <a:srgbClr val="FFFFFF"/>
                </a:solidFill>
                <a:latin typeface="Courier New"/>
                <a:cs typeface="Courier New"/>
              </a:rPr>
              <a:t>@</a:t>
            </a:r>
            <a:r>
              <a:rPr sz="786" spc="-79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786" spc="6" dirty="0">
                <a:solidFill>
                  <a:srgbClr val="FFFFFF"/>
                </a:solidFill>
                <a:latin typeface="Courier New"/>
                <a:cs typeface="Courier New"/>
              </a:rPr>
              <a:t>SEQNAME2</a:t>
            </a:r>
            <a:endParaRPr sz="786">
              <a:latin typeface="Courier New"/>
              <a:cs typeface="Courier New"/>
            </a:endParaRPr>
          </a:p>
        </p:txBody>
      </p:sp>
      <p:pic>
        <p:nvPicPr>
          <p:cNvPr id="26" name="object 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814" y="274716"/>
            <a:ext cx="2208073" cy="105336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34563" y="478939"/>
            <a:ext cx="6515196" cy="668324"/>
          </a:xfrm>
          <a:prstGeom prst="rect">
            <a:avLst/>
          </a:prstGeom>
        </p:spPr>
        <p:txBody>
          <a:bodyPr vert="horz" wrap="square" lIns="0" tIns="16891" rIns="0" bIns="0" rtlCol="0">
            <a:spAutoFit/>
          </a:bodyPr>
          <a:lstStyle/>
          <a:p>
            <a:pPr marL="15356">
              <a:spcBef>
                <a:spcPts val="133"/>
              </a:spcBef>
            </a:pPr>
            <a:r>
              <a:rPr sz="4232" spc="-12" dirty="0">
                <a:latin typeface="Microsoft Sans Serif"/>
                <a:cs typeface="Microsoft Sans Serif"/>
              </a:rPr>
              <a:t>Alignment</a:t>
            </a:r>
            <a:r>
              <a:rPr sz="4232" spc="24" dirty="0">
                <a:latin typeface="Microsoft Sans Serif"/>
                <a:cs typeface="Microsoft Sans Serif"/>
              </a:rPr>
              <a:t> </a:t>
            </a:r>
            <a:r>
              <a:rPr sz="4232" spc="-12" dirty="0">
                <a:latin typeface="Microsoft Sans Serif"/>
                <a:cs typeface="Microsoft Sans Serif"/>
              </a:rPr>
              <a:t>files</a:t>
            </a:r>
            <a:r>
              <a:rPr sz="4232" spc="24" dirty="0">
                <a:latin typeface="Microsoft Sans Serif"/>
                <a:cs typeface="Microsoft Sans Serif"/>
              </a:rPr>
              <a:t> </a:t>
            </a:r>
            <a:r>
              <a:rPr sz="4232" spc="-6" dirty="0">
                <a:latin typeface="Microsoft Sans Serif"/>
                <a:cs typeface="Microsoft Sans Serif"/>
              </a:rPr>
              <a:t>(SAM/BAM)</a:t>
            </a:r>
            <a:endParaRPr sz="4232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9447" y="1538446"/>
            <a:ext cx="125145" cy="158196"/>
          </a:xfrm>
          <a:prstGeom prst="rect">
            <a:avLst/>
          </a:prstGeom>
        </p:spPr>
        <p:txBody>
          <a:bodyPr vert="horz" wrap="square" lIns="0" tIns="18426" rIns="0" bIns="0" rtlCol="0">
            <a:spAutoFit/>
          </a:bodyPr>
          <a:lstStyle/>
          <a:p>
            <a:pPr marL="15356">
              <a:spcBef>
                <a:spcPts val="145"/>
              </a:spcBef>
            </a:pPr>
            <a:r>
              <a:rPr sz="907" spc="187" dirty="0">
                <a:latin typeface="Microsoft Sans Serif"/>
                <a:cs typeface="Microsoft Sans Serif"/>
              </a:rPr>
              <a:t>●</a:t>
            </a:r>
            <a:endParaRPr sz="907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90408" y="1493917"/>
            <a:ext cx="10447653" cy="299426"/>
          </a:xfrm>
          <a:custGeom>
            <a:avLst/>
            <a:gdLst/>
            <a:ahLst/>
            <a:cxnLst/>
            <a:rect l="l" t="t" r="r" b="b"/>
            <a:pathLst>
              <a:path w="8641080" h="247650">
                <a:moveTo>
                  <a:pt x="8641080" y="0"/>
                </a:moveTo>
                <a:lnTo>
                  <a:pt x="0" y="0"/>
                </a:lnTo>
                <a:lnTo>
                  <a:pt x="0" y="247650"/>
                </a:lnTo>
                <a:lnTo>
                  <a:pt x="8641080" y="247650"/>
                </a:lnTo>
                <a:lnTo>
                  <a:pt x="86410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5" name="object 5"/>
          <p:cNvSpPr txBox="1"/>
          <p:nvPr/>
        </p:nvSpPr>
        <p:spPr>
          <a:xfrm>
            <a:off x="975053" y="1452458"/>
            <a:ext cx="10466080" cy="341107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116" spc="-6" dirty="0">
                <a:latin typeface="Microsoft Sans Serif"/>
                <a:cs typeface="Microsoft Sans Serif"/>
              </a:rPr>
              <a:t>Sequence</a:t>
            </a:r>
            <a:r>
              <a:rPr sz="2116" spc="18" dirty="0">
                <a:latin typeface="Microsoft Sans Serif"/>
                <a:cs typeface="Microsoft Sans Serif"/>
              </a:rPr>
              <a:t> </a:t>
            </a:r>
            <a:r>
              <a:rPr sz="2116" spc="-6" dirty="0">
                <a:latin typeface="Microsoft Sans Serif"/>
                <a:cs typeface="Microsoft Sans Serif"/>
              </a:rPr>
              <a:t>alignment</a:t>
            </a:r>
            <a:r>
              <a:rPr sz="2116" spc="30" dirty="0">
                <a:latin typeface="Microsoft Sans Serif"/>
                <a:cs typeface="Microsoft Sans Serif"/>
              </a:rPr>
              <a:t> </a:t>
            </a:r>
            <a:r>
              <a:rPr sz="2116" spc="-6" dirty="0">
                <a:latin typeface="Microsoft Sans Serif"/>
                <a:cs typeface="Microsoft Sans Serif"/>
              </a:rPr>
              <a:t>map</a:t>
            </a:r>
            <a:r>
              <a:rPr sz="2116" spc="36" dirty="0">
                <a:latin typeface="Microsoft Sans Serif"/>
                <a:cs typeface="Microsoft Sans Serif"/>
              </a:rPr>
              <a:t> </a:t>
            </a:r>
            <a:r>
              <a:rPr sz="2116" spc="-12" dirty="0">
                <a:latin typeface="Microsoft Sans Serif"/>
                <a:cs typeface="Microsoft Sans Serif"/>
              </a:rPr>
              <a:t>files</a:t>
            </a:r>
            <a:r>
              <a:rPr sz="2116" spc="30" dirty="0">
                <a:latin typeface="Microsoft Sans Serif"/>
                <a:cs typeface="Microsoft Sans Serif"/>
              </a:rPr>
              <a:t> </a:t>
            </a:r>
            <a:r>
              <a:rPr sz="2116" dirty="0">
                <a:latin typeface="Microsoft Sans Serif"/>
                <a:cs typeface="Microsoft Sans Serif"/>
              </a:rPr>
              <a:t>store</a:t>
            </a:r>
            <a:r>
              <a:rPr sz="2116" spc="24" dirty="0">
                <a:latin typeface="Microsoft Sans Serif"/>
                <a:cs typeface="Microsoft Sans Serif"/>
              </a:rPr>
              <a:t> </a:t>
            </a:r>
            <a:r>
              <a:rPr sz="2116" spc="-12" dirty="0">
                <a:latin typeface="Microsoft Sans Serif"/>
                <a:cs typeface="Microsoft Sans Serif"/>
              </a:rPr>
              <a:t>biological</a:t>
            </a:r>
            <a:r>
              <a:rPr sz="2116" spc="24" dirty="0">
                <a:latin typeface="Microsoft Sans Serif"/>
                <a:cs typeface="Microsoft Sans Serif"/>
              </a:rPr>
              <a:t> </a:t>
            </a:r>
            <a:r>
              <a:rPr sz="2116" spc="-6" dirty="0">
                <a:latin typeface="Microsoft Sans Serif"/>
                <a:cs typeface="Microsoft Sans Serif"/>
              </a:rPr>
              <a:t>sequences</a:t>
            </a:r>
            <a:r>
              <a:rPr sz="2116" spc="36" dirty="0">
                <a:latin typeface="Microsoft Sans Serif"/>
                <a:cs typeface="Microsoft Sans Serif"/>
              </a:rPr>
              <a:t> </a:t>
            </a:r>
            <a:r>
              <a:rPr sz="2116" spc="-6" dirty="0">
                <a:latin typeface="Microsoft Sans Serif"/>
                <a:cs typeface="Microsoft Sans Serif"/>
              </a:rPr>
              <a:t>(reads)</a:t>
            </a:r>
            <a:r>
              <a:rPr sz="2116" spc="36" dirty="0">
                <a:latin typeface="Microsoft Sans Serif"/>
                <a:cs typeface="Microsoft Sans Serif"/>
              </a:rPr>
              <a:t> </a:t>
            </a:r>
            <a:r>
              <a:rPr sz="2116" spc="-12" dirty="0">
                <a:latin typeface="Microsoft Sans Serif"/>
                <a:cs typeface="Microsoft Sans Serif"/>
              </a:rPr>
              <a:t>aligned</a:t>
            </a:r>
            <a:r>
              <a:rPr sz="2116" spc="42" dirty="0">
                <a:latin typeface="Microsoft Sans Serif"/>
                <a:cs typeface="Microsoft Sans Serif"/>
              </a:rPr>
              <a:t> </a:t>
            </a:r>
            <a:r>
              <a:rPr sz="2116" dirty="0">
                <a:latin typeface="Microsoft Sans Serif"/>
                <a:cs typeface="Microsoft Sans Serif"/>
              </a:rPr>
              <a:t>to</a:t>
            </a:r>
            <a:r>
              <a:rPr sz="2116" spc="18" dirty="0">
                <a:latin typeface="Microsoft Sans Serif"/>
                <a:cs typeface="Microsoft Sans Serif"/>
              </a:rPr>
              <a:t> </a:t>
            </a:r>
            <a:r>
              <a:rPr sz="2116" dirty="0">
                <a:latin typeface="Microsoft Sans Serif"/>
                <a:cs typeface="Microsoft Sans Serif"/>
              </a:rPr>
              <a:t>a</a:t>
            </a:r>
            <a:r>
              <a:rPr sz="2116" spc="24" dirty="0">
                <a:latin typeface="Microsoft Sans Serif"/>
                <a:cs typeface="Microsoft Sans Serif"/>
              </a:rPr>
              <a:t> </a:t>
            </a:r>
            <a:r>
              <a:rPr sz="2116" dirty="0">
                <a:latin typeface="Microsoft Sans Serif"/>
                <a:cs typeface="Microsoft Sans Serif"/>
              </a:rPr>
              <a:t>reference</a:t>
            </a:r>
            <a:endParaRPr sz="2116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5053" y="1656682"/>
            <a:ext cx="7603877" cy="866984"/>
          </a:xfrm>
          <a:prstGeom prst="rect">
            <a:avLst/>
          </a:prstGeom>
        </p:spPr>
        <p:txBody>
          <a:bodyPr vert="horz" wrap="square" lIns="0" tIns="112093" rIns="0" bIns="0" rtlCol="0">
            <a:spAutoFit/>
          </a:bodyPr>
          <a:lstStyle/>
          <a:p>
            <a:pPr marL="15356">
              <a:spcBef>
                <a:spcPts val="883"/>
              </a:spcBef>
            </a:pPr>
            <a:r>
              <a:rPr sz="2116" spc="-6" dirty="0">
                <a:latin typeface="Microsoft Sans Serif"/>
                <a:cs typeface="Microsoft Sans Serif"/>
              </a:rPr>
              <a:t>sequence.</a:t>
            </a:r>
            <a:endParaRPr sz="2116">
              <a:latin typeface="Microsoft Sans Serif"/>
              <a:cs typeface="Microsoft Sans Serif"/>
            </a:endParaRPr>
          </a:p>
          <a:p>
            <a:pPr marL="15356">
              <a:spcBef>
                <a:spcPts val="762"/>
              </a:spcBef>
            </a:pPr>
            <a:r>
              <a:rPr sz="2116" spc="-6" dirty="0">
                <a:latin typeface="Microsoft Sans Serif"/>
                <a:cs typeface="Microsoft Sans Serif"/>
              </a:rPr>
              <a:t>The</a:t>
            </a:r>
            <a:r>
              <a:rPr sz="2116" spc="12" dirty="0">
                <a:latin typeface="Microsoft Sans Serif"/>
                <a:cs typeface="Microsoft Sans Serif"/>
              </a:rPr>
              <a:t> </a:t>
            </a:r>
            <a:r>
              <a:rPr sz="2116" spc="-6" dirty="0">
                <a:latin typeface="Microsoft Sans Serif"/>
                <a:cs typeface="Microsoft Sans Serif"/>
              </a:rPr>
              <a:t>SAM</a:t>
            </a:r>
            <a:r>
              <a:rPr sz="2116" spc="36" dirty="0">
                <a:latin typeface="Microsoft Sans Serif"/>
                <a:cs typeface="Microsoft Sans Serif"/>
              </a:rPr>
              <a:t> </a:t>
            </a:r>
            <a:r>
              <a:rPr sz="2116" dirty="0">
                <a:latin typeface="Microsoft Sans Serif"/>
                <a:cs typeface="Microsoft Sans Serif"/>
              </a:rPr>
              <a:t>format</a:t>
            </a:r>
            <a:r>
              <a:rPr sz="2116" spc="30" dirty="0">
                <a:latin typeface="Microsoft Sans Serif"/>
                <a:cs typeface="Microsoft Sans Serif"/>
              </a:rPr>
              <a:t> </a:t>
            </a:r>
            <a:r>
              <a:rPr sz="2116" spc="-6" dirty="0">
                <a:latin typeface="Microsoft Sans Serif"/>
                <a:cs typeface="Microsoft Sans Serif"/>
              </a:rPr>
              <a:t>consists</a:t>
            </a:r>
            <a:r>
              <a:rPr sz="2116" spc="18" dirty="0">
                <a:latin typeface="Microsoft Sans Serif"/>
                <a:cs typeface="Microsoft Sans Serif"/>
              </a:rPr>
              <a:t> </a:t>
            </a:r>
            <a:r>
              <a:rPr sz="2116" dirty="0">
                <a:latin typeface="Microsoft Sans Serif"/>
                <a:cs typeface="Microsoft Sans Serif"/>
              </a:rPr>
              <a:t>of</a:t>
            </a:r>
            <a:r>
              <a:rPr sz="2116" spc="30" dirty="0">
                <a:latin typeface="Microsoft Sans Serif"/>
                <a:cs typeface="Microsoft Sans Serif"/>
              </a:rPr>
              <a:t> </a:t>
            </a:r>
            <a:r>
              <a:rPr sz="2116" dirty="0">
                <a:latin typeface="Microsoft Sans Serif"/>
                <a:cs typeface="Microsoft Sans Serif"/>
              </a:rPr>
              <a:t>a</a:t>
            </a:r>
            <a:r>
              <a:rPr sz="2116" spc="36" dirty="0">
                <a:latin typeface="Microsoft Sans Serif"/>
                <a:cs typeface="Microsoft Sans Serif"/>
              </a:rPr>
              <a:t> </a:t>
            </a:r>
            <a:r>
              <a:rPr sz="2116" spc="-6" dirty="0">
                <a:latin typeface="Microsoft Sans Serif"/>
                <a:cs typeface="Microsoft Sans Serif"/>
              </a:rPr>
              <a:t>header</a:t>
            </a:r>
            <a:r>
              <a:rPr sz="2116" spc="30" dirty="0">
                <a:latin typeface="Microsoft Sans Serif"/>
                <a:cs typeface="Microsoft Sans Serif"/>
              </a:rPr>
              <a:t> </a:t>
            </a:r>
            <a:r>
              <a:rPr sz="2116" dirty="0">
                <a:latin typeface="Microsoft Sans Serif"/>
                <a:cs typeface="Microsoft Sans Serif"/>
              </a:rPr>
              <a:t>and</a:t>
            </a:r>
            <a:r>
              <a:rPr sz="2116" spc="18" dirty="0">
                <a:latin typeface="Microsoft Sans Serif"/>
                <a:cs typeface="Microsoft Sans Serif"/>
              </a:rPr>
              <a:t> </a:t>
            </a:r>
            <a:r>
              <a:rPr sz="2116" dirty="0">
                <a:latin typeface="Microsoft Sans Serif"/>
                <a:cs typeface="Microsoft Sans Serif"/>
              </a:rPr>
              <a:t>an</a:t>
            </a:r>
            <a:r>
              <a:rPr sz="2116" spc="12" dirty="0">
                <a:latin typeface="Microsoft Sans Serif"/>
                <a:cs typeface="Microsoft Sans Serif"/>
              </a:rPr>
              <a:t> </a:t>
            </a:r>
            <a:r>
              <a:rPr sz="2116" spc="-12" dirty="0">
                <a:latin typeface="Microsoft Sans Serif"/>
                <a:cs typeface="Microsoft Sans Serif"/>
              </a:rPr>
              <a:t>alignment</a:t>
            </a:r>
            <a:r>
              <a:rPr sz="2116" spc="30" dirty="0">
                <a:latin typeface="Microsoft Sans Serif"/>
                <a:cs typeface="Microsoft Sans Serif"/>
              </a:rPr>
              <a:t> </a:t>
            </a:r>
            <a:r>
              <a:rPr sz="2116" spc="-6" dirty="0">
                <a:latin typeface="Microsoft Sans Serif"/>
                <a:cs typeface="Microsoft Sans Serif"/>
              </a:rPr>
              <a:t>section.</a:t>
            </a:r>
            <a:endParaRPr sz="2116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9447" y="2257069"/>
            <a:ext cx="125145" cy="158196"/>
          </a:xfrm>
          <a:prstGeom prst="rect">
            <a:avLst/>
          </a:prstGeom>
        </p:spPr>
        <p:txBody>
          <a:bodyPr vert="horz" wrap="square" lIns="0" tIns="18426" rIns="0" bIns="0" rtlCol="0">
            <a:spAutoFit/>
          </a:bodyPr>
          <a:lstStyle/>
          <a:p>
            <a:pPr marL="15356">
              <a:spcBef>
                <a:spcPts val="145"/>
              </a:spcBef>
            </a:pPr>
            <a:r>
              <a:rPr sz="907" spc="187" dirty="0">
                <a:latin typeface="Microsoft Sans Serif"/>
                <a:cs typeface="Microsoft Sans Serif"/>
              </a:rPr>
              <a:t>●</a:t>
            </a:r>
            <a:endParaRPr sz="907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9543" y="2495994"/>
            <a:ext cx="10458402" cy="1017287"/>
          </a:xfrm>
          <a:prstGeom prst="rect">
            <a:avLst/>
          </a:prstGeom>
        </p:spPr>
        <p:txBody>
          <a:bodyPr vert="horz" wrap="square" lIns="0" tIns="95970" rIns="0" bIns="0" rtlCol="0">
            <a:spAutoFit/>
          </a:bodyPr>
          <a:lstStyle/>
          <a:p>
            <a:pPr marL="331680" indent="-285614">
              <a:spcBef>
                <a:spcPts val="756"/>
              </a:spcBef>
              <a:buSzPct val="73333"/>
              <a:buChar char="–"/>
              <a:tabLst>
                <a:tab pos="330913" algn="l"/>
                <a:tab pos="331680" algn="l"/>
              </a:tabLst>
            </a:pPr>
            <a:r>
              <a:rPr sz="1814" spc="12" dirty="0">
                <a:latin typeface="Microsoft Sans Serif"/>
                <a:cs typeface="Microsoft Sans Serif"/>
              </a:rPr>
              <a:t>Headings</a:t>
            </a:r>
            <a:r>
              <a:rPr sz="1814" spc="36" dirty="0">
                <a:latin typeface="Microsoft Sans Serif"/>
                <a:cs typeface="Microsoft Sans Serif"/>
              </a:rPr>
              <a:t> </a:t>
            </a:r>
            <a:r>
              <a:rPr sz="1814" spc="6" dirty="0">
                <a:latin typeface="Microsoft Sans Serif"/>
                <a:cs typeface="Microsoft Sans Serif"/>
              </a:rPr>
              <a:t>begin</a:t>
            </a:r>
            <a:r>
              <a:rPr sz="1814" spc="42" dirty="0">
                <a:latin typeface="Microsoft Sans Serif"/>
                <a:cs typeface="Microsoft Sans Serif"/>
              </a:rPr>
              <a:t> </a:t>
            </a:r>
            <a:r>
              <a:rPr sz="1814" spc="6" dirty="0">
                <a:latin typeface="Microsoft Sans Serif"/>
                <a:cs typeface="Microsoft Sans Serif"/>
              </a:rPr>
              <a:t>with</a:t>
            </a:r>
            <a:r>
              <a:rPr sz="1814" spc="30" dirty="0">
                <a:latin typeface="Microsoft Sans Serif"/>
                <a:cs typeface="Microsoft Sans Serif"/>
              </a:rPr>
              <a:t> </a:t>
            </a:r>
            <a:r>
              <a:rPr sz="1814" spc="18" dirty="0">
                <a:latin typeface="Microsoft Sans Serif"/>
                <a:cs typeface="Microsoft Sans Serif"/>
              </a:rPr>
              <a:t>a</a:t>
            </a:r>
            <a:r>
              <a:rPr sz="1814" spc="42" dirty="0">
                <a:latin typeface="Microsoft Sans Serif"/>
                <a:cs typeface="Microsoft Sans Serif"/>
              </a:rPr>
              <a:t> </a:t>
            </a:r>
            <a:r>
              <a:rPr sz="1814" spc="24" dirty="0">
                <a:latin typeface="Microsoft Sans Serif"/>
                <a:cs typeface="Microsoft Sans Serif"/>
              </a:rPr>
              <a:t>@,</a:t>
            </a:r>
            <a:r>
              <a:rPr sz="1814" spc="36" dirty="0">
                <a:latin typeface="Microsoft Sans Serif"/>
                <a:cs typeface="Microsoft Sans Serif"/>
              </a:rPr>
              <a:t> </a:t>
            </a:r>
            <a:r>
              <a:rPr sz="1814" spc="18" dirty="0">
                <a:latin typeface="Microsoft Sans Serif"/>
                <a:cs typeface="Microsoft Sans Serif"/>
              </a:rPr>
              <a:t>and</a:t>
            </a:r>
            <a:r>
              <a:rPr sz="1814" spc="30" dirty="0">
                <a:latin typeface="Microsoft Sans Serif"/>
                <a:cs typeface="Microsoft Sans Serif"/>
              </a:rPr>
              <a:t> </a:t>
            </a:r>
            <a:r>
              <a:rPr sz="1814" spc="12" dirty="0">
                <a:latin typeface="Microsoft Sans Serif"/>
                <a:cs typeface="Microsoft Sans Serif"/>
              </a:rPr>
              <a:t>precede</a:t>
            </a:r>
            <a:r>
              <a:rPr sz="1814" spc="48" dirty="0">
                <a:latin typeface="Microsoft Sans Serif"/>
                <a:cs typeface="Microsoft Sans Serif"/>
              </a:rPr>
              <a:t> </a:t>
            </a:r>
            <a:r>
              <a:rPr sz="1814" spc="12" dirty="0">
                <a:latin typeface="Microsoft Sans Serif"/>
                <a:cs typeface="Microsoft Sans Serif"/>
              </a:rPr>
              <a:t>the</a:t>
            </a:r>
            <a:r>
              <a:rPr sz="1814" spc="30" dirty="0">
                <a:latin typeface="Microsoft Sans Serif"/>
                <a:cs typeface="Microsoft Sans Serif"/>
              </a:rPr>
              <a:t> </a:t>
            </a:r>
            <a:r>
              <a:rPr sz="1814" spc="12" dirty="0">
                <a:latin typeface="Microsoft Sans Serif"/>
                <a:cs typeface="Microsoft Sans Serif"/>
              </a:rPr>
              <a:t>alignment</a:t>
            </a:r>
            <a:r>
              <a:rPr sz="1814" spc="36" dirty="0">
                <a:latin typeface="Microsoft Sans Serif"/>
                <a:cs typeface="Microsoft Sans Serif"/>
              </a:rPr>
              <a:t> </a:t>
            </a:r>
            <a:r>
              <a:rPr sz="1814" spc="12" dirty="0">
                <a:latin typeface="Microsoft Sans Serif"/>
                <a:cs typeface="Microsoft Sans Serif"/>
              </a:rPr>
              <a:t>data.</a:t>
            </a:r>
            <a:endParaRPr sz="1814">
              <a:latin typeface="Microsoft Sans Serif"/>
              <a:cs typeface="Microsoft Sans Serif"/>
            </a:endParaRPr>
          </a:p>
          <a:p>
            <a:pPr marL="330913" marR="36853" indent="-285614">
              <a:lnSpc>
                <a:spcPts val="2080"/>
              </a:lnSpc>
              <a:spcBef>
                <a:spcPts val="786"/>
              </a:spcBef>
              <a:buSzPct val="73333"/>
              <a:buChar char="–"/>
              <a:tabLst>
                <a:tab pos="330913" algn="l"/>
                <a:tab pos="331680" algn="l"/>
              </a:tabLst>
            </a:pPr>
            <a:r>
              <a:rPr sz="1814" spc="12" dirty="0">
                <a:latin typeface="Microsoft Sans Serif"/>
                <a:cs typeface="Microsoft Sans Serif"/>
              </a:rPr>
              <a:t>Alignment</a:t>
            </a:r>
            <a:r>
              <a:rPr sz="1814" spc="42" dirty="0">
                <a:latin typeface="Microsoft Sans Serif"/>
                <a:cs typeface="Microsoft Sans Serif"/>
              </a:rPr>
              <a:t> </a:t>
            </a:r>
            <a:r>
              <a:rPr sz="1814" spc="6" dirty="0">
                <a:latin typeface="Microsoft Sans Serif"/>
                <a:cs typeface="Microsoft Sans Serif"/>
              </a:rPr>
              <a:t>lines</a:t>
            </a:r>
            <a:r>
              <a:rPr sz="1814" spc="42" dirty="0">
                <a:latin typeface="Microsoft Sans Serif"/>
                <a:cs typeface="Microsoft Sans Serif"/>
              </a:rPr>
              <a:t> </a:t>
            </a:r>
            <a:r>
              <a:rPr sz="1814" spc="18" dirty="0">
                <a:latin typeface="Microsoft Sans Serif"/>
                <a:cs typeface="Microsoft Sans Serif"/>
              </a:rPr>
              <a:t>have</a:t>
            </a:r>
            <a:r>
              <a:rPr sz="1814" spc="42" dirty="0">
                <a:latin typeface="Microsoft Sans Serif"/>
                <a:cs typeface="Microsoft Sans Serif"/>
              </a:rPr>
              <a:t> </a:t>
            </a:r>
            <a:r>
              <a:rPr sz="1814" spc="-48" dirty="0">
                <a:latin typeface="Microsoft Sans Serif"/>
                <a:cs typeface="Microsoft Sans Serif"/>
              </a:rPr>
              <a:t>11</a:t>
            </a:r>
            <a:r>
              <a:rPr sz="1814" spc="36" dirty="0">
                <a:latin typeface="Microsoft Sans Serif"/>
                <a:cs typeface="Microsoft Sans Serif"/>
              </a:rPr>
              <a:t> </a:t>
            </a:r>
            <a:r>
              <a:rPr sz="1814" spc="18" dirty="0">
                <a:latin typeface="Microsoft Sans Serif"/>
                <a:cs typeface="Microsoft Sans Serif"/>
              </a:rPr>
              <a:t>mandatory</a:t>
            </a:r>
            <a:r>
              <a:rPr sz="1814" spc="48" dirty="0">
                <a:latin typeface="Microsoft Sans Serif"/>
                <a:cs typeface="Microsoft Sans Serif"/>
              </a:rPr>
              <a:t> </a:t>
            </a:r>
            <a:r>
              <a:rPr sz="1814" spc="6" dirty="0">
                <a:latin typeface="Microsoft Sans Serif"/>
                <a:cs typeface="Microsoft Sans Serif"/>
              </a:rPr>
              <a:t>fields,</a:t>
            </a:r>
            <a:r>
              <a:rPr sz="1814" spc="48" dirty="0">
                <a:latin typeface="Microsoft Sans Serif"/>
                <a:cs typeface="Microsoft Sans Serif"/>
              </a:rPr>
              <a:t> </a:t>
            </a:r>
            <a:r>
              <a:rPr sz="1814" spc="6" dirty="0">
                <a:latin typeface="Microsoft Sans Serif"/>
                <a:cs typeface="Microsoft Sans Serif"/>
              </a:rPr>
              <a:t>containing</a:t>
            </a:r>
            <a:r>
              <a:rPr sz="1814" spc="48" dirty="0">
                <a:latin typeface="Microsoft Sans Serif"/>
                <a:cs typeface="Microsoft Sans Serif"/>
              </a:rPr>
              <a:t> </a:t>
            </a:r>
            <a:r>
              <a:rPr sz="1814" spc="6" dirty="0">
                <a:latin typeface="Microsoft Sans Serif"/>
                <a:cs typeface="Microsoft Sans Serif"/>
              </a:rPr>
              <a:t>information</a:t>
            </a:r>
            <a:r>
              <a:rPr sz="1814" spc="60" dirty="0">
                <a:latin typeface="Microsoft Sans Serif"/>
                <a:cs typeface="Microsoft Sans Serif"/>
              </a:rPr>
              <a:t> </a:t>
            </a:r>
            <a:r>
              <a:rPr sz="1814" spc="18" dirty="0">
                <a:latin typeface="Microsoft Sans Serif"/>
                <a:cs typeface="Microsoft Sans Serif"/>
              </a:rPr>
              <a:t>such</a:t>
            </a:r>
            <a:r>
              <a:rPr sz="1814" spc="42" dirty="0">
                <a:latin typeface="Microsoft Sans Serif"/>
                <a:cs typeface="Microsoft Sans Serif"/>
              </a:rPr>
              <a:t> </a:t>
            </a:r>
            <a:r>
              <a:rPr sz="1814" spc="12" dirty="0">
                <a:latin typeface="Microsoft Sans Serif"/>
                <a:cs typeface="Microsoft Sans Serif"/>
              </a:rPr>
              <a:t>as</a:t>
            </a:r>
            <a:r>
              <a:rPr sz="1814" spc="42" dirty="0">
                <a:latin typeface="Microsoft Sans Serif"/>
                <a:cs typeface="Microsoft Sans Serif"/>
              </a:rPr>
              <a:t> </a:t>
            </a:r>
            <a:r>
              <a:rPr sz="1814" spc="12" dirty="0">
                <a:latin typeface="Microsoft Sans Serif"/>
                <a:cs typeface="Microsoft Sans Serif"/>
              </a:rPr>
              <a:t>the</a:t>
            </a:r>
            <a:r>
              <a:rPr sz="1814" spc="54" dirty="0">
                <a:latin typeface="Microsoft Sans Serif"/>
                <a:cs typeface="Microsoft Sans Serif"/>
              </a:rPr>
              <a:t> </a:t>
            </a:r>
            <a:r>
              <a:rPr sz="1814" spc="12" dirty="0">
                <a:latin typeface="Microsoft Sans Serif"/>
                <a:cs typeface="Microsoft Sans Serif"/>
              </a:rPr>
              <a:t>sequence</a:t>
            </a:r>
            <a:r>
              <a:rPr sz="1814" spc="54" dirty="0">
                <a:latin typeface="Microsoft Sans Serif"/>
                <a:cs typeface="Microsoft Sans Serif"/>
              </a:rPr>
              <a:t> </a:t>
            </a:r>
            <a:r>
              <a:rPr sz="1814" spc="-6" dirty="0">
                <a:latin typeface="Microsoft Sans Serif"/>
                <a:cs typeface="Microsoft Sans Serif"/>
              </a:rPr>
              <a:t>identifier, </a:t>
            </a:r>
            <a:r>
              <a:rPr sz="1814" spc="-466" dirty="0">
                <a:latin typeface="Microsoft Sans Serif"/>
                <a:cs typeface="Microsoft Sans Serif"/>
              </a:rPr>
              <a:t> </a:t>
            </a:r>
            <a:r>
              <a:rPr sz="1814" spc="6" dirty="0">
                <a:latin typeface="Microsoft Sans Serif"/>
                <a:cs typeface="Microsoft Sans Serif"/>
              </a:rPr>
              <a:t>position,</a:t>
            </a:r>
            <a:r>
              <a:rPr sz="1814" spc="36" dirty="0">
                <a:latin typeface="Microsoft Sans Serif"/>
                <a:cs typeface="Microsoft Sans Serif"/>
              </a:rPr>
              <a:t> </a:t>
            </a:r>
            <a:r>
              <a:rPr sz="1814" spc="6" dirty="0">
                <a:latin typeface="Microsoft Sans Serif"/>
                <a:cs typeface="Microsoft Sans Serif"/>
              </a:rPr>
              <a:t>quality</a:t>
            </a:r>
            <a:r>
              <a:rPr sz="1814" spc="42" dirty="0">
                <a:latin typeface="Microsoft Sans Serif"/>
                <a:cs typeface="Microsoft Sans Serif"/>
              </a:rPr>
              <a:t> </a:t>
            </a:r>
            <a:r>
              <a:rPr sz="1814" spc="12" dirty="0">
                <a:latin typeface="Microsoft Sans Serif"/>
                <a:cs typeface="Microsoft Sans Serif"/>
              </a:rPr>
              <a:t>and</a:t>
            </a:r>
            <a:r>
              <a:rPr sz="1814" spc="36" dirty="0">
                <a:latin typeface="Microsoft Sans Serif"/>
                <a:cs typeface="Microsoft Sans Serif"/>
              </a:rPr>
              <a:t> </a:t>
            </a:r>
            <a:r>
              <a:rPr sz="1814" spc="12" dirty="0">
                <a:latin typeface="Microsoft Sans Serif"/>
                <a:cs typeface="Microsoft Sans Serif"/>
              </a:rPr>
              <a:t>length</a:t>
            </a:r>
            <a:r>
              <a:rPr sz="1814" spc="30" dirty="0">
                <a:latin typeface="Microsoft Sans Serif"/>
                <a:cs typeface="Microsoft Sans Serif"/>
              </a:rPr>
              <a:t> </a:t>
            </a:r>
            <a:r>
              <a:rPr sz="1814" spc="12" dirty="0">
                <a:latin typeface="Microsoft Sans Serif"/>
                <a:cs typeface="Microsoft Sans Serif"/>
              </a:rPr>
              <a:t>of</a:t>
            </a:r>
            <a:r>
              <a:rPr sz="1814" spc="60" dirty="0">
                <a:latin typeface="Microsoft Sans Serif"/>
                <a:cs typeface="Microsoft Sans Serif"/>
              </a:rPr>
              <a:t> </a:t>
            </a:r>
            <a:r>
              <a:rPr sz="1814" spc="12" dirty="0">
                <a:latin typeface="Microsoft Sans Serif"/>
                <a:cs typeface="Microsoft Sans Serif"/>
              </a:rPr>
              <a:t>the</a:t>
            </a:r>
            <a:r>
              <a:rPr sz="1814" spc="48" dirty="0">
                <a:latin typeface="Microsoft Sans Serif"/>
                <a:cs typeface="Microsoft Sans Serif"/>
              </a:rPr>
              <a:t> </a:t>
            </a:r>
            <a:r>
              <a:rPr sz="1814" spc="6" dirty="0">
                <a:latin typeface="Microsoft Sans Serif"/>
                <a:cs typeface="Microsoft Sans Serif"/>
              </a:rPr>
              <a:t>alignment,</a:t>
            </a:r>
            <a:r>
              <a:rPr sz="1814" spc="54" dirty="0">
                <a:latin typeface="Microsoft Sans Serif"/>
                <a:cs typeface="Microsoft Sans Serif"/>
              </a:rPr>
              <a:t> </a:t>
            </a:r>
            <a:r>
              <a:rPr sz="1814" dirty="0">
                <a:latin typeface="Microsoft Sans Serif"/>
                <a:cs typeface="Microsoft Sans Serif"/>
              </a:rPr>
              <a:t>if</a:t>
            </a:r>
            <a:r>
              <a:rPr sz="1814" spc="36" dirty="0">
                <a:latin typeface="Microsoft Sans Serif"/>
                <a:cs typeface="Microsoft Sans Serif"/>
              </a:rPr>
              <a:t> </a:t>
            </a:r>
            <a:r>
              <a:rPr sz="1814" spc="12" dirty="0">
                <a:latin typeface="Microsoft Sans Serif"/>
                <a:cs typeface="Microsoft Sans Serif"/>
              </a:rPr>
              <a:t>the</a:t>
            </a:r>
            <a:r>
              <a:rPr sz="1814" spc="54" dirty="0">
                <a:latin typeface="Microsoft Sans Serif"/>
                <a:cs typeface="Microsoft Sans Serif"/>
              </a:rPr>
              <a:t> </a:t>
            </a:r>
            <a:r>
              <a:rPr sz="1814" spc="18" dirty="0">
                <a:latin typeface="Microsoft Sans Serif"/>
                <a:cs typeface="Microsoft Sans Serif"/>
              </a:rPr>
              <a:t>read</a:t>
            </a:r>
            <a:r>
              <a:rPr sz="1814" spc="48" dirty="0">
                <a:latin typeface="Microsoft Sans Serif"/>
                <a:cs typeface="Microsoft Sans Serif"/>
              </a:rPr>
              <a:t> </a:t>
            </a:r>
            <a:r>
              <a:rPr sz="1814" spc="6" dirty="0">
                <a:latin typeface="Microsoft Sans Serif"/>
                <a:cs typeface="Microsoft Sans Serif"/>
              </a:rPr>
              <a:t>align</a:t>
            </a:r>
            <a:r>
              <a:rPr sz="1814" spc="36" dirty="0">
                <a:latin typeface="Microsoft Sans Serif"/>
                <a:cs typeface="Microsoft Sans Serif"/>
              </a:rPr>
              <a:t> </a:t>
            </a:r>
            <a:r>
              <a:rPr sz="1814" dirty="0">
                <a:latin typeface="Microsoft Sans Serif"/>
                <a:cs typeface="Microsoft Sans Serif"/>
              </a:rPr>
              <a:t>in</a:t>
            </a:r>
            <a:r>
              <a:rPr sz="1814" spc="30" dirty="0">
                <a:latin typeface="Microsoft Sans Serif"/>
                <a:cs typeface="Microsoft Sans Serif"/>
              </a:rPr>
              <a:t> </a:t>
            </a:r>
            <a:r>
              <a:rPr sz="1814" spc="18" dirty="0">
                <a:latin typeface="Microsoft Sans Serif"/>
                <a:cs typeface="Microsoft Sans Serif"/>
              </a:rPr>
              <a:t>more</a:t>
            </a:r>
            <a:r>
              <a:rPr sz="1814" spc="54" dirty="0">
                <a:latin typeface="Microsoft Sans Serif"/>
                <a:cs typeface="Microsoft Sans Serif"/>
              </a:rPr>
              <a:t> </a:t>
            </a:r>
            <a:r>
              <a:rPr sz="1814" spc="12" dirty="0">
                <a:latin typeface="Microsoft Sans Serif"/>
                <a:cs typeface="Microsoft Sans Serif"/>
              </a:rPr>
              <a:t>than</a:t>
            </a:r>
            <a:r>
              <a:rPr sz="1814" spc="54" dirty="0">
                <a:latin typeface="Microsoft Sans Serif"/>
                <a:cs typeface="Microsoft Sans Serif"/>
              </a:rPr>
              <a:t> </a:t>
            </a:r>
            <a:r>
              <a:rPr sz="1814" spc="12" dirty="0">
                <a:latin typeface="Microsoft Sans Serif"/>
                <a:cs typeface="Microsoft Sans Serif"/>
              </a:rPr>
              <a:t>one</a:t>
            </a:r>
            <a:r>
              <a:rPr sz="1814" spc="30" dirty="0">
                <a:latin typeface="Microsoft Sans Serif"/>
                <a:cs typeface="Microsoft Sans Serif"/>
              </a:rPr>
              <a:t> </a:t>
            </a:r>
            <a:r>
              <a:rPr sz="1814" spc="6" dirty="0">
                <a:latin typeface="Microsoft Sans Serif"/>
                <a:cs typeface="Microsoft Sans Serif"/>
              </a:rPr>
              <a:t>locus,</a:t>
            </a:r>
            <a:r>
              <a:rPr sz="1814" spc="54" dirty="0">
                <a:latin typeface="Microsoft Sans Serif"/>
                <a:cs typeface="Microsoft Sans Serif"/>
              </a:rPr>
              <a:t> </a:t>
            </a:r>
            <a:r>
              <a:rPr sz="1814" spc="6" dirty="0">
                <a:latin typeface="Microsoft Sans Serif"/>
                <a:cs typeface="Microsoft Sans Serif"/>
              </a:rPr>
              <a:t>etc.</a:t>
            </a:r>
            <a:endParaRPr sz="1814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8928" y="3748055"/>
            <a:ext cx="279464" cy="1139211"/>
          </a:xfrm>
          <a:prstGeom prst="rect">
            <a:avLst/>
          </a:prstGeom>
        </p:spPr>
        <p:txBody>
          <a:bodyPr vert="horz" wrap="square" lIns="0" tIns="23801" rIns="0" bIns="0" rtlCol="0">
            <a:spAutoFit/>
          </a:bodyPr>
          <a:lstStyle/>
          <a:p>
            <a:pPr marL="15356" marR="6142" algn="just">
              <a:lnSpc>
                <a:spcPct val="94800"/>
              </a:lnSpc>
              <a:spcBef>
                <a:spcPts val="187"/>
              </a:spcBef>
            </a:pPr>
            <a:r>
              <a:rPr sz="1088" spc="-6" dirty="0">
                <a:latin typeface="Courier New"/>
                <a:cs typeface="Courier New"/>
              </a:rPr>
              <a:t>@HD  @SQ  @SQ  @SQ  @RG  @RG  @PG</a:t>
            </a:r>
            <a:endParaRPr sz="1088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11714" y="3748056"/>
            <a:ext cx="1661429" cy="182923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088" spc="-6" dirty="0">
                <a:latin typeface="Courier New"/>
                <a:cs typeface="Courier New"/>
              </a:rPr>
              <a:t>VN:1.</a:t>
            </a:r>
            <a:r>
              <a:rPr sz="1088" dirty="0">
                <a:latin typeface="Courier New"/>
                <a:cs typeface="Courier New"/>
              </a:rPr>
              <a:t>0</a:t>
            </a:r>
            <a:r>
              <a:rPr sz="1088" spc="-224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SO:coordinate</a:t>
            </a:r>
            <a:endParaRPr sz="1088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11714" y="3904678"/>
            <a:ext cx="362382" cy="503139"/>
          </a:xfrm>
          <a:prstGeom prst="rect">
            <a:avLst/>
          </a:prstGeom>
        </p:spPr>
        <p:txBody>
          <a:bodyPr vert="horz" wrap="square" lIns="0" tIns="23801" rIns="0" bIns="0" rtlCol="0">
            <a:spAutoFit/>
          </a:bodyPr>
          <a:lstStyle/>
          <a:p>
            <a:pPr marL="15356" marR="6142" algn="just">
              <a:lnSpc>
                <a:spcPct val="94900"/>
              </a:lnSpc>
              <a:spcBef>
                <a:spcPts val="187"/>
              </a:spcBef>
            </a:pPr>
            <a:r>
              <a:rPr sz="1088" spc="-6" dirty="0">
                <a:latin typeface="Courier New"/>
                <a:cs typeface="Courier New"/>
              </a:rPr>
              <a:t>SN:1  SN:2  SN:3</a:t>
            </a:r>
            <a:endParaRPr sz="1088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64500" y="3904678"/>
            <a:ext cx="1882543" cy="503139"/>
          </a:xfrm>
          <a:prstGeom prst="rect">
            <a:avLst/>
          </a:prstGeom>
        </p:spPr>
        <p:txBody>
          <a:bodyPr vert="horz" wrap="square" lIns="0" tIns="23801" rIns="0" bIns="0" rtlCol="0">
            <a:spAutoFit/>
          </a:bodyPr>
          <a:lstStyle/>
          <a:p>
            <a:pPr marL="15356" marR="6142" algn="just">
              <a:lnSpc>
                <a:spcPct val="94900"/>
              </a:lnSpc>
              <a:spcBef>
                <a:spcPts val="187"/>
              </a:spcBef>
            </a:pPr>
            <a:r>
              <a:rPr sz="1088" spc="-6" dirty="0">
                <a:latin typeface="Courier New"/>
                <a:cs typeface="Courier New"/>
              </a:rPr>
              <a:t>LN:249250621 AS:NCBI37 </a:t>
            </a:r>
            <a:r>
              <a:rPr sz="1088" spc="-641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LN:243199373 AS:NCBI37 </a:t>
            </a:r>
            <a:r>
              <a:rPr sz="1088" spc="-641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LN:198022430</a:t>
            </a:r>
            <a:r>
              <a:rPr sz="1088" spc="109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AS:NCBI37</a:t>
            </a:r>
            <a:endParaRPr sz="1088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75642" y="3904678"/>
            <a:ext cx="4010769" cy="503139"/>
          </a:xfrm>
          <a:prstGeom prst="rect">
            <a:avLst/>
          </a:prstGeom>
        </p:spPr>
        <p:txBody>
          <a:bodyPr vert="horz" wrap="square" lIns="0" tIns="23801" rIns="0" bIns="0" rtlCol="0">
            <a:spAutoFit/>
          </a:bodyPr>
          <a:lstStyle/>
          <a:p>
            <a:pPr marL="15356" marR="6142" algn="just">
              <a:lnSpc>
                <a:spcPct val="94900"/>
              </a:lnSpc>
              <a:spcBef>
                <a:spcPts val="187"/>
              </a:spcBef>
            </a:pPr>
            <a:r>
              <a:rPr sz="1088" spc="-6" dirty="0">
                <a:latin typeface="Courier New"/>
                <a:cs typeface="Courier New"/>
              </a:rPr>
              <a:t>UR:file:/data/local/ref/GATK/human_g1k_v37.fasta </a:t>
            </a:r>
            <a:r>
              <a:rPr sz="1088" spc="-641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UR:file:/data/local/ref/GATK/human_g1k_v37.fasta </a:t>
            </a:r>
            <a:r>
              <a:rPr sz="1088" spc="-641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UR:file:/data/local/ref/GATK/human_g1k_v37.fasta</a:t>
            </a:r>
            <a:endParaRPr sz="1088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297931" y="3904678"/>
            <a:ext cx="2932836" cy="503139"/>
          </a:xfrm>
          <a:prstGeom prst="rect">
            <a:avLst/>
          </a:prstGeom>
        </p:spPr>
        <p:txBody>
          <a:bodyPr vert="horz" wrap="square" lIns="0" tIns="23801" rIns="0" bIns="0" rtlCol="0">
            <a:spAutoFit/>
          </a:bodyPr>
          <a:lstStyle/>
          <a:p>
            <a:pPr marL="15356" marR="6142" algn="just">
              <a:lnSpc>
                <a:spcPct val="94900"/>
              </a:lnSpc>
              <a:spcBef>
                <a:spcPts val="187"/>
              </a:spcBef>
            </a:pPr>
            <a:r>
              <a:rPr sz="1088" spc="-6" dirty="0">
                <a:latin typeface="Courier New"/>
                <a:cs typeface="Courier New"/>
              </a:rPr>
              <a:t>M5:1b22b98cdeb4a9304cb5d48026a85128 </a:t>
            </a:r>
            <a:r>
              <a:rPr sz="1088" spc="-641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M5:a0d9851da00400dec1098a9255ac712e </a:t>
            </a:r>
            <a:r>
              <a:rPr sz="1088" spc="-641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M5:fdfd811849cc2fadebc929bb925902e5</a:t>
            </a:r>
            <a:endParaRPr sz="1088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11714" y="4376080"/>
            <a:ext cx="942807" cy="339795"/>
          </a:xfrm>
          <a:prstGeom prst="rect">
            <a:avLst/>
          </a:prstGeom>
        </p:spPr>
        <p:txBody>
          <a:bodyPr vert="horz" wrap="square" lIns="0" tIns="28407" rIns="0" bIns="0" rtlCol="0">
            <a:spAutoFit/>
          </a:bodyPr>
          <a:lstStyle/>
          <a:p>
            <a:pPr marL="15356" marR="6142">
              <a:lnSpc>
                <a:spcPts val="1232"/>
              </a:lnSpc>
              <a:spcBef>
                <a:spcPts val="224"/>
              </a:spcBef>
            </a:pPr>
            <a:r>
              <a:rPr sz="1088" spc="-6" dirty="0">
                <a:latin typeface="Courier New"/>
                <a:cs typeface="Courier New"/>
              </a:rPr>
              <a:t>ID:UM0098:1  ID:UM0098:2</a:t>
            </a:r>
            <a:endParaRPr sz="1088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217285" y="4376080"/>
            <a:ext cx="6691780" cy="339795"/>
          </a:xfrm>
          <a:prstGeom prst="rect">
            <a:avLst/>
          </a:prstGeom>
        </p:spPr>
        <p:txBody>
          <a:bodyPr vert="horz" wrap="square" lIns="0" tIns="28407" rIns="0" bIns="0" rtlCol="0">
            <a:spAutoFit/>
          </a:bodyPr>
          <a:lstStyle/>
          <a:p>
            <a:pPr marL="15356" marR="6142">
              <a:lnSpc>
                <a:spcPts val="1232"/>
              </a:lnSpc>
              <a:spcBef>
                <a:spcPts val="224"/>
              </a:spcBef>
              <a:tabLst>
                <a:tab pos="1120189" algn="l"/>
                <a:tab pos="3884191" algn="l"/>
              </a:tabLst>
            </a:pPr>
            <a:r>
              <a:rPr sz="1088" spc="-6" dirty="0">
                <a:latin typeface="Courier New"/>
                <a:cs typeface="Courier New"/>
              </a:rPr>
              <a:t>PL:ILLUMINA	PU:HWUSI-EAS1707-615LHAAXX-L001	LB:80</a:t>
            </a:r>
            <a:r>
              <a:rPr sz="1088" spc="333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DT:2010-05-05T20:00:00-0400 </a:t>
            </a:r>
            <a:r>
              <a:rPr sz="1088" spc="-635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PL:ILLUMINA	PU:HWUSI-EAS1707-615LHAAXX-L002	LB:80</a:t>
            </a:r>
            <a:r>
              <a:rPr sz="1088" spc="333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DT:2010-05-05T20:00:00-0400</a:t>
            </a:r>
            <a:endParaRPr sz="1088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403502" y="4376080"/>
            <a:ext cx="859889" cy="339795"/>
          </a:xfrm>
          <a:prstGeom prst="rect">
            <a:avLst/>
          </a:prstGeom>
        </p:spPr>
        <p:txBody>
          <a:bodyPr vert="horz" wrap="square" lIns="0" tIns="28407" rIns="0" bIns="0" rtlCol="0">
            <a:spAutoFit/>
          </a:bodyPr>
          <a:lstStyle/>
          <a:p>
            <a:pPr marL="15356" marR="6142">
              <a:lnSpc>
                <a:spcPts val="1232"/>
              </a:lnSpc>
              <a:spcBef>
                <a:spcPts val="224"/>
              </a:spcBef>
            </a:pPr>
            <a:r>
              <a:rPr sz="1088" spc="-6" dirty="0">
                <a:latin typeface="Courier New"/>
                <a:cs typeface="Courier New"/>
              </a:rPr>
              <a:t>SM:SD37743  SM:SD37743</a:t>
            </a:r>
            <a:endParaRPr sz="1088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509074" y="4376080"/>
            <a:ext cx="776971" cy="339795"/>
          </a:xfrm>
          <a:prstGeom prst="rect">
            <a:avLst/>
          </a:prstGeom>
        </p:spPr>
        <p:txBody>
          <a:bodyPr vert="horz" wrap="square" lIns="0" tIns="28407" rIns="0" bIns="0" rtlCol="0">
            <a:spAutoFit/>
          </a:bodyPr>
          <a:lstStyle/>
          <a:p>
            <a:pPr marL="15356" marR="6142">
              <a:lnSpc>
                <a:spcPts val="1232"/>
              </a:lnSpc>
              <a:spcBef>
                <a:spcPts val="224"/>
              </a:spcBef>
            </a:pPr>
            <a:r>
              <a:rPr sz="1088" spc="-6" dirty="0">
                <a:latin typeface="Courier New"/>
                <a:cs typeface="Courier New"/>
              </a:rPr>
              <a:t>CN:UMCORE  CN:UMCORE</a:t>
            </a:r>
            <a:endParaRPr sz="1088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11714" y="4690862"/>
            <a:ext cx="1246839" cy="182923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088" spc="-6" dirty="0">
                <a:latin typeface="Courier New"/>
                <a:cs typeface="Courier New"/>
              </a:rPr>
              <a:t>ID:bw</a:t>
            </a:r>
            <a:r>
              <a:rPr sz="1088" dirty="0">
                <a:latin typeface="Courier New"/>
                <a:cs typeface="Courier New"/>
              </a:rPr>
              <a:t>a</a:t>
            </a:r>
            <a:r>
              <a:rPr sz="1088" spc="-224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VN:0.5.4</a:t>
            </a:r>
            <a:endParaRPr sz="1088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1288" y="5028675"/>
            <a:ext cx="2878325" cy="182923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  <a:tabLst>
                <a:tab pos="2225789" algn="l"/>
                <a:tab pos="2778590" algn="l"/>
              </a:tabLst>
            </a:pPr>
            <a:r>
              <a:rPr sz="1088" spc="-6" dirty="0">
                <a:latin typeface="Courier New"/>
                <a:cs typeface="Courier New"/>
              </a:rPr>
              <a:t>1:497:R:-272+13M17D24</a:t>
            </a:r>
            <a:r>
              <a:rPr sz="1088" dirty="0">
                <a:latin typeface="Courier New"/>
                <a:cs typeface="Courier New"/>
              </a:rPr>
              <a:t>M	</a:t>
            </a:r>
            <a:r>
              <a:rPr sz="1088" spc="-6" dirty="0">
                <a:latin typeface="Courier New"/>
                <a:cs typeface="Courier New"/>
              </a:rPr>
              <a:t>11</a:t>
            </a:r>
            <a:r>
              <a:rPr sz="1088" dirty="0">
                <a:latin typeface="Courier New"/>
                <a:cs typeface="Courier New"/>
              </a:rPr>
              <a:t>3	1</a:t>
            </a:r>
            <a:endParaRPr sz="1088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48004" y="5028675"/>
            <a:ext cx="1385036" cy="182923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  <a:tabLst>
                <a:tab pos="567388" algn="l"/>
                <a:tab pos="1120189" algn="l"/>
              </a:tabLst>
            </a:pPr>
            <a:r>
              <a:rPr sz="1088" spc="-6" dirty="0">
                <a:latin typeface="Courier New"/>
                <a:cs typeface="Courier New"/>
              </a:rPr>
              <a:t>49</a:t>
            </a:r>
            <a:r>
              <a:rPr sz="1088" dirty="0">
                <a:latin typeface="Courier New"/>
                <a:cs typeface="Courier New"/>
              </a:rPr>
              <a:t>7	</a:t>
            </a:r>
            <a:r>
              <a:rPr sz="1088" spc="-6" dirty="0">
                <a:latin typeface="Courier New"/>
                <a:cs typeface="Courier New"/>
              </a:rPr>
              <a:t>3</a:t>
            </a:r>
            <a:r>
              <a:rPr sz="1088" dirty="0">
                <a:latin typeface="Courier New"/>
                <a:cs typeface="Courier New"/>
              </a:rPr>
              <a:t>7	</a:t>
            </a:r>
            <a:r>
              <a:rPr sz="1088" spc="-6" dirty="0">
                <a:latin typeface="Courier New"/>
                <a:cs typeface="Courier New"/>
              </a:rPr>
              <a:t>37M</a:t>
            </a:r>
            <a:endParaRPr sz="1088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506362" y="5028675"/>
            <a:ext cx="196546" cy="182923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088" spc="-6" dirty="0">
                <a:latin typeface="Courier New"/>
                <a:cs typeface="Courier New"/>
              </a:rPr>
              <a:t>15</a:t>
            </a:r>
            <a:endParaRPr sz="1088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59147" y="5028675"/>
            <a:ext cx="4757030" cy="182923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  <a:tabLst>
                <a:tab pos="1120189" algn="l"/>
                <a:tab pos="1672989" algn="l"/>
              </a:tabLst>
            </a:pPr>
            <a:r>
              <a:rPr sz="1088" spc="-6" dirty="0">
                <a:latin typeface="Courier New"/>
                <a:cs typeface="Courier New"/>
              </a:rPr>
              <a:t>100338662	</a:t>
            </a:r>
            <a:r>
              <a:rPr sz="1088" dirty="0">
                <a:latin typeface="Courier New"/>
                <a:cs typeface="Courier New"/>
              </a:rPr>
              <a:t>0	</a:t>
            </a:r>
            <a:r>
              <a:rPr sz="1088" spc="-6" dirty="0">
                <a:latin typeface="Courier New"/>
                <a:cs typeface="Courier New"/>
              </a:rPr>
              <a:t>CGGGTCTGACCTGAGGAGAACTGTGCTCCGCCTTCAG</a:t>
            </a:r>
            <a:endParaRPr sz="1088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034219" y="5028675"/>
            <a:ext cx="445300" cy="182923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088" spc="-6" dirty="0">
                <a:latin typeface="Courier New"/>
                <a:cs typeface="Courier New"/>
              </a:rPr>
              <a:t>0;==-</a:t>
            </a:r>
            <a:endParaRPr sz="1088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31287" y="5185299"/>
            <a:ext cx="4480637" cy="182923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088" spc="-6" dirty="0">
                <a:latin typeface="Courier New"/>
                <a:cs typeface="Courier New"/>
              </a:rPr>
              <a:t>==9;&gt;&gt;&gt;&gt;&gt;=&gt;&gt;&gt;&gt;&gt;&gt;&gt;&gt;&gt;&gt;&gt;=&gt;&gt;&gt;&gt;&gt;&gt;&gt;&gt;&gt;</a:t>
            </a:r>
            <a:r>
              <a:rPr sz="1088" dirty="0">
                <a:latin typeface="Courier New"/>
                <a:cs typeface="Courier New"/>
              </a:rPr>
              <a:t>&gt;</a:t>
            </a:r>
            <a:r>
              <a:rPr sz="1088" spc="212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XT:A:</a:t>
            </a:r>
            <a:r>
              <a:rPr sz="1088" dirty="0">
                <a:latin typeface="Courier New"/>
                <a:cs typeface="Courier New"/>
              </a:rPr>
              <a:t>U</a:t>
            </a:r>
            <a:r>
              <a:rPr sz="1088" spc="-224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NM:i:</a:t>
            </a:r>
            <a:r>
              <a:rPr sz="1088" dirty="0">
                <a:latin typeface="Courier New"/>
                <a:cs typeface="Courier New"/>
              </a:rPr>
              <a:t>0</a:t>
            </a:r>
            <a:r>
              <a:rPr sz="1088" spc="-224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SM:i:37</a:t>
            </a:r>
            <a:endParaRPr sz="1088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506362" y="5185299"/>
            <a:ext cx="3927851" cy="182923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088" spc="-6" dirty="0">
                <a:latin typeface="Courier New"/>
                <a:cs typeface="Courier New"/>
              </a:rPr>
              <a:t>AM:i:</a:t>
            </a:r>
            <a:r>
              <a:rPr sz="1088" dirty="0">
                <a:latin typeface="Courier New"/>
                <a:cs typeface="Courier New"/>
              </a:rPr>
              <a:t>0</a:t>
            </a:r>
            <a:r>
              <a:rPr sz="1088" spc="-224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X0:i:</a:t>
            </a:r>
            <a:r>
              <a:rPr sz="1088" dirty="0">
                <a:latin typeface="Courier New"/>
                <a:cs typeface="Courier New"/>
              </a:rPr>
              <a:t>1</a:t>
            </a:r>
            <a:r>
              <a:rPr sz="1088" spc="-224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X1:i:</a:t>
            </a:r>
            <a:r>
              <a:rPr sz="1088" dirty="0">
                <a:latin typeface="Courier New"/>
                <a:cs typeface="Courier New"/>
              </a:rPr>
              <a:t>0</a:t>
            </a:r>
            <a:r>
              <a:rPr sz="1088" spc="-224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XM:i:</a:t>
            </a:r>
            <a:r>
              <a:rPr sz="1088" dirty="0">
                <a:latin typeface="Courier New"/>
                <a:cs typeface="Courier New"/>
              </a:rPr>
              <a:t>0</a:t>
            </a:r>
            <a:r>
              <a:rPr sz="1088" spc="-224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XO:i:</a:t>
            </a:r>
            <a:r>
              <a:rPr sz="1088" dirty="0">
                <a:latin typeface="Courier New"/>
                <a:cs typeface="Courier New"/>
              </a:rPr>
              <a:t>0</a:t>
            </a:r>
            <a:r>
              <a:rPr sz="1088" spc="-224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XG:i:</a:t>
            </a:r>
            <a:r>
              <a:rPr sz="1088" dirty="0">
                <a:latin typeface="Courier New"/>
                <a:cs typeface="Courier New"/>
              </a:rPr>
              <a:t>0</a:t>
            </a:r>
            <a:r>
              <a:rPr sz="1088" spc="-224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MD:Z:37</a:t>
            </a:r>
            <a:endParaRPr sz="1088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31288" y="5341920"/>
            <a:ext cx="4701751" cy="182923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  <a:tabLst>
                <a:tab pos="2225789" algn="l"/>
                <a:tab pos="2778590" algn="l"/>
                <a:tab pos="3331391" algn="l"/>
                <a:tab pos="4436992" algn="l"/>
              </a:tabLst>
            </a:pPr>
            <a:r>
              <a:rPr sz="1088" spc="-6" dirty="0">
                <a:latin typeface="Courier New"/>
                <a:cs typeface="Courier New"/>
              </a:rPr>
              <a:t>19:20389:F:275+18M2D19</a:t>
            </a:r>
            <a:r>
              <a:rPr sz="1088" dirty="0">
                <a:latin typeface="Courier New"/>
                <a:cs typeface="Courier New"/>
              </a:rPr>
              <a:t>M	</a:t>
            </a:r>
            <a:r>
              <a:rPr sz="1088" spc="-6" dirty="0">
                <a:latin typeface="Courier New"/>
                <a:cs typeface="Courier New"/>
              </a:rPr>
              <a:t>9</a:t>
            </a:r>
            <a:r>
              <a:rPr sz="1088" dirty="0">
                <a:latin typeface="Courier New"/>
                <a:cs typeface="Courier New"/>
              </a:rPr>
              <a:t>9	1	</a:t>
            </a:r>
            <a:r>
              <a:rPr sz="1088" spc="-6" dirty="0">
                <a:latin typeface="Courier New"/>
                <a:cs typeface="Courier New"/>
              </a:rPr>
              <a:t>1764</a:t>
            </a:r>
            <a:r>
              <a:rPr sz="1088" dirty="0">
                <a:latin typeface="Courier New"/>
                <a:cs typeface="Courier New"/>
              </a:rPr>
              <a:t>4 </a:t>
            </a:r>
            <a:r>
              <a:rPr sz="1088" spc="-224" dirty="0">
                <a:latin typeface="Courier New"/>
                <a:cs typeface="Courier New"/>
              </a:rPr>
              <a:t> </a:t>
            </a:r>
            <a:r>
              <a:rPr sz="1088" dirty="0">
                <a:latin typeface="Courier New"/>
                <a:cs typeface="Courier New"/>
              </a:rPr>
              <a:t>0	</a:t>
            </a:r>
            <a:r>
              <a:rPr sz="1088" spc="-6" dirty="0">
                <a:latin typeface="Courier New"/>
                <a:cs typeface="Courier New"/>
              </a:rPr>
              <a:t>37M</a:t>
            </a:r>
            <a:endParaRPr sz="1088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506362" y="5341920"/>
            <a:ext cx="4757030" cy="182923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  <a:tabLst>
                <a:tab pos="567388" algn="l"/>
                <a:tab pos="1672989" algn="l"/>
              </a:tabLst>
            </a:pPr>
            <a:r>
              <a:rPr sz="1088" dirty="0">
                <a:latin typeface="Courier New"/>
                <a:cs typeface="Courier New"/>
              </a:rPr>
              <a:t>=	</a:t>
            </a:r>
            <a:r>
              <a:rPr sz="1088" spc="-6" dirty="0">
                <a:latin typeface="Courier New"/>
                <a:cs typeface="Courier New"/>
              </a:rPr>
              <a:t>17919</a:t>
            </a:r>
            <a:r>
              <a:rPr sz="1088" spc="435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314	TATGACTGCTAATAATACCTACACATGTTAGAACCAT</a:t>
            </a:r>
            <a:endParaRPr sz="1088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31288" y="5500080"/>
            <a:ext cx="10008495" cy="182923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  <a:tabLst>
                <a:tab pos="3331391" algn="l"/>
              </a:tabLst>
            </a:pPr>
            <a:r>
              <a:rPr sz="1088" spc="-6" dirty="0">
                <a:latin typeface="Courier New"/>
                <a:cs typeface="Courier New"/>
              </a:rPr>
              <a:t>&gt;&gt;&gt;&gt;&gt;&gt;&gt;&gt;&gt;&gt;&gt;&gt;&gt;&gt;&gt;&gt;&gt;&gt;&gt;&gt;&lt;&lt;&gt;&gt;&gt;&lt;&lt;&gt;&gt;4::&gt;&gt;:&lt;</a:t>
            </a:r>
            <a:r>
              <a:rPr sz="1088" dirty="0">
                <a:latin typeface="Courier New"/>
                <a:cs typeface="Courier New"/>
              </a:rPr>
              <a:t>9	</a:t>
            </a:r>
            <a:r>
              <a:rPr sz="1088" spc="-6" dirty="0">
                <a:latin typeface="Courier New"/>
                <a:cs typeface="Courier New"/>
              </a:rPr>
              <a:t>RG:Z:UM0098:</a:t>
            </a:r>
            <a:r>
              <a:rPr sz="1088" dirty="0">
                <a:latin typeface="Courier New"/>
                <a:cs typeface="Courier New"/>
              </a:rPr>
              <a:t>1</a:t>
            </a:r>
            <a:r>
              <a:rPr sz="1088" spc="-441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XT:A:</a:t>
            </a:r>
            <a:r>
              <a:rPr sz="1088" dirty="0">
                <a:latin typeface="Courier New"/>
                <a:cs typeface="Courier New"/>
              </a:rPr>
              <a:t>R</a:t>
            </a:r>
            <a:r>
              <a:rPr sz="1088" spc="-224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NM:i:</a:t>
            </a:r>
            <a:r>
              <a:rPr sz="1088" dirty="0">
                <a:latin typeface="Courier New"/>
                <a:cs typeface="Courier New"/>
              </a:rPr>
              <a:t>0</a:t>
            </a:r>
            <a:r>
              <a:rPr sz="1088" spc="-224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SM:i:</a:t>
            </a:r>
            <a:r>
              <a:rPr sz="1088" dirty="0">
                <a:latin typeface="Courier New"/>
                <a:cs typeface="Courier New"/>
              </a:rPr>
              <a:t>0</a:t>
            </a:r>
            <a:r>
              <a:rPr sz="1088" spc="-224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AM:i:</a:t>
            </a:r>
            <a:r>
              <a:rPr sz="1088" dirty="0">
                <a:latin typeface="Courier New"/>
                <a:cs typeface="Courier New"/>
              </a:rPr>
              <a:t>0</a:t>
            </a:r>
            <a:r>
              <a:rPr sz="1088" spc="-224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X0:i:</a:t>
            </a:r>
            <a:r>
              <a:rPr sz="1088" dirty="0">
                <a:latin typeface="Courier New"/>
                <a:cs typeface="Courier New"/>
              </a:rPr>
              <a:t>4</a:t>
            </a:r>
            <a:r>
              <a:rPr sz="1088" spc="-224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X1:i:</a:t>
            </a:r>
            <a:r>
              <a:rPr sz="1088" dirty="0">
                <a:latin typeface="Courier New"/>
                <a:cs typeface="Courier New"/>
              </a:rPr>
              <a:t>0</a:t>
            </a:r>
            <a:r>
              <a:rPr sz="1088" spc="-224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XM:i:</a:t>
            </a:r>
            <a:r>
              <a:rPr sz="1088" dirty="0">
                <a:latin typeface="Courier New"/>
                <a:cs typeface="Courier New"/>
              </a:rPr>
              <a:t>0</a:t>
            </a:r>
            <a:r>
              <a:rPr sz="1088" spc="-224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XO:i:</a:t>
            </a:r>
            <a:r>
              <a:rPr sz="1088" dirty="0">
                <a:latin typeface="Courier New"/>
                <a:cs typeface="Courier New"/>
              </a:rPr>
              <a:t>0</a:t>
            </a:r>
            <a:r>
              <a:rPr sz="1088" spc="-224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XG:i:</a:t>
            </a:r>
            <a:r>
              <a:rPr sz="1088" dirty="0">
                <a:latin typeface="Courier New"/>
                <a:cs typeface="Courier New"/>
              </a:rPr>
              <a:t>0</a:t>
            </a:r>
            <a:r>
              <a:rPr sz="1088" spc="-224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MD:Z:37</a:t>
            </a:r>
            <a:endParaRPr sz="1088">
              <a:latin typeface="Courier New"/>
              <a:cs typeface="Courier New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31287" y="5656701"/>
            <a:ext cx="5116341" cy="182923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  <a:tabLst>
                <a:tab pos="2225789" algn="l"/>
                <a:tab pos="2778590" algn="l"/>
                <a:tab pos="3331391" algn="l"/>
                <a:tab pos="4436992" algn="l"/>
              </a:tabLst>
            </a:pPr>
            <a:r>
              <a:rPr sz="1088" spc="-6" dirty="0">
                <a:latin typeface="Courier New"/>
                <a:cs typeface="Courier New"/>
              </a:rPr>
              <a:t>19:20389:F:275+18M2D19</a:t>
            </a:r>
            <a:r>
              <a:rPr sz="1088" dirty="0">
                <a:latin typeface="Courier New"/>
                <a:cs typeface="Courier New"/>
              </a:rPr>
              <a:t>M	</a:t>
            </a:r>
            <a:r>
              <a:rPr sz="1088" spc="-6" dirty="0">
                <a:latin typeface="Courier New"/>
                <a:cs typeface="Courier New"/>
              </a:rPr>
              <a:t>14</a:t>
            </a:r>
            <a:r>
              <a:rPr sz="1088" dirty="0">
                <a:latin typeface="Courier New"/>
                <a:cs typeface="Courier New"/>
              </a:rPr>
              <a:t>7	1	</a:t>
            </a:r>
            <a:r>
              <a:rPr sz="1088" spc="-6" dirty="0">
                <a:latin typeface="Courier New"/>
                <a:cs typeface="Courier New"/>
              </a:rPr>
              <a:t>1791</a:t>
            </a:r>
            <a:r>
              <a:rPr sz="1088" dirty="0">
                <a:latin typeface="Courier New"/>
                <a:cs typeface="Courier New"/>
              </a:rPr>
              <a:t>9 </a:t>
            </a:r>
            <a:r>
              <a:rPr sz="1088" spc="-224" dirty="0">
                <a:latin typeface="Courier New"/>
                <a:cs typeface="Courier New"/>
              </a:rPr>
              <a:t> </a:t>
            </a:r>
            <a:r>
              <a:rPr sz="1088" dirty="0">
                <a:latin typeface="Courier New"/>
                <a:cs typeface="Courier New"/>
              </a:rPr>
              <a:t>0	</a:t>
            </a:r>
            <a:r>
              <a:rPr sz="1088" spc="-6" dirty="0">
                <a:latin typeface="Courier New"/>
                <a:cs typeface="Courier New"/>
              </a:rPr>
              <a:t>18M2D19M</a:t>
            </a:r>
            <a:endParaRPr sz="1088">
              <a:latin typeface="Courier New"/>
              <a:cs typeface="Courier New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059147" y="5656701"/>
            <a:ext cx="4757030" cy="182923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  <a:tabLst>
                <a:tab pos="567388" algn="l"/>
                <a:tab pos="1672989" algn="l"/>
              </a:tabLst>
            </a:pPr>
            <a:r>
              <a:rPr sz="1088" dirty="0">
                <a:latin typeface="Courier New"/>
                <a:cs typeface="Courier New"/>
              </a:rPr>
              <a:t>=	</a:t>
            </a:r>
            <a:r>
              <a:rPr sz="1088" spc="-6" dirty="0">
                <a:latin typeface="Courier New"/>
                <a:cs typeface="Courier New"/>
              </a:rPr>
              <a:t>17644</a:t>
            </a:r>
            <a:r>
              <a:rPr sz="1088" spc="435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-314	GTAGTACCAACTGTAAGTCCTTATCTTCATACTTTGT</a:t>
            </a:r>
            <a:endParaRPr sz="1088">
              <a:latin typeface="Courier New"/>
              <a:cs typeface="Courier New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31287" y="5813324"/>
            <a:ext cx="10284889" cy="492134"/>
          </a:xfrm>
          <a:prstGeom prst="rect">
            <a:avLst/>
          </a:prstGeom>
        </p:spPr>
        <p:txBody>
          <a:bodyPr vert="horz" wrap="square" lIns="0" tIns="26872" rIns="0" bIns="0" rtlCol="0">
            <a:spAutoFit/>
          </a:bodyPr>
          <a:lstStyle/>
          <a:p>
            <a:pPr marL="15356" marR="6142">
              <a:lnSpc>
                <a:spcPts val="1245"/>
              </a:lnSpc>
              <a:spcBef>
                <a:spcPts val="212"/>
              </a:spcBef>
              <a:tabLst>
                <a:tab pos="2225789" algn="l"/>
                <a:tab pos="2778590" algn="l"/>
                <a:tab pos="3331391" algn="l"/>
                <a:tab pos="4436992" algn="l"/>
                <a:tab pos="5542593" algn="l"/>
                <a:tab pos="6095394" algn="l"/>
                <a:tab pos="7200995" algn="l"/>
              </a:tabLst>
            </a:pPr>
            <a:r>
              <a:rPr sz="1088" spc="-6" dirty="0">
                <a:latin typeface="Courier New"/>
                <a:cs typeface="Courier New"/>
              </a:rPr>
              <a:t>;44999;499&lt;8&lt;8&lt;&lt;&lt;8&lt;&lt;&gt;&lt;&lt;&lt;&lt;&gt;&lt;7&lt;;&lt;&lt;&lt;&gt;&gt;&lt;</a:t>
            </a:r>
            <a:r>
              <a:rPr sz="1088" dirty="0">
                <a:latin typeface="Courier New"/>
                <a:cs typeface="Courier New"/>
              </a:rPr>
              <a:t>&lt;	</a:t>
            </a:r>
            <a:r>
              <a:rPr sz="1088" spc="-6" dirty="0">
                <a:latin typeface="Courier New"/>
                <a:cs typeface="Courier New"/>
              </a:rPr>
              <a:t>XT:A:</a:t>
            </a:r>
            <a:r>
              <a:rPr sz="1088" dirty="0">
                <a:latin typeface="Courier New"/>
                <a:cs typeface="Courier New"/>
              </a:rPr>
              <a:t>R</a:t>
            </a:r>
            <a:r>
              <a:rPr sz="1088" spc="-224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NM:i:</a:t>
            </a:r>
            <a:r>
              <a:rPr sz="1088" dirty="0">
                <a:latin typeface="Courier New"/>
                <a:cs typeface="Courier New"/>
              </a:rPr>
              <a:t>2</a:t>
            </a:r>
            <a:r>
              <a:rPr sz="1088" spc="-224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SM:i:</a:t>
            </a:r>
            <a:r>
              <a:rPr sz="1088" dirty="0">
                <a:latin typeface="Courier New"/>
                <a:cs typeface="Courier New"/>
              </a:rPr>
              <a:t>0</a:t>
            </a:r>
            <a:r>
              <a:rPr sz="1088" spc="-224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AM:i:</a:t>
            </a:r>
            <a:r>
              <a:rPr sz="1088" dirty="0">
                <a:latin typeface="Courier New"/>
                <a:cs typeface="Courier New"/>
              </a:rPr>
              <a:t>0</a:t>
            </a:r>
            <a:r>
              <a:rPr sz="1088" spc="-224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X0:i:</a:t>
            </a:r>
            <a:r>
              <a:rPr sz="1088" dirty="0">
                <a:latin typeface="Courier New"/>
                <a:cs typeface="Courier New"/>
              </a:rPr>
              <a:t>4</a:t>
            </a:r>
            <a:r>
              <a:rPr sz="1088" spc="-224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X1:i:</a:t>
            </a:r>
            <a:r>
              <a:rPr sz="1088" dirty="0">
                <a:latin typeface="Courier New"/>
                <a:cs typeface="Courier New"/>
              </a:rPr>
              <a:t>0</a:t>
            </a:r>
            <a:r>
              <a:rPr sz="1088" spc="-224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XM:i:</a:t>
            </a:r>
            <a:r>
              <a:rPr sz="1088" dirty="0">
                <a:latin typeface="Courier New"/>
                <a:cs typeface="Courier New"/>
              </a:rPr>
              <a:t>0</a:t>
            </a:r>
            <a:r>
              <a:rPr sz="1088" spc="-224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XO:i:</a:t>
            </a:r>
            <a:r>
              <a:rPr sz="1088" dirty="0">
                <a:latin typeface="Courier New"/>
                <a:cs typeface="Courier New"/>
              </a:rPr>
              <a:t>1</a:t>
            </a:r>
            <a:r>
              <a:rPr sz="1088" spc="-224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XG:i:</a:t>
            </a:r>
            <a:r>
              <a:rPr sz="1088" dirty="0">
                <a:latin typeface="Courier New"/>
                <a:cs typeface="Courier New"/>
              </a:rPr>
              <a:t>2</a:t>
            </a:r>
            <a:r>
              <a:rPr sz="1088" spc="-224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MD:Z:18^CA19  9:21597+10M2I25M:R:-209	83	</a:t>
            </a:r>
            <a:r>
              <a:rPr sz="1088" dirty="0">
                <a:latin typeface="Courier New"/>
                <a:cs typeface="Courier New"/>
              </a:rPr>
              <a:t>1	</a:t>
            </a:r>
            <a:r>
              <a:rPr sz="1088" spc="-6" dirty="0">
                <a:latin typeface="Courier New"/>
                <a:cs typeface="Courier New"/>
              </a:rPr>
              <a:t>21678</a:t>
            </a:r>
            <a:r>
              <a:rPr sz="1088" spc="429" dirty="0">
                <a:latin typeface="Courier New"/>
                <a:cs typeface="Courier New"/>
              </a:rPr>
              <a:t> </a:t>
            </a:r>
            <a:r>
              <a:rPr sz="1088" dirty="0">
                <a:latin typeface="Courier New"/>
                <a:cs typeface="Courier New"/>
              </a:rPr>
              <a:t>0	</a:t>
            </a:r>
            <a:r>
              <a:rPr sz="1088" spc="-6" dirty="0">
                <a:latin typeface="Courier New"/>
                <a:cs typeface="Courier New"/>
              </a:rPr>
              <a:t>8M2I27M	</a:t>
            </a:r>
            <a:r>
              <a:rPr sz="1088" dirty="0">
                <a:latin typeface="Courier New"/>
                <a:cs typeface="Courier New"/>
              </a:rPr>
              <a:t>=	</a:t>
            </a:r>
            <a:r>
              <a:rPr sz="1088" spc="-6" dirty="0">
                <a:latin typeface="Courier New"/>
                <a:cs typeface="Courier New"/>
              </a:rPr>
              <a:t>21469</a:t>
            </a:r>
            <a:r>
              <a:rPr sz="1088" spc="435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-244	CACCACATCACATATACCAAGCCTGGCTGTGTCTTCT</a:t>
            </a:r>
            <a:endParaRPr sz="1088">
              <a:latin typeface="Courier New"/>
              <a:cs typeface="Courier New"/>
            </a:endParaRPr>
          </a:p>
          <a:p>
            <a:pPr marL="15356">
              <a:lnSpc>
                <a:spcPts val="1202"/>
              </a:lnSpc>
              <a:tabLst>
                <a:tab pos="3331391" algn="l"/>
              </a:tabLst>
            </a:pPr>
            <a:r>
              <a:rPr sz="1088" spc="-6" dirty="0">
                <a:latin typeface="Courier New"/>
                <a:cs typeface="Courier New"/>
              </a:rPr>
              <a:t>&lt;;9&lt;&lt;5&gt;&lt;&lt;&lt;&lt;&gt;&lt;&lt;&lt;&gt;&gt;&lt;&lt;&gt;&lt;&gt;&gt;&lt;9&gt;&gt;&lt;&gt;&gt;&gt;9&gt;&gt;&gt;&lt;</a:t>
            </a:r>
            <a:r>
              <a:rPr sz="1088" dirty="0">
                <a:latin typeface="Courier New"/>
                <a:cs typeface="Courier New"/>
              </a:rPr>
              <a:t>&gt;	</a:t>
            </a:r>
            <a:r>
              <a:rPr sz="1088" spc="-6" dirty="0">
                <a:latin typeface="Courier New"/>
                <a:cs typeface="Courier New"/>
              </a:rPr>
              <a:t>XT:A:</a:t>
            </a:r>
            <a:r>
              <a:rPr sz="1088" dirty="0">
                <a:latin typeface="Courier New"/>
                <a:cs typeface="Courier New"/>
              </a:rPr>
              <a:t>R</a:t>
            </a:r>
            <a:r>
              <a:rPr sz="1088" spc="-224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NM:i:</a:t>
            </a:r>
            <a:r>
              <a:rPr sz="1088" dirty="0">
                <a:latin typeface="Courier New"/>
                <a:cs typeface="Courier New"/>
              </a:rPr>
              <a:t>2</a:t>
            </a:r>
            <a:r>
              <a:rPr sz="1088" spc="-224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SM:i:</a:t>
            </a:r>
            <a:r>
              <a:rPr sz="1088" dirty="0">
                <a:latin typeface="Courier New"/>
                <a:cs typeface="Courier New"/>
              </a:rPr>
              <a:t>0</a:t>
            </a:r>
            <a:r>
              <a:rPr sz="1088" spc="-224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AM:i:</a:t>
            </a:r>
            <a:r>
              <a:rPr sz="1088" dirty="0">
                <a:latin typeface="Courier New"/>
                <a:cs typeface="Courier New"/>
              </a:rPr>
              <a:t>0</a:t>
            </a:r>
            <a:r>
              <a:rPr sz="1088" spc="-224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X0:i:</a:t>
            </a:r>
            <a:r>
              <a:rPr sz="1088" dirty="0">
                <a:latin typeface="Courier New"/>
                <a:cs typeface="Courier New"/>
              </a:rPr>
              <a:t>5</a:t>
            </a:r>
            <a:r>
              <a:rPr sz="1088" spc="-224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X1:i:</a:t>
            </a:r>
            <a:r>
              <a:rPr sz="1088" dirty="0">
                <a:latin typeface="Courier New"/>
                <a:cs typeface="Courier New"/>
              </a:rPr>
              <a:t>0</a:t>
            </a:r>
            <a:r>
              <a:rPr sz="1088" spc="-224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XM:i:</a:t>
            </a:r>
            <a:r>
              <a:rPr sz="1088" dirty="0">
                <a:latin typeface="Courier New"/>
                <a:cs typeface="Courier New"/>
              </a:rPr>
              <a:t>0</a:t>
            </a:r>
            <a:r>
              <a:rPr sz="1088" spc="-224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XO:i:</a:t>
            </a:r>
            <a:r>
              <a:rPr sz="1088" dirty="0">
                <a:latin typeface="Courier New"/>
                <a:cs typeface="Courier New"/>
              </a:rPr>
              <a:t>1</a:t>
            </a:r>
            <a:r>
              <a:rPr sz="1088" spc="-224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XG:i:</a:t>
            </a:r>
            <a:r>
              <a:rPr sz="1088" dirty="0">
                <a:latin typeface="Courier New"/>
                <a:cs typeface="Courier New"/>
              </a:rPr>
              <a:t>2</a:t>
            </a:r>
            <a:r>
              <a:rPr sz="1088" spc="-224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MD:Z:35</a:t>
            </a:r>
            <a:endParaRPr sz="1088">
              <a:latin typeface="Courier New"/>
              <a:cs typeface="Courier New"/>
            </a:endParaRPr>
          </a:p>
        </p:txBody>
      </p:sp>
      <p:pic>
        <p:nvPicPr>
          <p:cNvPr id="33" name="object 3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24046" y="333066"/>
            <a:ext cx="944343" cy="1216128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10750149" y="1245162"/>
            <a:ext cx="885993" cy="232511"/>
          </a:xfrm>
          <a:prstGeom prst="rect">
            <a:avLst/>
          </a:prstGeom>
        </p:spPr>
        <p:txBody>
          <a:bodyPr vert="horz" wrap="square" lIns="0" tIns="18426" rIns="0" bIns="0" rtlCol="0">
            <a:spAutoFit/>
          </a:bodyPr>
          <a:lstStyle/>
          <a:p>
            <a:pPr marL="15356">
              <a:spcBef>
                <a:spcPts val="145"/>
              </a:spcBef>
            </a:pPr>
            <a:r>
              <a:rPr sz="1390" spc="242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390" spc="36" dirty="0">
                <a:solidFill>
                  <a:srgbClr val="FFFFFF"/>
                </a:solidFill>
                <a:latin typeface="Trebuchet MS"/>
                <a:cs typeface="Trebuchet MS"/>
              </a:rPr>
              <a:t>AM/</a:t>
            </a:r>
            <a:r>
              <a:rPr sz="1390" spc="17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1390" spc="181" dirty="0">
                <a:solidFill>
                  <a:srgbClr val="FFFFFF"/>
                </a:solidFill>
                <a:latin typeface="Trebuchet MS"/>
                <a:cs typeface="Trebuchet MS"/>
              </a:rPr>
              <a:t>AM</a:t>
            </a:r>
            <a:endParaRPr sz="139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794681" y="419055"/>
            <a:ext cx="215740" cy="268156"/>
          </a:xfrm>
          <a:prstGeom prst="rect">
            <a:avLst/>
          </a:prstGeom>
        </p:spPr>
        <p:txBody>
          <a:bodyPr vert="horz" wrap="square" lIns="0" tIns="9213" rIns="0" bIns="0" rtlCol="0">
            <a:spAutoFit/>
          </a:bodyPr>
          <a:lstStyle/>
          <a:p>
            <a:pPr marL="15356" marR="6142">
              <a:lnSpc>
                <a:spcPct val="107700"/>
              </a:lnSpc>
              <a:spcBef>
                <a:spcPts val="73"/>
              </a:spcBef>
            </a:pPr>
            <a:r>
              <a:rPr sz="786" spc="6" dirty="0">
                <a:solidFill>
                  <a:srgbClr val="FFFFFF"/>
                </a:solidFill>
                <a:latin typeface="Courier New"/>
                <a:cs typeface="Courier New"/>
              </a:rPr>
              <a:t>@H</a:t>
            </a:r>
            <a:r>
              <a:rPr sz="786" spc="12" dirty="0">
                <a:solidFill>
                  <a:srgbClr val="FFFFFF"/>
                </a:solidFill>
                <a:latin typeface="Courier New"/>
                <a:cs typeface="Courier New"/>
              </a:rPr>
              <a:t>D  </a:t>
            </a:r>
            <a:r>
              <a:rPr sz="786" spc="6" dirty="0">
                <a:solidFill>
                  <a:srgbClr val="FFFFFF"/>
                </a:solidFill>
                <a:latin typeface="Courier New"/>
                <a:cs typeface="Courier New"/>
              </a:rPr>
              <a:t>@S</a:t>
            </a:r>
            <a:r>
              <a:rPr sz="786" spc="12" dirty="0">
                <a:solidFill>
                  <a:srgbClr val="FFFFFF"/>
                </a:solidFill>
                <a:latin typeface="Courier New"/>
                <a:cs typeface="Courier New"/>
              </a:rPr>
              <a:t>Q</a:t>
            </a:r>
            <a:endParaRPr sz="786">
              <a:latin typeface="Courier New"/>
              <a:cs typeface="Courier New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1224614" y="419054"/>
            <a:ext cx="92899" cy="268156"/>
          </a:xfrm>
          <a:prstGeom prst="rect">
            <a:avLst/>
          </a:prstGeom>
        </p:spPr>
        <p:txBody>
          <a:bodyPr vert="horz" wrap="square" lIns="0" tIns="9213" rIns="0" bIns="0" rtlCol="0">
            <a:spAutoFit/>
          </a:bodyPr>
          <a:lstStyle/>
          <a:p>
            <a:pPr marL="15356" marR="6142">
              <a:lnSpc>
                <a:spcPct val="107700"/>
              </a:lnSpc>
              <a:spcBef>
                <a:spcPts val="73"/>
              </a:spcBef>
            </a:pPr>
            <a:r>
              <a:rPr sz="786" spc="12" dirty="0">
                <a:solidFill>
                  <a:srgbClr val="FFFFFF"/>
                </a:solidFill>
                <a:latin typeface="Courier New"/>
                <a:cs typeface="Courier New"/>
              </a:rPr>
              <a:t>V  S</a:t>
            </a:r>
            <a:endParaRPr sz="786">
              <a:latin typeface="Courier New"/>
              <a:cs typeface="Courier New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794681" y="675487"/>
            <a:ext cx="768526" cy="534715"/>
          </a:xfrm>
          <a:prstGeom prst="rect">
            <a:avLst/>
          </a:prstGeom>
        </p:spPr>
        <p:txBody>
          <a:bodyPr vert="horz" wrap="square" lIns="0" tIns="10749" rIns="0" bIns="0" rtlCol="0">
            <a:spAutoFit/>
          </a:bodyPr>
          <a:lstStyle/>
          <a:p>
            <a:pPr marL="15356" marR="6142">
              <a:lnSpc>
                <a:spcPct val="106400"/>
              </a:lnSpc>
              <a:spcBef>
                <a:spcPts val="85"/>
              </a:spcBef>
            </a:pPr>
            <a:r>
              <a:rPr sz="786" spc="12" dirty="0">
                <a:solidFill>
                  <a:srgbClr val="FFFFFF"/>
                </a:solidFill>
                <a:latin typeface="Courier New"/>
                <a:cs typeface="Courier New"/>
              </a:rPr>
              <a:t>@RG</a:t>
            </a:r>
            <a:r>
              <a:rPr sz="786" spc="-73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786" spc="6" dirty="0">
                <a:solidFill>
                  <a:srgbClr val="FFFFFF"/>
                </a:solidFill>
                <a:latin typeface="Courier New"/>
                <a:cs typeface="Courier New"/>
              </a:rPr>
              <a:t>PL:ILLUM </a:t>
            </a:r>
            <a:r>
              <a:rPr sz="786" spc="-453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786" spc="6" dirty="0">
                <a:solidFill>
                  <a:srgbClr val="FFFFFF"/>
                </a:solidFill>
                <a:latin typeface="Courier New"/>
                <a:cs typeface="Courier New"/>
              </a:rPr>
              <a:t>1:497:R:-27</a:t>
            </a:r>
            <a:r>
              <a:rPr sz="786" spc="12" dirty="0">
                <a:solidFill>
                  <a:srgbClr val="FFFFFF"/>
                </a:solidFill>
                <a:latin typeface="Courier New"/>
                <a:cs typeface="Courier New"/>
              </a:rPr>
              <a:t>2</a:t>
            </a:r>
            <a:endParaRPr sz="786">
              <a:latin typeface="Courier New"/>
              <a:cs typeface="Courier New"/>
            </a:endParaRPr>
          </a:p>
          <a:p>
            <a:pPr marL="15356">
              <a:spcBef>
                <a:spcPts val="73"/>
              </a:spcBef>
            </a:pPr>
            <a:r>
              <a:rPr sz="786" spc="6" dirty="0">
                <a:solidFill>
                  <a:srgbClr val="FFFFFF"/>
                </a:solidFill>
                <a:latin typeface="Courier New"/>
                <a:cs typeface="Courier New"/>
              </a:rPr>
              <a:t>1:497:R:-272</a:t>
            </a:r>
            <a:endParaRPr sz="786">
              <a:latin typeface="Courier New"/>
              <a:cs typeface="Courier New"/>
            </a:endParaRPr>
          </a:p>
          <a:p>
            <a:pPr marL="15356">
              <a:spcBef>
                <a:spcPts val="60"/>
              </a:spcBef>
            </a:pPr>
            <a:r>
              <a:rPr sz="786" spc="6" dirty="0">
                <a:solidFill>
                  <a:srgbClr val="FFFFFF"/>
                </a:solidFill>
                <a:latin typeface="Courier New"/>
                <a:cs typeface="Courier New"/>
              </a:rPr>
              <a:t>1:497:R:-272</a:t>
            </a:r>
            <a:endParaRPr sz="786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27080" y="478939"/>
            <a:ext cx="5130928" cy="668324"/>
          </a:xfrm>
          <a:prstGeom prst="rect">
            <a:avLst/>
          </a:prstGeom>
        </p:spPr>
        <p:txBody>
          <a:bodyPr vert="horz" wrap="square" lIns="0" tIns="16891" rIns="0" bIns="0" rtlCol="0">
            <a:spAutoFit/>
          </a:bodyPr>
          <a:lstStyle/>
          <a:p>
            <a:pPr marL="15356">
              <a:spcBef>
                <a:spcPts val="133"/>
              </a:spcBef>
            </a:pPr>
            <a:r>
              <a:rPr sz="4232" spc="-6" dirty="0"/>
              <a:t>Basic</a:t>
            </a:r>
            <a:r>
              <a:rPr sz="4232" spc="18" dirty="0"/>
              <a:t> </a:t>
            </a:r>
            <a:r>
              <a:rPr sz="4232" spc="-6" dirty="0"/>
              <a:t>formats:</a:t>
            </a:r>
            <a:r>
              <a:rPr sz="4232" spc="-67" dirty="0"/>
              <a:t> </a:t>
            </a:r>
            <a:r>
              <a:rPr sz="4232" spc="-91" dirty="0"/>
              <a:t>Tables</a:t>
            </a:r>
            <a:endParaRPr sz="4232"/>
          </a:p>
        </p:txBody>
      </p:sp>
      <p:sp>
        <p:nvSpPr>
          <p:cNvPr id="3" name="object 3"/>
          <p:cNvSpPr txBox="1"/>
          <p:nvPr/>
        </p:nvSpPr>
        <p:spPr>
          <a:xfrm>
            <a:off x="724764" y="1556874"/>
            <a:ext cx="162765" cy="215595"/>
          </a:xfrm>
          <a:prstGeom prst="rect">
            <a:avLst/>
          </a:prstGeom>
        </p:spPr>
        <p:txBody>
          <a:bodyPr vert="horz" wrap="square" lIns="0" tIns="19962" rIns="0" bIns="0" rtlCol="0">
            <a:spAutoFit/>
          </a:bodyPr>
          <a:lstStyle/>
          <a:p>
            <a:pPr marL="15356">
              <a:spcBef>
                <a:spcPts val="157"/>
              </a:spcBef>
            </a:pPr>
            <a:r>
              <a:rPr sz="1270" spc="266" dirty="0">
                <a:latin typeface="Microsoft Sans Serif"/>
                <a:cs typeface="Microsoft Sans Serif"/>
              </a:rPr>
              <a:t>●</a:t>
            </a:r>
            <a:endParaRPr sz="127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6319" y="1443244"/>
            <a:ext cx="5429586" cy="462102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902" spc="-67" dirty="0">
                <a:latin typeface="Microsoft Sans Serif"/>
                <a:cs typeface="Microsoft Sans Serif"/>
              </a:rPr>
              <a:t>Tables</a:t>
            </a:r>
            <a:r>
              <a:rPr sz="2902" spc="18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in</a:t>
            </a:r>
            <a:r>
              <a:rPr sz="2902" spc="24" dirty="0">
                <a:latin typeface="Microsoft Sans Serif"/>
                <a:cs typeface="Microsoft Sans Serif"/>
              </a:rPr>
              <a:t> </a:t>
            </a:r>
            <a:r>
              <a:rPr sz="2902" spc="-18" dirty="0">
                <a:latin typeface="Microsoft Sans Serif"/>
                <a:cs typeface="Microsoft Sans Serif"/>
              </a:rPr>
              <a:t>plain</a:t>
            </a:r>
            <a:r>
              <a:rPr sz="2902" spc="24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text</a:t>
            </a:r>
            <a:r>
              <a:rPr sz="2902" spc="36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use</a:t>
            </a:r>
            <a:r>
              <a:rPr sz="2902" spc="12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delimiters</a:t>
            </a:r>
            <a:endParaRPr sz="2902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46839" y="2504286"/>
            <a:ext cx="165068" cy="307018"/>
          </a:xfrm>
          <a:prstGeom prst="rect">
            <a:avLst/>
          </a:prstGeom>
        </p:spPr>
        <p:txBody>
          <a:bodyPr vert="horz" wrap="square" lIns="0" tIns="18426" rIns="0" bIns="0" rtlCol="0">
            <a:spAutoFit/>
          </a:bodyPr>
          <a:lstStyle/>
          <a:p>
            <a:pPr marL="15356">
              <a:spcBef>
                <a:spcPts val="145"/>
              </a:spcBef>
            </a:pPr>
            <a:r>
              <a:rPr sz="1874" spc="502" dirty="0">
                <a:latin typeface="Microsoft Sans Serif"/>
                <a:cs typeface="Microsoft Sans Serif"/>
              </a:rPr>
              <a:t>–</a:t>
            </a:r>
            <a:endParaRPr sz="1874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46839" y="2994116"/>
            <a:ext cx="165068" cy="307018"/>
          </a:xfrm>
          <a:prstGeom prst="rect">
            <a:avLst/>
          </a:prstGeom>
        </p:spPr>
        <p:txBody>
          <a:bodyPr vert="horz" wrap="square" lIns="0" tIns="18426" rIns="0" bIns="0" rtlCol="0">
            <a:spAutoFit/>
          </a:bodyPr>
          <a:lstStyle/>
          <a:p>
            <a:pPr marL="15356">
              <a:spcBef>
                <a:spcPts val="145"/>
              </a:spcBef>
            </a:pPr>
            <a:r>
              <a:rPr sz="1874" spc="502" dirty="0">
                <a:latin typeface="Microsoft Sans Serif"/>
                <a:cs typeface="Microsoft Sans Serif"/>
              </a:rPr>
              <a:t>–</a:t>
            </a:r>
            <a:endParaRPr sz="1874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46839" y="1885474"/>
            <a:ext cx="8708681" cy="1442633"/>
          </a:xfrm>
          <a:prstGeom prst="rect">
            <a:avLst/>
          </a:prstGeom>
        </p:spPr>
        <p:txBody>
          <a:bodyPr vert="horz" wrap="square" lIns="0" tIns="16123" rIns="0" bIns="0" rtlCol="0">
            <a:spAutoFit/>
          </a:bodyPr>
          <a:lstStyle/>
          <a:p>
            <a:pPr marL="406923" marR="6142" indent="-391567">
              <a:lnSpc>
                <a:spcPct val="126400"/>
              </a:lnSpc>
              <a:spcBef>
                <a:spcPts val="127"/>
              </a:spcBef>
              <a:tabLst>
                <a:tab pos="406155" algn="l"/>
              </a:tabLst>
            </a:pPr>
            <a:r>
              <a:rPr sz="2811" spc="752" baseline="12544" dirty="0">
                <a:latin typeface="Microsoft Sans Serif"/>
                <a:cs typeface="Microsoft Sans Serif"/>
              </a:rPr>
              <a:t>–	</a:t>
            </a:r>
            <a:r>
              <a:rPr sz="2539" spc="-6" dirty="0">
                <a:latin typeface="Microsoft Sans Serif"/>
                <a:cs typeface="Microsoft Sans Serif"/>
              </a:rPr>
              <a:t>Common</a:t>
            </a:r>
            <a:r>
              <a:rPr sz="2539" spc="30" dirty="0">
                <a:latin typeface="Microsoft Sans Serif"/>
                <a:cs typeface="Microsoft Sans Serif"/>
              </a:rPr>
              <a:t> </a:t>
            </a:r>
            <a:r>
              <a:rPr sz="2539" spc="-12" dirty="0">
                <a:latin typeface="Microsoft Sans Serif"/>
                <a:cs typeface="Microsoft Sans Serif"/>
              </a:rPr>
              <a:t>delimiters:</a:t>
            </a:r>
            <a:r>
              <a:rPr sz="2539" spc="42" dirty="0">
                <a:latin typeface="Microsoft Sans Serif"/>
                <a:cs typeface="Microsoft Sans Serif"/>
              </a:rPr>
              <a:t> </a:t>
            </a:r>
            <a:r>
              <a:rPr sz="2539" dirty="0">
                <a:latin typeface="Microsoft Sans Serif"/>
                <a:cs typeface="Microsoft Sans Serif"/>
              </a:rPr>
              <a:t>comma</a:t>
            </a:r>
            <a:r>
              <a:rPr sz="2539" spc="36" dirty="0">
                <a:latin typeface="Microsoft Sans Serif"/>
                <a:cs typeface="Microsoft Sans Serif"/>
              </a:rPr>
              <a:t> </a:t>
            </a:r>
            <a:r>
              <a:rPr sz="2539" spc="-6" dirty="0">
                <a:latin typeface="Microsoft Sans Serif"/>
                <a:cs typeface="Microsoft Sans Serif"/>
              </a:rPr>
              <a:t>(.csv),</a:t>
            </a:r>
            <a:r>
              <a:rPr sz="2539" spc="36" dirty="0">
                <a:latin typeface="Microsoft Sans Serif"/>
                <a:cs typeface="Microsoft Sans Serif"/>
              </a:rPr>
              <a:t> </a:t>
            </a:r>
            <a:r>
              <a:rPr sz="2539" spc="-6" dirty="0">
                <a:latin typeface="Microsoft Sans Serif"/>
                <a:cs typeface="Microsoft Sans Serif"/>
              </a:rPr>
              <a:t>tabs</a:t>
            </a:r>
            <a:r>
              <a:rPr sz="2539" spc="30" dirty="0">
                <a:latin typeface="Microsoft Sans Serif"/>
                <a:cs typeface="Microsoft Sans Serif"/>
              </a:rPr>
              <a:t> </a:t>
            </a:r>
            <a:r>
              <a:rPr sz="2539" spc="-6" dirty="0">
                <a:latin typeface="Microsoft Sans Serif"/>
                <a:cs typeface="Microsoft Sans Serif"/>
              </a:rPr>
              <a:t>(.tsv</a:t>
            </a:r>
            <a:r>
              <a:rPr sz="2539" spc="36" dirty="0">
                <a:latin typeface="Microsoft Sans Serif"/>
                <a:cs typeface="Microsoft Sans Serif"/>
              </a:rPr>
              <a:t> </a:t>
            </a:r>
            <a:r>
              <a:rPr sz="2539" dirty="0">
                <a:latin typeface="Microsoft Sans Serif"/>
                <a:cs typeface="Microsoft Sans Serif"/>
              </a:rPr>
              <a:t>.txt</a:t>
            </a:r>
            <a:r>
              <a:rPr sz="2539" spc="42" dirty="0">
                <a:latin typeface="Microsoft Sans Serif"/>
                <a:cs typeface="Microsoft Sans Serif"/>
              </a:rPr>
              <a:t> </a:t>
            </a:r>
            <a:r>
              <a:rPr sz="2539" spc="-6" dirty="0">
                <a:latin typeface="Microsoft Sans Serif"/>
                <a:cs typeface="Microsoft Sans Serif"/>
              </a:rPr>
              <a:t>.tab) </a:t>
            </a:r>
            <a:r>
              <a:rPr sz="2539" dirty="0">
                <a:latin typeface="Microsoft Sans Serif"/>
                <a:cs typeface="Microsoft Sans Serif"/>
              </a:rPr>
              <a:t> </a:t>
            </a:r>
            <a:r>
              <a:rPr sz="2539" spc="-12" dirty="0">
                <a:latin typeface="Microsoft Sans Serif"/>
                <a:cs typeface="Microsoft Sans Serif"/>
              </a:rPr>
              <a:t>Fields</a:t>
            </a:r>
            <a:r>
              <a:rPr sz="2539" spc="30" dirty="0">
                <a:latin typeface="Microsoft Sans Serif"/>
                <a:cs typeface="Microsoft Sans Serif"/>
              </a:rPr>
              <a:t> </a:t>
            </a:r>
            <a:r>
              <a:rPr sz="2539" spc="-6" dirty="0">
                <a:latin typeface="Microsoft Sans Serif"/>
                <a:cs typeface="Microsoft Sans Serif"/>
              </a:rPr>
              <a:t>are</a:t>
            </a:r>
            <a:r>
              <a:rPr sz="2539" spc="30" dirty="0">
                <a:latin typeface="Microsoft Sans Serif"/>
                <a:cs typeface="Microsoft Sans Serif"/>
              </a:rPr>
              <a:t> </a:t>
            </a:r>
            <a:r>
              <a:rPr sz="2539" spc="-6" dirty="0">
                <a:latin typeface="Microsoft Sans Serif"/>
                <a:cs typeface="Microsoft Sans Serif"/>
              </a:rPr>
              <a:t>sometimes</a:t>
            </a:r>
            <a:r>
              <a:rPr sz="2539" spc="42" dirty="0">
                <a:latin typeface="Microsoft Sans Serif"/>
                <a:cs typeface="Microsoft Sans Serif"/>
              </a:rPr>
              <a:t> </a:t>
            </a:r>
            <a:r>
              <a:rPr sz="2539" spc="-12" dirty="0">
                <a:latin typeface="Microsoft Sans Serif"/>
                <a:cs typeface="Microsoft Sans Serif"/>
              </a:rPr>
              <a:t>enclosed</a:t>
            </a:r>
            <a:r>
              <a:rPr sz="2539" spc="30" dirty="0">
                <a:latin typeface="Microsoft Sans Serif"/>
                <a:cs typeface="Microsoft Sans Serif"/>
              </a:rPr>
              <a:t> </a:t>
            </a:r>
            <a:r>
              <a:rPr sz="2539" spc="-6" dirty="0">
                <a:latin typeface="Microsoft Sans Serif"/>
                <a:cs typeface="Microsoft Sans Serif"/>
              </a:rPr>
              <a:t>by</a:t>
            </a:r>
            <a:r>
              <a:rPr sz="2539" spc="30" dirty="0">
                <a:latin typeface="Microsoft Sans Serif"/>
                <a:cs typeface="Microsoft Sans Serif"/>
              </a:rPr>
              <a:t> </a:t>
            </a:r>
            <a:r>
              <a:rPr sz="2539" spc="-12" dirty="0">
                <a:latin typeface="Microsoft Sans Serif"/>
                <a:cs typeface="Microsoft Sans Serif"/>
              </a:rPr>
              <a:t>double</a:t>
            </a:r>
            <a:r>
              <a:rPr sz="2539" spc="30" dirty="0">
                <a:latin typeface="Microsoft Sans Serif"/>
                <a:cs typeface="Microsoft Sans Serif"/>
              </a:rPr>
              <a:t> </a:t>
            </a:r>
            <a:r>
              <a:rPr sz="2539" spc="-6" dirty="0">
                <a:latin typeface="Microsoft Sans Serif"/>
                <a:cs typeface="Microsoft Sans Serif"/>
              </a:rPr>
              <a:t>or</a:t>
            </a:r>
            <a:r>
              <a:rPr sz="2539" spc="30" dirty="0">
                <a:latin typeface="Microsoft Sans Serif"/>
                <a:cs typeface="Microsoft Sans Serif"/>
              </a:rPr>
              <a:t> </a:t>
            </a:r>
            <a:r>
              <a:rPr sz="2539" spc="-12" dirty="0">
                <a:latin typeface="Microsoft Sans Serif"/>
                <a:cs typeface="Microsoft Sans Serif"/>
              </a:rPr>
              <a:t>single</a:t>
            </a:r>
            <a:r>
              <a:rPr sz="2539" spc="30" dirty="0">
                <a:latin typeface="Microsoft Sans Serif"/>
                <a:cs typeface="Microsoft Sans Serif"/>
              </a:rPr>
              <a:t> </a:t>
            </a:r>
            <a:r>
              <a:rPr sz="2539" spc="-12" dirty="0">
                <a:latin typeface="Microsoft Sans Serif"/>
                <a:cs typeface="Microsoft Sans Serif"/>
              </a:rPr>
              <a:t>quotes </a:t>
            </a:r>
            <a:r>
              <a:rPr sz="2539" spc="-653" dirty="0">
                <a:latin typeface="Microsoft Sans Serif"/>
                <a:cs typeface="Microsoft Sans Serif"/>
              </a:rPr>
              <a:t> </a:t>
            </a:r>
            <a:r>
              <a:rPr sz="2539" spc="-12" dirty="0">
                <a:latin typeface="Microsoft Sans Serif"/>
                <a:cs typeface="Microsoft Sans Serif"/>
              </a:rPr>
              <a:t>All</a:t>
            </a:r>
            <a:r>
              <a:rPr sz="2539" spc="30" dirty="0">
                <a:latin typeface="Microsoft Sans Serif"/>
                <a:cs typeface="Microsoft Sans Serif"/>
              </a:rPr>
              <a:t> </a:t>
            </a:r>
            <a:r>
              <a:rPr sz="2539" spc="-12" dirty="0">
                <a:latin typeface="Microsoft Sans Serif"/>
                <a:cs typeface="Microsoft Sans Serif"/>
              </a:rPr>
              <a:t>spreadsheet</a:t>
            </a:r>
            <a:r>
              <a:rPr sz="2539" spc="36" dirty="0">
                <a:latin typeface="Microsoft Sans Serif"/>
                <a:cs typeface="Microsoft Sans Serif"/>
              </a:rPr>
              <a:t> </a:t>
            </a:r>
            <a:r>
              <a:rPr sz="2539" spc="-12" dirty="0">
                <a:latin typeface="Microsoft Sans Serif"/>
                <a:cs typeface="Microsoft Sans Serif"/>
              </a:rPr>
              <a:t>editors</a:t>
            </a:r>
            <a:r>
              <a:rPr sz="2539" spc="42" dirty="0">
                <a:latin typeface="Microsoft Sans Serif"/>
                <a:cs typeface="Microsoft Sans Serif"/>
              </a:rPr>
              <a:t> </a:t>
            </a:r>
            <a:r>
              <a:rPr sz="2539" dirty="0">
                <a:latin typeface="Microsoft Sans Serif"/>
                <a:cs typeface="Microsoft Sans Serif"/>
              </a:rPr>
              <a:t>can</a:t>
            </a:r>
            <a:r>
              <a:rPr sz="2539" spc="24" dirty="0">
                <a:latin typeface="Microsoft Sans Serif"/>
                <a:cs typeface="Microsoft Sans Serif"/>
              </a:rPr>
              <a:t> </a:t>
            </a:r>
            <a:r>
              <a:rPr sz="2539" spc="-6" dirty="0">
                <a:latin typeface="Microsoft Sans Serif"/>
                <a:cs typeface="Microsoft Sans Serif"/>
              </a:rPr>
              <a:t>export</a:t>
            </a:r>
            <a:r>
              <a:rPr sz="2539" spc="36" dirty="0">
                <a:latin typeface="Microsoft Sans Serif"/>
                <a:cs typeface="Microsoft Sans Serif"/>
              </a:rPr>
              <a:t> </a:t>
            </a:r>
            <a:r>
              <a:rPr sz="2539" dirty="0">
                <a:latin typeface="Microsoft Sans Serif"/>
                <a:cs typeface="Microsoft Sans Serif"/>
              </a:rPr>
              <a:t>to</a:t>
            </a:r>
            <a:r>
              <a:rPr sz="2539" spc="24" dirty="0">
                <a:latin typeface="Microsoft Sans Serif"/>
                <a:cs typeface="Microsoft Sans Serif"/>
              </a:rPr>
              <a:t> </a:t>
            </a:r>
            <a:r>
              <a:rPr sz="2539" spc="-12" dirty="0">
                <a:latin typeface="Microsoft Sans Serif"/>
                <a:cs typeface="Microsoft Sans Serif"/>
              </a:rPr>
              <a:t>plain</a:t>
            </a:r>
            <a:r>
              <a:rPr sz="2539" spc="30" dirty="0">
                <a:latin typeface="Microsoft Sans Serif"/>
                <a:cs typeface="Microsoft Sans Serif"/>
              </a:rPr>
              <a:t> </a:t>
            </a:r>
            <a:r>
              <a:rPr sz="2539" spc="-6" dirty="0">
                <a:latin typeface="Microsoft Sans Serif"/>
                <a:cs typeface="Microsoft Sans Serif"/>
              </a:rPr>
              <a:t>text.</a:t>
            </a:r>
            <a:endParaRPr sz="2539">
              <a:latin typeface="Microsoft Sans Serif"/>
              <a:cs typeface="Microsoft Sans Serif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82534" y="3727669"/>
          <a:ext cx="11822705" cy="24465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6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7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69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04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00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290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885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7044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93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723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95894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22301">
                <a:tc>
                  <a:txBody>
                    <a:bodyPr/>
                    <a:lstStyle/>
                    <a:p>
                      <a:pPr marL="31750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!strand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9875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slot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9885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start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3215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stop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21285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type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8425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label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mouseover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10515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hyperlink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841">
                <a:tc>
                  <a:txBody>
                    <a:bodyPr/>
                    <a:lstStyle/>
                    <a:p>
                      <a:pPr marL="31750">
                        <a:lnSpc>
                          <a:spcPts val="700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forward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9875">
                        <a:lnSpc>
                          <a:spcPts val="700"/>
                        </a:lnSpc>
                      </a:pPr>
                      <a:r>
                        <a:rPr sz="800" dirty="0">
                          <a:latin typeface="Courier New"/>
                          <a:cs typeface="Courier New"/>
                        </a:rPr>
                        <a:t>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9885">
                        <a:lnSpc>
                          <a:spcPts val="700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34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3215">
                        <a:lnSpc>
                          <a:spcPts val="700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894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21285">
                        <a:lnSpc>
                          <a:spcPts val="700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open_reading_frame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8425">
                        <a:lnSpc>
                          <a:spcPts val="700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ORF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700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ORF</a:t>
                      </a:r>
                      <a:r>
                        <a:rPr sz="80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-5" dirty="0">
                          <a:latin typeface="Courier New"/>
                          <a:cs typeface="Courier New"/>
                        </a:rPr>
                        <a:t>rf1</a:t>
                      </a:r>
                      <a:r>
                        <a:rPr sz="800" spc="-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-5" dirty="0">
                          <a:latin typeface="Courier New"/>
                          <a:cs typeface="Courier New"/>
                        </a:rPr>
                        <a:t>34-894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71475">
                        <a:lnSpc>
                          <a:spcPts val="700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  <a:hlinkClick r:id="rId2"/>
                        </a:rPr>
                        <a:t>http://wishart.biology.ualberta.ca/cgview/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074">
                <a:tc>
                  <a:txBody>
                    <a:bodyPr/>
                    <a:lstStyle/>
                    <a:p>
                      <a:pPr marL="31750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forward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9875">
                        <a:lnSpc>
                          <a:spcPts val="695"/>
                        </a:lnSpc>
                      </a:pPr>
                      <a:r>
                        <a:rPr sz="800" dirty="0">
                          <a:latin typeface="Courier New"/>
                          <a:cs typeface="Courier New"/>
                        </a:rPr>
                        <a:t>2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9885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34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3215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894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21285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gene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8425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AMPr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amp</a:t>
                      </a:r>
                      <a:r>
                        <a:rPr sz="80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-5" dirty="0">
                          <a:latin typeface="Courier New"/>
                          <a:cs typeface="Courier New"/>
                        </a:rPr>
                        <a:t>resistance</a:t>
                      </a:r>
                      <a:r>
                        <a:rPr sz="800" spc="-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-5" dirty="0">
                          <a:latin typeface="Courier New"/>
                          <a:cs typeface="Courier New"/>
                        </a:rPr>
                        <a:t>34-894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71475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  <a:hlinkClick r:id="rId2"/>
                        </a:rPr>
                        <a:t>http://wishart.biology.ualberta.ca/cgview/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072">
                <a:tc>
                  <a:txBody>
                    <a:bodyPr/>
                    <a:lstStyle/>
                    <a:p>
                      <a:pPr marL="31750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forward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9875">
                        <a:lnSpc>
                          <a:spcPts val="695"/>
                        </a:lnSpc>
                      </a:pPr>
                      <a:r>
                        <a:rPr sz="800" dirty="0">
                          <a:latin typeface="Courier New"/>
                          <a:cs typeface="Courier New"/>
                        </a:rPr>
                        <a:t>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9885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1049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3215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1668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21285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origin_of_replication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8425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pBR322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pBR322</a:t>
                      </a:r>
                      <a:r>
                        <a:rPr sz="80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-5" dirty="0">
                          <a:latin typeface="Courier New"/>
                          <a:cs typeface="Courier New"/>
                        </a:rPr>
                        <a:t>orgin</a:t>
                      </a:r>
                      <a:r>
                        <a:rPr sz="800" spc="-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-5" dirty="0">
                          <a:latin typeface="Courier New"/>
                          <a:cs typeface="Courier New"/>
                        </a:rPr>
                        <a:t>1049-1668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71475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  <a:hlinkClick r:id="rId2"/>
                        </a:rPr>
                        <a:t>http://wishart.biology.ualberta.ca/cgview/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2841">
                <a:tc>
                  <a:txBody>
                    <a:bodyPr/>
                    <a:lstStyle/>
                    <a:p>
                      <a:pPr marL="31750">
                        <a:lnSpc>
                          <a:spcPts val="700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forward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9875">
                        <a:lnSpc>
                          <a:spcPts val="700"/>
                        </a:lnSpc>
                      </a:pPr>
                      <a:r>
                        <a:rPr sz="800" dirty="0">
                          <a:latin typeface="Courier New"/>
                          <a:cs typeface="Courier New"/>
                        </a:rPr>
                        <a:t>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9885">
                        <a:lnSpc>
                          <a:spcPts val="700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2657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3215">
                        <a:lnSpc>
                          <a:spcPts val="700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2963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21285">
                        <a:lnSpc>
                          <a:spcPts val="700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origin_of_replication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8425">
                        <a:lnSpc>
                          <a:spcPts val="700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f1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700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f1</a:t>
                      </a:r>
                      <a:r>
                        <a:rPr sz="80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-5" dirty="0">
                          <a:latin typeface="Courier New"/>
                          <a:cs typeface="Courier New"/>
                        </a:rPr>
                        <a:t>orgin</a:t>
                      </a:r>
                      <a:r>
                        <a:rPr sz="800" spc="-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-5" dirty="0">
                          <a:latin typeface="Courier New"/>
                          <a:cs typeface="Courier New"/>
                        </a:rPr>
                        <a:t>2657-2963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71475">
                        <a:lnSpc>
                          <a:spcPts val="700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  <a:hlinkClick r:id="rId2"/>
                        </a:rPr>
                        <a:t>http://wishart.biology.ualberta.ca/cgview/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2072">
                <a:tc>
                  <a:txBody>
                    <a:bodyPr/>
                    <a:lstStyle/>
                    <a:p>
                      <a:pPr marL="31750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forward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9875">
                        <a:lnSpc>
                          <a:spcPts val="695"/>
                        </a:lnSpc>
                      </a:pPr>
                      <a:r>
                        <a:rPr sz="800" dirty="0">
                          <a:latin typeface="Courier New"/>
                          <a:cs typeface="Courier New"/>
                        </a:rPr>
                        <a:t>3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9885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1301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3215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1301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21285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unique_restriction_site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8425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AlwNI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AlwNI</a:t>
                      </a:r>
                      <a:r>
                        <a:rPr sz="800" spc="-7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-5" dirty="0">
                          <a:latin typeface="Courier New"/>
                          <a:cs typeface="Courier New"/>
                        </a:rPr>
                        <a:t>1301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71475">
                        <a:lnSpc>
                          <a:spcPts val="695"/>
                        </a:lnSpc>
                      </a:pPr>
                      <a:r>
                        <a:rPr sz="800" dirty="0">
                          <a:latin typeface="Courier New"/>
                          <a:cs typeface="Courier New"/>
                        </a:rPr>
                        <a:t>-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2074">
                <a:tc>
                  <a:txBody>
                    <a:bodyPr/>
                    <a:lstStyle/>
                    <a:p>
                      <a:pPr marL="31750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forward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9875">
                        <a:lnSpc>
                          <a:spcPts val="695"/>
                        </a:lnSpc>
                      </a:pPr>
                      <a:r>
                        <a:rPr sz="800" dirty="0">
                          <a:latin typeface="Courier New"/>
                          <a:cs typeface="Courier New"/>
                        </a:rPr>
                        <a:t>3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9885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2099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3215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2099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21285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unique_restriction_site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8425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StuI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StuI</a:t>
                      </a:r>
                      <a:r>
                        <a:rPr sz="800" spc="-7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-5" dirty="0">
                          <a:latin typeface="Courier New"/>
                          <a:cs typeface="Courier New"/>
                        </a:rPr>
                        <a:t>2099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71475">
                        <a:lnSpc>
                          <a:spcPts val="695"/>
                        </a:lnSpc>
                      </a:pPr>
                      <a:r>
                        <a:rPr sz="800" dirty="0">
                          <a:latin typeface="Courier New"/>
                          <a:cs typeface="Courier New"/>
                        </a:rPr>
                        <a:t>-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2841">
                <a:tc>
                  <a:txBody>
                    <a:bodyPr/>
                    <a:lstStyle/>
                    <a:p>
                      <a:pPr marL="31750">
                        <a:lnSpc>
                          <a:spcPts val="700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forward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9875">
                        <a:lnSpc>
                          <a:spcPts val="700"/>
                        </a:lnSpc>
                      </a:pPr>
                      <a:r>
                        <a:rPr sz="800" dirty="0">
                          <a:latin typeface="Courier New"/>
                          <a:cs typeface="Courier New"/>
                        </a:rPr>
                        <a:t>3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9885">
                        <a:lnSpc>
                          <a:spcPts val="700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2101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3215">
                        <a:lnSpc>
                          <a:spcPts val="700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2101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21285">
                        <a:lnSpc>
                          <a:spcPts val="700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unique_restriction_site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8425">
                        <a:lnSpc>
                          <a:spcPts val="700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XhoI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700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XhoI</a:t>
                      </a:r>
                      <a:r>
                        <a:rPr sz="800" spc="-7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-5" dirty="0">
                          <a:latin typeface="Courier New"/>
                          <a:cs typeface="Courier New"/>
                        </a:rPr>
                        <a:t>2101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71475">
                        <a:lnSpc>
                          <a:spcPts val="700"/>
                        </a:lnSpc>
                      </a:pPr>
                      <a:r>
                        <a:rPr sz="800" dirty="0">
                          <a:latin typeface="Courier New"/>
                          <a:cs typeface="Courier New"/>
                        </a:rPr>
                        <a:t>-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2074">
                <a:tc>
                  <a:txBody>
                    <a:bodyPr/>
                    <a:lstStyle/>
                    <a:p>
                      <a:pPr marL="31750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forward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9875">
                        <a:lnSpc>
                          <a:spcPts val="695"/>
                        </a:lnSpc>
                      </a:pPr>
                      <a:r>
                        <a:rPr sz="800" dirty="0">
                          <a:latin typeface="Courier New"/>
                          <a:cs typeface="Courier New"/>
                        </a:rPr>
                        <a:t>3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9885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2105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3215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2105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21285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unique_restriction_site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8425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SfiI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SfiI</a:t>
                      </a:r>
                      <a:r>
                        <a:rPr sz="800" spc="-7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-5" dirty="0">
                          <a:latin typeface="Courier New"/>
                          <a:cs typeface="Courier New"/>
                        </a:rPr>
                        <a:t>2105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71475">
                        <a:lnSpc>
                          <a:spcPts val="695"/>
                        </a:lnSpc>
                      </a:pPr>
                      <a:r>
                        <a:rPr sz="800" dirty="0">
                          <a:latin typeface="Courier New"/>
                          <a:cs typeface="Courier New"/>
                        </a:rPr>
                        <a:t>-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2072">
                <a:tc>
                  <a:txBody>
                    <a:bodyPr/>
                    <a:lstStyle/>
                    <a:p>
                      <a:pPr marL="31750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forward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9875">
                        <a:lnSpc>
                          <a:spcPts val="695"/>
                        </a:lnSpc>
                      </a:pPr>
                      <a:r>
                        <a:rPr sz="800" dirty="0">
                          <a:latin typeface="Courier New"/>
                          <a:cs typeface="Courier New"/>
                        </a:rPr>
                        <a:t>3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9885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2111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3215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2111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21285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unique_restriction_site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8425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EcoRI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EcoRI</a:t>
                      </a:r>
                      <a:r>
                        <a:rPr sz="800" spc="-7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-5" dirty="0">
                          <a:latin typeface="Courier New"/>
                          <a:cs typeface="Courier New"/>
                        </a:rPr>
                        <a:t>2111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71475">
                        <a:lnSpc>
                          <a:spcPts val="695"/>
                        </a:lnSpc>
                      </a:pPr>
                      <a:r>
                        <a:rPr sz="800" dirty="0">
                          <a:latin typeface="Courier New"/>
                          <a:cs typeface="Courier New"/>
                        </a:rPr>
                        <a:t>-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2841">
                <a:tc>
                  <a:txBody>
                    <a:bodyPr/>
                    <a:lstStyle/>
                    <a:p>
                      <a:pPr marL="31750">
                        <a:lnSpc>
                          <a:spcPts val="700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forward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9875">
                        <a:lnSpc>
                          <a:spcPts val="700"/>
                        </a:lnSpc>
                      </a:pPr>
                      <a:r>
                        <a:rPr sz="800" dirty="0">
                          <a:latin typeface="Courier New"/>
                          <a:cs typeface="Courier New"/>
                        </a:rPr>
                        <a:t>3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9885">
                        <a:lnSpc>
                          <a:spcPts val="700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2124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3215">
                        <a:lnSpc>
                          <a:spcPts val="700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2124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21285">
                        <a:lnSpc>
                          <a:spcPts val="700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unique_restriction_site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8425">
                        <a:lnSpc>
                          <a:spcPts val="700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BamHI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700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BamHI</a:t>
                      </a:r>
                      <a:r>
                        <a:rPr sz="800" spc="-7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-5" dirty="0">
                          <a:latin typeface="Courier New"/>
                          <a:cs typeface="Courier New"/>
                        </a:rPr>
                        <a:t>2124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71475">
                        <a:lnSpc>
                          <a:spcPts val="700"/>
                        </a:lnSpc>
                      </a:pPr>
                      <a:r>
                        <a:rPr sz="800" dirty="0">
                          <a:latin typeface="Courier New"/>
                          <a:cs typeface="Courier New"/>
                        </a:rPr>
                        <a:t>-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2074">
                <a:tc>
                  <a:txBody>
                    <a:bodyPr/>
                    <a:lstStyle/>
                    <a:p>
                      <a:pPr marL="31750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forward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9875">
                        <a:lnSpc>
                          <a:spcPts val="695"/>
                        </a:lnSpc>
                      </a:pPr>
                      <a:r>
                        <a:rPr sz="800" dirty="0">
                          <a:latin typeface="Courier New"/>
                          <a:cs typeface="Courier New"/>
                        </a:rPr>
                        <a:t>3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9885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2137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3215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2137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21285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unique_restriction_site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8425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NotI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NotI</a:t>
                      </a:r>
                      <a:r>
                        <a:rPr sz="800" spc="-7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-5" dirty="0">
                          <a:latin typeface="Courier New"/>
                          <a:cs typeface="Courier New"/>
                        </a:rPr>
                        <a:t>2137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71475">
                        <a:lnSpc>
                          <a:spcPts val="695"/>
                        </a:lnSpc>
                      </a:pPr>
                      <a:r>
                        <a:rPr sz="800" dirty="0">
                          <a:latin typeface="Courier New"/>
                          <a:cs typeface="Courier New"/>
                        </a:rPr>
                        <a:t>-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2074">
                <a:tc>
                  <a:txBody>
                    <a:bodyPr/>
                    <a:lstStyle/>
                    <a:p>
                      <a:pPr marL="31750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forward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9875">
                        <a:lnSpc>
                          <a:spcPts val="695"/>
                        </a:lnSpc>
                      </a:pPr>
                      <a:r>
                        <a:rPr sz="800" dirty="0">
                          <a:latin typeface="Courier New"/>
                          <a:cs typeface="Courier New"/>
                        </a:rPr>
                        <a:t>3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9885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2150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3215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2150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21285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unique_restriction_site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8425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HindII</a:t>
                      </a:r>
                      <a:r>
                        <a:rPr sz="800" dirty="0">
                          <a:latin typeface="Courier New"/>
                          <a:cs typeface="Courier New"/>
                        </a:rPr>
                        <a:t>I</a:t>
                      </a:r>
                      <a:r>
                        <a:rPr sz="800" spc="-18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-5" dirty="0">
                          <a:latin typeface="Courier New"/>
                          <a:cs typeface="Courier New"/>
                        </a:rPr>
                        <a:t>HindIII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2150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695"/>
                        </a:lnSpc>
                      </a:pPr>
                      <a:r>
                        <a:rPr sz="800" dirty="0">
                          <a:latin typeface="Courier New"/>
                          <a:cs typeface="Courier New"/>
                        </a:rPr>
                        <a:t>-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22841">
                <a:tc>
                  <a:txBody>
                    <a:bodyPr/>
                    <a:lstStyle/>
                    <a:p>
                      <a:pPr marL="31750">
                        <a:lnSpc>
                          <a:spcPts val="700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forward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9875">
                        <a:lnSpc>
                          <a:spcPts val="700"/>
                        </a:lnSpc>
                      </a:pPr>
                      <a:r>
                        <a:rPr sz="800" dirty="0">
                          <a:latin typeface="Courier New"/>
                          <a:cs typeface="Courier New"/>
                        </a:rPr>
                        <a:t>3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9885">
                        <a:lnSpc>
                          <a:spcPts val="700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3193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3215">
                        <a:lnSpc>
                          <a:spcPts val="700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3193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21285">
                        <a:lnSpc>
                          <a:spcPts val="700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unique_restriction_site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8425">
                        <a:lnSpc>
                          <a:spcPts val="700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ClaI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700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ClaI</a:t>
                      </a:r>
                      <a:r>
                        <a:rPr sz="800" spc="-7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-5" dirty="0">
                          <a:latin typeface="Courier New"/>
                          <a:cs typeface="Courier New"/>
                        </a:rPr>
                        <a:t>3193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71475">
                        <a:lnSpc>
                          <a:spcPts val="700"/>
                        </a:lnSpc>
                      </a:pPr>
                      <a:r>
                        <a:rPr sz="800" dirty="0">
                          <a:latin typeface="Courier New"/>
                          <a:cs typeface="Courier New"/>
                        </a:rPr>
                        <a:t>-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22074">
                <a:tc>
                  <a:txBody>
                    <a:bodyPr/>
                    <a:lstStyle/>
                    <a:p>
                      <a:pPr marL="31750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forward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9875">
                        <a:lnSpc>
                          <a:spcPts val="695"/>
                        </a:lnSpc>
                      </a:pPr>
                      <a:r>
                        <a:rPr sz="800" dirty="0">
                          <a:latin typeface="Courier New"/>
                          <a:cs typeface="Courier New"/>
                        </a:rPr>
                        <a:t>3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9885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3244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3215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3244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21285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unique_restriction_site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8425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AccI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AccI</a:t>
                      </a:r>
                      <a:r>
                        <a:rPr sz="800" spc="-7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-5" dirty="0">
                          <a:latin typeface="Courier New"/>
                          <a:cs typeface="Courier New"/>
                        </a:rPr>
                        <a:t>3244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71475">
                        <a:lnSpc>
                          <a:spcPts val="695"/>
                        </a:lnSpc>
                      </a:pPr>
                      <a:r>
                        <a:rPr sz="800" dirty="0">
                          <a:latin typeface="Courier New"/>
                          <a:cs typeface="Courier New"/>
                        </a:rPr>
                        <a:t>-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21533">
                <a:tc>
                  <a:txBody>
                    <a:bodyPr/>
                    <a:lstStyle/>
                    <a:p>
                      <a:pPr marL="31750">
                        <a:lnSpc>
                          <a:spcPts val="690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forward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9875">
                        <a:lnSpc>
                          <a:spcPts val="690"/>
                        </a:lnSpc>
                      </a:pPr>
                      <a:r>
                        <a:rPr sz="800" dirty="0">
                          <a:latin typeface="Courier New"/>
                          <a:cs typeface="Courier New"/>
                        </a:rPr>
                        <a:t>3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9885">
                        <a:lnSpc>
                          <a:spcPts val="690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3798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3215">
                        <a:lnSpc>
                          <a:spcPts val="690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3798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21285">
                        <a:lnSpc>
                          <a:spcPts val="690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unique_restriction_site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8425">
                        <a:lnSpc>
                          <a:spcPts val="690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NcoI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690"/>
                        </a:lnSpc>
                      </a:pPr>
                      <a:r>
                        <a:rPr sz="800" dirty="0">
                          <a:latin typeface="Courier New"/>
                          <a:cs typeface="Courier New"/>
                        </a:rPr>
                        <a:t>-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40995">
                        <a:lnSpc>
                          <a:spcPts val="690"/>
                        </a:lnSpc>
                      </a:pPr>
                      <a:r>
                        <a:rPr sz="800" dirty="0">
                          <a:latin typeface="Courier New"/>
                          <a:cs typeface="Courier New"/>
                        </a:rPr>
                        <a:t>-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22841">
                <a:tc>
                  <a:txBody>
                    <a:bodyPr/>
                    <a:lstStyle/>
                    <a:p>
                      <a:pPr marL="31750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forward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9875">
                        <a:lnSpc>
                          <a:spcPts val="695"/>
                        </a:lnSpc>
                      </a:pPr>
                      <a:r>
                        <a:rPr sz="800" dirty="0">
                          <a:latin typeface="Courier New"/>
                          <a:cs typeface="Courier New"/>
                        </a:rPr>
                        <a:t>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9885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1977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3215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2006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promoter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9875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lacZ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502284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lacZ</a:t>
                      </a:r>
                      <a:r>
                        <a:rPr sz="80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-5" dirty="0">
                          <a:latin typeface="Courier New"/>
                          <a:cs typeface="Courier New"/>
                        </a:rPr>
                        <a:t>promoter</a:t>
                      </a:r>
                      <a:r>
                        <a:rPr sz="800" spc="-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-5" dirty="0">
                          <a:latin typeface="Courier New"/>
                          <a:cs typeface="Courier New"/>
                        </a:rPr>
                        <a:t>1977-2006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179070">
                        <a:lnSpc>
                          <a:spcPts val="695"/>
                        </a:lnSpc>
                      </a:pPr>
                      <a:r>
                        <a:rPr sz="800" dirty="0">
                          <a:latin typeface="Courier New"/>
                          <a:cs typeface="Courier New"/>
                        </a:rPr>
                        <a:t>-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22613">
                <a:tc>
                  <a:txBody>
                    <a:bodyPr/>
                    <a:lstStyle/>
                    <a:p>
                      <a:pPr marL="31750">
                        <a:lnSpc>
                          <a:spcPts val="690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forward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9875">
                        <a:lnSpc>
                          <a:spcPts val="690"/>
                        </a:lnSpc>
                      </a:pPr>
                      <a:r>
                        <a:rPr sz="800" dirty="0">
                          <a:latin typeface="Courier New"/>
                          <a:cs typeface="Courier New"/>
                        </a:rPr>
                        <a:t>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9885">
                        <a:lnSpc>
                          <a:spcPts val="690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2180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3215">
                        <a:lnSpc>
                          <a:spcPts val="690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2339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21285">
                        <a:lnSpc>
                          <a:spcPts val="690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gene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690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lacZ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51815">
                        <a:lnSpc>
                          <a:spcPts val="690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lacZ</a:t>
                      </a:r>
                      <a:r>
                        <a:rPr sz="80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-5" dirty="0">
                          <a:latin typeface="Courier New"/>
                          <a:cs typeface="Courier New"/>
                        </a:rPr>
                        <a:t>reporter</a:t>
                      </a:r>
                      <a:r>
                        <a:rPr sz="800" spc="-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-5" dirty="0">
                          <a:latin typeface="Courier New"/>
                          <a:cs typeface="Courier New"/>
                        </a:rPr>
                        <a:t>2180-2339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ts val="690"/>
                        </a:lnSpc>
                      </a:pPr>
                      <a:r>
                        <a:rPr sz="800" dirty="0">
                          <a:latin typeface="Courier New"/>
                          <a:cs typeface="Courier New"/>
                        </a:rPr>
                        <a:t>-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22074">
                <a:tc>
                  <a:txBody>
                    <a:bodyPr/>
                    <a:lstStyle/>
                    <a:p>
                      <a:pPr marL="31750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forward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9875">
                        <a:lnSpc>
                          <a:spcPts val="695"/>
                        </a:lnSpc>
                      </a:pPr>
                      <a:r>
                        <a:rPr sz="800" dirty="0">
                          <a:latin typeface="Courier New"/>
                          <a:cs typeface="Courier New"/>
                        </a:rPr>
                        <a:t>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9885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3853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3215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4084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21285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regulatory_sequence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attP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51815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attP</a:t>
                      </a:r>
                      <a:r>
                        <a:rPr sz="800" spc="-3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-5" dirty="0">
                          <a:latin typeface="Courier New"/>
                          <a:cs typeface="Courier New"/>
                        </a:rPr>
                        <a:t>recombination</a:t>
                      </a:r>
                      <a:r>
                        <a:rPr sz="800" spc="-3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-5" dirty="0">
                          <a:latin typeface="Courier New"/>
                          <a:cs typeface="Courier New"/>
                        </a:rPr>
                        <a:t>site</a:t>
                      </a:r>
                      <a:r>
                        <a:rPr sz="800" spc="-3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-5" dirty="0">
                          <a:latin typeface="Courier New"/>
                          <a:cs typeface="Courier New"/>
                        </a:rPr>
                        <a:t>3853-4084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695"/>
                        </a:lnSpc>
                      </a:pPr>
                      <a:r>
                        <a:rPr sz="800" dirty="0">
                          <a:latin typeface="Courier New"/>
                          <a:cs typeface="Courier New"/>
                        </a:rPr>
                        <a:t>-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22301">
                <a:tc>
                  <a:txBody>
                    <a:bodyPr/>
                    <a:lstStyle/>
                    <a:p>
                      <a:pPr marL="31750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reverse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9875">
                        <a:lnSpc>
                          <a:spcPts val="695"/>
                        </a:lnSpc>
                      </a:pPr>
                      <a:r>
                        <a:rPr sz="800" dirty="0">
                          <a:latin typeface="Courier New"/>
                          <a:cs typeface="Courier New"/>
                        </a:rPr>
                        <a:t>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9885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2156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3215">
                        <a:lnSpc>
                          <a:spcPts val="695"/>
                        </a:lnSpc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2174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21285">
                        <a:lnSpc>
                          <a:spcPts val="695"/>
                        </a:lnSpc>
                        <a:tabLst>
                          <a:tab pos="1089025" algn="l"/>
                        </a:tabLst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promoter	T7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94615">
                        <a:lnSpc>
                          <a:spcPts val="695"/>
                        </a:lnSpc>
                        <a:tabLst>
                          <a:tab pos="2083435" algn="l"/>
                        </a:tabLst>
                      </a:pPr>
                      <a:r>
                        <a:rPr sz="800" spc="-5" dirty="0">
                          <a:latin typeface="Courier New"/>
                          <a:cs typeface="Courier New"/>
                        </a:rPr>
                        <a:t>T7</a:t>
                      </a:r>
                      <a:r>
                        <a:rPr sz="80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-5" dirty="0">
                          <a:latin typeface="Courier New"/>
                          <a:cs typeface="Courier New"/>
                        </a:rPr>
                        <a:t>promoter</a:t>
                      </a:r>
                      <a:r>
                        <a:rPr sz="80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-5" dirty="0">
                          <a:latin typeface="Courier New"/>
                          <a:cs typeface="Courier New"/>
                        </a:rPr>
                        <a:t>2156-2174	</a:t>
                      </a:r>
                      <a:r>
                        <a:rPr sz="800" dirty="0">
                          <a:latin typeface="Courier New"/>
                          <a:cs typeface="Courier New"/>
                        </a:rPr>
                        <a:t>-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90266" y="400628"/>
            <a:ext cx="979658" cy="125912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64504" y="478939"/>
            <a:ext cx="7256850" cy="668324"/>
          </a:xfrm>
          <a:prstGeom prst="rect">
            <a:avLst/>
          </a:prstGeom>
        </p:spPr>
        <p:txBody>
          <a:bodyPr vert="horz" wrap="square" lIns="0" tIns="16891" rIns="0" bIns="0" rtlCol="0">
            <a:spAutoFit/>
          </a:bodyPr>
          <a:lstStyle/>
          <a:p>
            <a:pPr marL="15356">
              <a:spcBef>
                <a:spcPts val="133"/>
              </a:spcBef>
            </a:pPr>
            <a:r>
              <a:rPr sz="4232" spc="-6" dirty="0"/>
              <a:t>Other</a:t>
            </a:r>
            <a:r>
              <a:rPr sz="4232" spc="18" dirty="0"/>
              <a:t> </a:t>
            </a:r>
            <a:r>
              <a:rPr sz="4232" spc="-12" dirty="0"/>
              <a:t>genomic</a:t>
            </a:r>
            <a:r>
              <a:rPr sz="4232" spc="24" dirty="0"/>
              <a:t> </a:t>
            </a:r>
            <a:r>
              <a:rPr sz="4232" spc="-6" dirty="0"/>
              <a:t>features</a:t>
            </a:r>
            <a:r>
              <a:rPr sz="4232" spc="24" dirty="0"/>
              <a:t> </a:t>
            </a:r>
            <a:r>
              <a:rPr sz="4232" dirty="0"/>
              <a:t>(BED)</a:t>
            </a:r>
            <a:endParaRPr sz="4232"/>
          </a:p>
        </p:txBody>
      </p:sp>
      <p:sp>
        <p:nvSpPr>
          <p:cNvPr id="3" name="object 3"/>
          <p:cNvSpPr txBox="1"/>
          <p:nvPr/>
        </p:nvSpPr>
        <p:spPr>
          <a:xfrm>
            <a:off x="704803" y="1546124"/>
            <a:ext cx="142035" cy="184474"/>
          </a:xfrm>
          <a:prstGeom prst="rect">
            <a:avLst/>
          </a:prstGeom>
        </p:spPr>
        <p:txBody>
          <a:bodyPr vert="horz" wrap="square" lIns="0" tIns="16891" rIns="0" bIns="0" rtlCol="0">
            <a:spAutoFit/>
          </a:bodyPr>
          <a:lstStyle/>
          <a:p>
            <a:pPr marL="15356">
              <a:spcBef>
                <a:spcPts val="133"/>
              </a:spcBef>
            </a:pPr>
            <a:r>
              <a:rPr sz="1088" spc="212" dirty="0">
                <a:latin typeface="Microsoft Sans Serif"/>
                <a:cs typeface="Microsoft Sans Serif"/>
              </a:rPr>
              <a:t>●</a:t>
            </a:r>
            <a:endParaRPr sz="1088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8009" y="1449386"/>
            <a:ext cx="10451492" cy="1585294"/>
          </a:xfrm>
          <a:prstGeom prst="rect">
            <a:avLst/>
          </a:prstGeom>
        </p:spPr>
        <p:txBody>
          <a:bodyPr vert="horz" wrap="square" lIns="0" tIns="49137" rIns="0" bIns="0" rtlCol="0">
            <a:spAutoFit/>
          </a:bodyPr>
          <a:lstStyle/>
          <a:p>
            <a:pPr marL="15356" marR="6142">
              <a:lnSpc>
                <a:spcPts val="2745"/>
              </a:lnSpc>
              <a:spcBef>
                <a:spcPts val="387"/>
              </a:spcBef>
            </a:pPr>
            <a:r>
              <a:rPr sz="2479" spc="-12" dirty="0">
                <a:latin typeface="Microsoft Sans Serif"/>
                <a:cs typeface="Microsoft Sans Serif"/>
              </a:rPr>
              <a:t>The</a:t>
            </a:r>
            <a:r>
              <a:rPr sz="2479" spc="36" dirty="0">
                <a:latin typeface="Microsoft Sans Serif"/>
                <a:cs typeface="Microsoft Sans Serif"/>
              </a:rPr>
              <a:t> </a:t>
            </a:r>
            <a:r>
              <a:rPr sz="2479" spc="-12" dirty="0">
                <a:latin typeface="Microsoft Sans Serif"/>
                <a:cs typeface="Microsoft Sans Serif"/>
              </a:rPr>
              <a:t>Browser</a:t>
            </a:r>
            <a:r>
              <a:rPr sz="2479" spc="24" dirty="0">
                <a:latin typeface="Microsoft Sans Serif"/>
                <a:cs typeface="Microsoft Sans Serif"/>
              </a:rPr>
              <a:t> </a:t>
            </a:r>
            <a:r>
              <a:rPr sz="2479" spc="-12" dirty="0">
                <a:latin typeface="Microsoft Sans Serif"/>
                <a:cs typeface="Microsoft Sans Serif"/>
              </a:rPr>
              <a:t>Extensible</a:t>
            </a:r>
            <a:r>
              <a:rPr sz="2479" spc="24" dirty="0">
                <a:latin typeface="Microsoft Sans Serif"/>
                <a:cs typeface="Microsoft Sans Serif"/>
              </a:rPr>
              <a:t> </a:t>
            </a:r>
            <a:r>
              <a:rPr sz="2479" spc="-12" dirty="0">
                <a:latin typeface="Microsoft Sans Serif"/>
                <a:cs typeface="Microsoft Sans Serif"/>
              </a:rPr>
              <a:t>Data</a:t>
            </a:r>
            <a:r>
              <a:rPr sz="2479" spc="24" dirty="0">
                <a:latin typeface="Microsoft Sans Serif"/>
                <a:cs typeface="Microsoft Sans Serif"/>
              </a:rPr>
              <a:t> </a:t>
            </a:r>
            <a:r>
              <a:rPr sz="2479" spc="-12" dirty="0">
                <a:latin typeface="Microsoft Sans Serif"/>
                <a:cs typeface="Microsoft Sans Serif"/>
              </a:rPr>
              <a:t>(BED)</a:t>
            </a:r>
            <a:r>
              <a:rPr sz="2479" spc="30" dirty="0">
                <a:latin typeface="Microsoft Sans Serif"/>
                <a:cs typeface="Microsoft Sans Serif"/>
              </a:rPr>
              <a:t> </a:t>
            </a:r>
            <a:r>
              <a:rPr sz="2479" spc="-6" dirty="0">
                <a:latin typeface="Microsoft Sans Serif"/>
                <a:cs typeface="Microsoft Sans Serif"/>
              </a:rPr>
              <a:t>format</a:t>
            </a:r>
            <a:r>
              <a:rPr sz="2479" spc="18" dirty="0">
                <a:latin typeface="Microsoft Sans Serif"/>
                <a:cs typeface="Microsoft Sans Serif"/>
              </a:rPr>
              <a:t> </a:t>
            </a:r>
            <a:r>
              <a:rPr sz="2479" spc="-12" dirty="0">
                <a:latin typeface="Microsoft Sans Serif"/>
                <a:cs typeface="Microsoft Sans Serif"/>
              </a:rPr>
              <a:t>consists</a:t>
            </a:r>
            <a:r>
              <a:rPr sz="2479" spc="24" dirty="0">
                <a:latin typeface="Microsoft Sans Serif"/>
                <a:cs typeface="Microsoft Sans Serif"/>
              </a:rPr>
              <a:t> </a:t>
            </a:r>
            <a:r>
              <a:rPr sz="2479" spc="-6" dirty="0">
                <a:latin typeface="Microsoft Sans Serif"/>
                <a:cs typeface="Microsoft Sans Serif"/>
              </a:rPr>
              <a:t>of</a:t>
            </a:r>
            <a:r>
              <a:rPr sz="2479" spc="18" dirty="0">
                <a:latin typeface="Microsoft Sans Serif"/>
                <a:cs typeface="Microsoft Sans Serif"/>
              </a:rPr>
              <a:t> </a:t>
            </a:r>
            <a:r>
              <a:rPr sz="2479" spc="-12" dirty="0">
                <a:latin typeface="Microsoft Sans Serif"/>
                <a:cs typeface="Microsoft Sans Serif"/>
              </a:rPr>
              <a:t>one</a:t>
            </a:r>
            <a:r>
              <a:rPr sz="2479" spc="36" dirty="0">
                <a:latin typeface="Microsoft Sans Serif"/>
                <a:cs typeface="Microsoft Sans Serif"/>
              </a:rPr>
              <a:t> </a:t>
            </a:r>
            <a:r>
              <a:rPr sz="2479" spc="-18" dirty="0">
                <a:latin typeface="Microsoft Sans Serif"/>
                <a:cs typeface="Microsoft Sans Serif"/>
              </a:rPr>
              <a:t>line</a:t>
            </a:r>
            <a:r>
              <a:rPr sz="2479" spc="24" dirty="0">
                <a:latin typeface="Microsoft Sans Serif"/>
                <a:cs typeface="Microsoft Sans Serif"/>
              </a:rPr>
              <a:t> </a:t>
            </a:r>
            <a:r>
              <a:rPr sz="2479" spc="-6" dirty="0">
                <a:latin typeface="Microsoft Sans Serif"/>
                <a:cs typeface="Microsoft Sans Serif"/>
              </a:rPr>
              <a:t>per</a:t>
            </a:r>
            <a:r>
              <a:rPr sz="2479" spc="18" dirty="0">
                <a:latin typeface="Microsoft Sans Serif"/>
                <a:cs typeface="Microsoft Sans Serif"/>
              </a:rPr>
              <a:t> </a:t>
            </a:r>
            <a:r>
              <a:rPr sz="2479" spc="-6" dirty="0">
                <a:latin typeface="Microsoft Sans Serif"/>
                <a:cs typeface="Microsoft Sans Serif"/>
              </a:rPr>
              <a:t>feature, </a:t>
            </a:r>
            <a:r>
              <a:rPr sz="2479" spc="-641" dirty="0">
                <a:latin typeface="Microsoft Sans Serif"/>
                <a:cs typeface="Microsoft Sans Serif"/>
              </a:rPr>
              <a:t> </a:t>
            </a:r>
            <a:r>
              <a:rPr sz="2479" spc="-12" dirty="0">
                <a:latin typeface="Microsoft Sans Serif"/>
                <a:cs typeface="Microsoft Sans Serif"/>
              </a:rPr>
              <a:t>each</a:t>
            </a:r>
            <a:r>
              <a:rPr sz="2479" spc="24" dirty="0">
                <a:latin typeface="Microsoft Sans Serif"/>
                <a:cs typeface="Microsoft Sans Serif"/>
              </a:rPr>
              <a:t> </a:t>
            </a:r>
            <a:r>
              <a:rPr sz="2479" spc="-12" dirty="0">
                <a:latin typeface="Microsoft Sans Serif"/>
                <a:cs typeface="Microsoft Sans Serif"/>
              </a:rPr>
              <a:t>containing</a:t>
            </a:r>
            <a:r>
              <a:rPr sz="2479" spc="30" dirty="0">
                <a:latin typeface="Microsoft Sans Serif"/>
                <a:cs typeface="Microsoft Sans Serif"/>
              </a:rPr>
              <a:t> </a:t>
            </a:r>
            <a:r>
              <a:rPr sz="2479" spc="-6" dirty="0">
                <a:latin typeface="Microsoft Sans Serif"/>
                <a:cs typeface="Microsoft Sans Serif"/>
              </a:rPr>
              <a:t>3-12</a:t>
            </a:r>
            <a:r>
              <a:rPr sz="2479" spc="36" dirty="0">
                <a:latin typeface="Microsoft Sans Serif"/>
                <a:cs typeface="Microsoft Sans Serif"/>
              </a:rPr>
              <a:t> </a:t>
            </a:r>
            <a:r>
              <a:rPr sz="2479" spc="-12" dirty="0">
                <a:latin typeface="Microsoft Sans Serif"/>
                <a:cs typeface="Microsoft Sans Serif"/>
              </a:rPr>
              <a:t>columns</a:t>
            </a:r>
            <a:r>
              <a:rPr sz="2479" spc="24" dirty="0">
                <a:latin typeface="Microsoft Sans Serif"/>
                <a:cs typeface="Microsoft Sans Serif"/>
              </a:rPr>
              <a:t> </a:t>
            </a:r>
            <a:r>
              <a:rPr sz="2479" spc="-6" dirty="0">
                <a:latin typeface="Microsoft Sans Serif"/>
                <a:cs typeface="Microsoft Sans Serif"/>
              </a:rPr>
              <a:t>of</a:t>
            </a:r>
            <a:r>
              <a:rPr sz="2479" spc="18" dirty="0">
                <a:latin typeface="Microsoft Sans Serif"/>
                <a:cs typeface="Microsoft Sans Serif"/>
              </a:rPr>
              <a:t> </a:t>
            </a:r>
            <a:r>
              <a:rPr sz="2479" spc="-12" dirty="0">
                <a:latin typeface="Microsoft Sans Serif"/>
                <a:cs typeface="Microsoft Sans Serif"/>
              </a:rPr>
              <a:t>data,</a:t>
            </a:r>
            <a:r>
              <a:rPr sz="2479" spc="24" dirty="0">
                <a:latin typeface="Microsoft Sans Serif"/>
                <a:cs typeface="Microsoft Sans Serif"/>
              </a:rPr>
              <a:t> </a:t>
            </a:r>
            <a:r>
              <a:rPr sz="2479" spc="-12" dirty="0">
                <a:latin typeface="Microsoft Sans Serif"/>
                <a:cs typeface="Microsoft Sans Serif"/>
              </a:rPr>
              <a:t>plus</a:t>
            </a:r>
            <a:r>
              <a:rPr sz="2479" spc="18" dirty="0">
                <a:latin typeface="Microsoft Sans Serif"/>
                <a:cs typeface="Microsoft Sans Serif"/>
              </a:rPr>
              <a:t> </a:t>
            </a:r>
            <a:r>
              <a:rPr sz="2479" spc="-12" dirty="0">
                <a:latin typeface="Microsoft Sans Serif"/>
                <a:cs typeface="Microsoft Sans Serif"/>
              </a:rPr>
              <a:t>optional</a:t>
            </a:r>
            <a:r>
              <a:rPr sz="2479" spc="30" dirty="0">
                <a:latin typeface="Microsoft Sans Serif"/>
                <a:cs typeface="Microsoft Sans Serif"/>
              </a:rPr>
              <a:t> </a:t>
            </a:r>
            <a:r>
              <a:rPr sz="2479" spc="-6" dirty="0">
                <a:latin typeface="Microsoft Sans Serif"/>
                <a:cs typeface="Microsoft Sans Serif"/>
              </a:rPr>
              <a:t>track</a:t>
            </a:r>
            <a:r>
              <a:rPr sz="2479" spc="24" dirty="0">
                <a:latin typeface="Microsoft Sans Serif"/>
                <a:cs typeface="Microsoft Sans Serif"/>
              </a:rPr>
              <a:t> </a:t>
            </a:r>
            <a:r>
              <a:rPr sz="2479" spc="-12" dirty="0">
                <a:latin typeface="Microsoft Sans Serif"/>
                <a:cs typeface="Microsoft Sans Serif"/>
              </a:rPr>
              <a:t>definition</a:t>
            </a:r>
            <a:r>
              <a:rPr sz="2479" spc="30" dirty="0">
                <a:latin typeface="Microsoft Sans Serif"/>
                <a:cs typeface="Microsoft Sans Serif"/>
              </a:rPr>
              <a:t> </a:t>
            </a:r>
            <a:r>
              <a:rPr sz="2479" spc="-12" dirty="0">
                <a:latin typeface="Microsoft Sans Serif"/>
                <a:cs typeface="Microsoft Sans Serif"/>
              </a:rPr>
              <a:t>lines.</a:t>
            </a:r>
            <a:endParaRPr sz="2479">
              <a:latin typeface="Microsoft Sans Serif"/>
              <a:cs typeface="Microsoft Sans Serif"/>
            </a:endParaRPr>
          </a:p>
          <a:p>
            <a:pPr marL="15356">
              <a:lnSpc>
                <a:spcPts val="2702"/>
              </a:lnSpc>
            </a:pPr>
            <a:r>
              <a:rPr sz="2479" spc="-18" dirty="0">
                <a:latin typeface="Microsoft Sans Serif"/>
                <a:cs typeface="Microsoft Sans Serif"/>
              </a:rPr>
              <a:t>This</a:t>
            </a:r>
            <a:r>
              <a:rPr sz="2479" spc="24" dirty="0">
                <a:latin typeface="Microsoft Sans Serif"/>
                <a:cs typeface="Microsoft Sans Serif"/>
              </a:rPr>
              <a:t> </a:t>
            </a:r>
            <a:r>
              <a:rPr sz="2479" spc="-6" dirty="0">
                <a:latin typeface="Microsoft Sans Serif"/>
                <a:cs typeface="Microsoft Sans Serif"/>
              </a:rPr>
              <a:t>format</a:t>
            </a:r>
            <a:r>
              <a:rPr sz="2479" spc="24" dirty="0">
                <a:latin typeface="Microsoft Sans Serif"/>
                <a:cs typeface="Microsoft Sans Serif"/>
              </a:rPr>
              <a:t> </a:t>
            </a:r>
            <a:r>
              <a:rPr sz="2479" spc="-18" dirty="0">
                <a:latin typeface="Microsoft Sans Serif"/>
                <a:cs typeface="Microsoft Sans Serif"/>
              </a:rPr>
              <a:t>is</a:t>
            </a:r>
            <a:r>
              <a:rPr sz="2479" spc="24" dirty="0">
                <a:latin typeface="Microsoft Sans Serif"/>
                <a:cs typeface="Microsoft Sans Serif"/>
              </a:rPr>
              <a:t> </a:t>
            </a:r>
            <a:r>
              <a:rPr sz="2479" spc="-6" dirty="0">
                <a:latin typeface="Microsoft Sans Serif"/>
                <a:cs typeface="Microsoft Sans Serif"/>
              </a:rPr>
              <a:t>used</a:t>
            </a:r>
            <a:r>
              <a:rPr sz="2479" spc="30" dirty="0">
                <a:latin typeface="Microsoft Sans Serif"/>
                <a:cs typeface="Microsoft Sans Serif"/>
              </a:rPr>
              <a:t> </a:t>
            </a:r>
            <a:r>
              <a:rPr sz="2479" spc="-12" dirty="0">
                <a:latin typeface="Microsoft Sans Serif"/>
                <a:cs typeface="Microsoft Sans Serif"/>
              </a:rPr>
              <a:t>to</a:t>
            </a:r>
            <a:r>
              <a:rPr sz="2479" spc="36" dirty="0">
                <a:latin typeface="Microsoft Sans Serif"/>
                <a:cs typeface="Microsoft Sans Serif"/>
              </a:rPr>
              <a:t> </a:t>
            </a:r>
            <a:r>
              <a:rPr sz="2479" spc="-12" dirty="0">
                <a:latin typeface="Microsoft Sans Serif"/>
                <a:cs typeface="Microsoft Sans Serif"/>
              </a:rPr>
              <a:t>include</a:t>
            </a:r>
            <a:r>
              <a:rPr sz="2479" spc="30" dirty="0">
                <a:latin typeface="Microsoft Sans Serif"/>
                <a:cs typeface="Microsoft Sans Serif"/>
              </a:rPr>
              <a:t> </a:t>
            </a:r>
            <a:r>
              <a:rPr sz="2479" spc="-12" dirty="0">
                <a:latin typeface="Microsoft Sans Serif"/>
                <a:cs typeface="Microsoft Sans Serif"/>
              </a:rPr>
              <a:t>any</a:t>
            </a:r>
            <a:r>
              <a:rPr sz="2479" spc="30" dirty="0">
                <a:latin typeface="Microsoft Sans Serif"/>
                <a:cs typeface="Microsoft Sans Serif"/>
              </a:rPr>
              <a:t> </a:t>
            </a:r>
            <a:r>
              <a:rPr sz="2479" spc="-12" dirty="0">
                <a:latin typeface="Microsoft Sans Serif"/>
                <a:cs typeface="Microsoft Sans Serif"/>
              </a:rPr>
              <a:t>feature</a:t>
            </a:r>
            <a:r>
              <a:rPr sz="2479" spc="30" dirty="0">
                <a:latin typeface="Microsoft Sans Serif"/>
                <a:cs typeface="Microsoft Sans Serif"/>
              </a:rPr>
              <a:t> </a:t>
            </a:r>
            <a:r>
              <a:rPr sz="2479" spc="-12" dirty="0">
                <a:latin typeface="Microsoft Sans Serif"/>
                <a:cs typeface="Microsoft Sans Serif"/>
              </a:rPr>
              <a:t>spanning</a:t>
            </a:r>
            <a:r>
              <a:rPr sz="2479" spc="36" dirty="0">
                <a:latin typeface="Microsoft Sans Serif"/>
                <a:cs typeface="Microsoft Sans Serif"/>
              </a:rPr>
              <a:t> </a:t>
            </a:r>
            <a:r>
              <a:rPr sz="2479" spc="-12" dirty="0">
                <a:latin typeface="Microsoft Sans Serif"/>
                <a:cs typeface="Microsoft Sans Serif"/>
              </a:rPr>
              <a:t>a</a:t>
            </a:r>
            <a:r>
              <a:rPr sz="2479" spc="36" dirty="0">
                <a:latin typeface="Microsoft Sans Serif"/>
                <a:cs typeface="Microsoft Sans Serif"/>
              </a:rPr>
              <a:t> </a:t>
            </a:r>
            <a:r>
              <a:rPr sz="2479" spc="-12" dirty="0">
                <a:latin typeface="Microsoft Sans Serif"/>
                <a:cs typeface="Microsoft Sans Serif"/>
              </a:rPr>
              <a:t>genomic</a:t>
            </a:r>
            <a:r>
              <a:rPr sz="2479" spc="24" dirty="0">
                <a:latin typeface="Microsoft Sans Serif"/>
                <a:cs typeface="Microsoft Sans Serif"/>
              </a:rPr>
              <a:t> </a:t>
            </a:r>
            <a:r>
              <a:rPr sz="2479" spc="-12" dirty="0">
                <a:latin typeface="Microsoft Sans Serif"/>
                <a:cs typeface="Microsoft Sans Serif"/>
              </a:rPr>
              <a:t>region.</a:t>
            </a:r>
            <a:endParaRPr sz="2479">
              <a:latin typeface="Microsoft Sans Serif"/>
              <a:cs typeface="Microsoft Sans Serif"/>
            </a:endParaRPr>
          </a:p>
          <a:p>
            <a:pPr marL="15356">
              <a:spcBef>
                <a:spcPts val="877"/>
              </a:spcBef>
            </a:pPr>
            <a:r>
              <a:rPr sz="2479" spc="-18" dirty="0">
                <a:latin typeface="Microsoft Sans Serif"/>
                <a:cs typeface="Microsoft Sans Serif"/>
              </a:rPr>
              <a:t>Only</a:t>
            </a:r>
            <a:r>
              <a:rPr sz="2479" spc="24" dirty="0">
                <a:latin typeface="Microsoft Sans Serif"/>
                <a:cs typeface="Microsoft Sans Serif"/>
              </a:rPr>
              <a:t> </a:t>
            </a:r>
            <a:r>
              <a:rPr sz="2479" spc="-6" dirty="0">
                <a:latin typeface="Microsoft Sans Serif"/>
                <a:cs typeface="Microsoft Sans Serif"/>
              </a:rPr>
              <a:t>the</a:t>
            </a:r>
            <a:r>
              <a:rPr sz="2479" spc="30" dirty="0">
                <a:latin typeface="Microsoft Sans Serif"/>
                <a:cs typeface="Microsoft Sans Serif"/>
              </a:rPr>
              <a:t> </a:t>
            </a:r>
            <a:r>
              <a:rPr sz="2479" spc="-12" dirty="0">
                <a:latin typeface="Microsoft Sans Serif"/>
                <a:cs typeface="Microsoft Sans Serif"/>
              </a:rPr>
              <a:t>the</a:t>
            </a:r>
            <a:r>
              <a:rPr sz="2479" spc="36" dirty="0">
                <a:latin typeface="Microsoft Sans Serif"/>
                <a:cs typeface="Microsoft Sans Serif"/>
              </a:rPr>
              <a:t> </a:t>
            </a:r>
            <a:r>
              <a:rPr sz="2479" spc="-12" dirty="0">
                <a:latin typeface="Microsoft Sans Serif"/>
                <a:cs typeface="Microsoft Sans Serif"/>
              </a:rPr>
              <a:t>first</a:t>
            </a:r>
            <a:r>
              <a:rPr sz="2479" spc="24" dirty="0">
                <a:latin typeface="Microsoft Sans Serif"/>
                <a:cs typeface="Microsoft Sans Serif"/>
              </a:rPr>
              <a:t> </a:t>
            </a:r>
            <a:r>
              <a:rPr sz="2479" spc="-12" dirty="0">
                <a:latin typeface="Microsoft Sans Serif"/>
                <a:cs typeface="Microsoft Sans Serif"/>
              </a:rPr>
              <a:t>three</a:t>
            </a:r>
            <a:r>
              <a:rPr sz="2479" spc="30" dirty="0">
                <a:latin typeface="Microsoft Sans Serif"/>
                <a:cs typeface="Microsoft Sans Serif"/>
              </a:rPr>
              <a:t> </a:t>
            </a:r>
            <a:r>
              <a:rPr sz="2479" spc="-12" dirty="0">
                <a:latin typeface="Microsoft Sans Serif"/>
                <a:cs typeface="Microsoft Sans Serif"/>
              </a:rPr>
              <a:t>fields,</a:t>
            </a:r>
            <a:r>
              <a:rPr sz="2479" spc="24" dirty="0">
                <a:latin typeface="Microsoft Sans Serif"/>
                <a:cs typeface="Microsoft Sans Serif"/>
              </a:rPr>
              <a:t> </a:t>
            </a:r>
            <a:r>
              <a:rPr sz="2479" spc="-12" dirty="0">
                <a:latin typeface="Microsoft Sans Serif"/>
                <a:cs typeface="Microsoft Sans Serif"/>
              </a:rPr>
              <a:t>which</a:t>
            </a:r>
            <a:r>
              <a:rPr sz="2479" spc="73" dirty="0">
                <a:latin typeface="Microsoft Sans Serif"/>
                <a:cs typeface="Microsoft Sans Serif"/>
              </a:rPr>
              <a:t> </a:t>
            </a:r>
            <a:r>
              <a:rPr sz="2479" spc="-12" dirty="0">
                <a:latin typeface="Microsoft Sans Serif"/>
                <a:cs typeface="Microsoft Sans Serif"/>
              </a:rPr>
              <a:t>indicate</a:t>
            </a:r>
            <a:r>
              <a:rPr sz="2479" spc="30" dirty="0">
                <a:latin typeface="Microsoft Sans Serif"/>
                <a:cs typeface="Microsoft Sans Serif"/>
              </a:rPr>
              <a:t> </a:t>
            </a:r>
            <a:r>
              <a:rPr sz="2479" spc="-12" dirty="0">
                <a:latin typeface="Microsoft Sans Serif"/>
                <a:cs typeface="Microsoft Sans Serif"/>
              </a:rPr>
              <a:t>the</a:t>
            </a:r>
            <a:r>
              <a:rPr sz="2479" spc="36" dirty="0">
                <a:latin typeface="Microsoft Sans Serif"/>
                <a:cs typeface="Microsoft Sans Serif"/>
              </a:rPr>
              <a:t> </a:t>
            </a:r>
            <a:r>
              <a:rPr sz="2479" spc="-12" dirty="0">
                <a:latin typeface="Microsoft Sans Serif"/>
                <a:cs typeface="Microsoft Sans Serif"/>
              </a:rPr>
              <a:t>position</a:t>
            </a:r>
            <a:r>
              <a:rPr sz="2479" spc="42" dirty="0">
                <a:latin typeface="Microsoft Sans Serif"/>
                <a:cs typeface="Microsoft Sans Serif"/>
              </a:rPr>
              <a:t> </a:t>
            </a:r>
            <a:r>
              <a:rPr sz="2479" spc="-6" dirty="0">
                <a:latin typeface="Microsoft Sans Serif"/>
                <a:cs typeface="Microsoft Sans Serif"/>
              </a:rPr>
              <a:t>of</a:t>
            </a:r>
            <a:r>
              <a:rPr sz="2479" spc="24" dirty="0">
                <a:latin typeface="Microsoft Sans Serif"/>
                <a:cs typeface="Microsoft Sans Serif"/>
              </a:rPr>
              <a:t> </a:t>
            </a:r>
            <a:r>
              <a:rPr sz="2479" spc="-12" dirty="0">
                <a:latin typeface="Microsoft Sans Serif"/>
                <a:cs typeface="Microsoft Sans Serif"/>
              </a:rPr>
              <a:t>each</a:t>
            </a:r>
            <a:r>
              <a:rPr sz="2479" spc="30" dirty="0">
                <a:latin typeface="Microsoft Sans Serif"/>
                <a:cs typeface="Microsoft Sans Serif"/>
              </a:rPr>
              <a:t> </a:t>
            </a:r>
            <a:r>
              <a:rPr sz="2479" spc="-12" dirty="0">
                <a:latin typeface="Microsoft Sans Serif"/>
                <a:cs typeface="Microsoft Sans Serif"/>
              </a:rPr>
              <a:t>feature,</a:t>
            </a:r>
            <a:endParaRPr sz="2479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4803" y="2734615"/>
            <a:ext cx="142035" cy="184474"/>
          </a:xfrm>
          <a:prstGeom prst="rect">
            <a:avLst/>
          </a:prstGeom>
        </p:spPr>
        <p:txBody>
          <a:bodyPr vert="horz" wrap="square" lIns="0" tIns="16891" rIns="0" bIns="0" rtlCol="0">
            <a:spAutoFit/>
          </a:bodyPr>
          <a:lstStyle/>
          <a:p>
            <a:pPr marL="15356">
              <a:spcBef>
                <a:spcPts val="133"/>
              </a:spcBef>
            </a:pPr>
            <a:r>
              <a:rPr sz="1088" spc="212" dirty="0">
                <a:latin typeface="Microsoft Sans Serif"/>
                <a:cs typeface="Microsoft Sans Serif"/>
              </a:rPr>
              <a:t>●</a:t>
            </a:r>
            <a:endParaRPr sz="1088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8008" y="2986438"/>
            <a:ext cx="2118244" cy="395470"/>
          </a:xfrm>
          <a:prstGeom prst="rect">
            <a:avLst/>
          </a:prstGeom>
        </p:spPr>
        <p:txBody>
          <a:bodyPr vert="horz" wrap="square" lIns="0" tIns="13820" rIns="0" bIns="0" rtlCol="0">
            <a:spAutoFit/>
          </a:bodyPr>
          <a:lstStyle/>
          <a:p>
            <a:pPr marL="15356">
              <a:spcBef>
                <a:spcPts val="109"/>
              </a:spcBef>
            </a:pPr>
            <a:r>
              <a:rPr sz="2479" spc="-6" dirty="0">
                <a:latin typeface="Microsoft Sans Serif"/>
                <a:cs typeface="Microsoft Sans Serif"/>
              </a:rPr>
              <a:t>are</a:t>
            </a:r>
            <a:r>
              <a:rPr sz="2479" spc="-36" dirty="0">
                <a:latin typeface="Microsoft Sans Serif"/>
                <a:cs typeface="Microsoft Sans Serif"/>
              </a:rPr>
              <a:t> </a:t>
            </a:r>
            <a:r>
              <a:rPr sz="2479" spc="-30" dirty="0">
                <a:latin typeface="Microsoft Sans Serif"/>
                <a:cs typeface="Microsoft Sans Serif"/>
              </a:rPr>
              <a:t>mandatory.</a:t>
            </a:r>
            <a:endParaRPr sz="2479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06541" y="3290471"/>
            <a:ext cx="363917" cy="1457246"/>
          </a:xfrm>
          <a:prstGeom prst="rect">
            <a:avLst/>
          </a:prstGeom>
        </p:spPr>
        <p:txBody>
          <a:bodyPr vert="horz" wrap="square" lIns="0" tIns="23801" rIns="0" bIns="0" rtlCol="0">
            <a:spAutoFit/>
          </a:bodyPr>
          <a:lstStyle/>
          <a:p>
            <a:pPr marL="15356" marR="6142" algn="just">
              <a:lnSpc>
                <a:spcPct val="94700"/>
              </a:lnSpc>
              <a:spcBef>
                <a:spcPts val="187"/>
              </a:spcBef>
            </a:pPr>
            <a:r>
              <a:rPr sz="1088" spc="6" dirty="0">
                <a:latin typeface="Courier New"/>
                <a:cs typeface="Courier New"/>
              </a:rPr>
              <a:t>c</a:t>
            </a:r>
            <a:r>
              <a:rPr sz="1088" spc="-12" dirty="0">
                <a:latin typeface="Courier New"/>
                <a:cs typeface="Courier New"/>
              </a:rPr>
              <a:t>h</a:t>
            </a:r>
            <a:r>
              <a:rPr sz="1088" spc="6" dirty="0">
                <a:latin typeface="Courier New"/>
                <a:cs typeface="Courier New"/>
              </a:rPr>
              <a:t>r</a:t>
            </a:r>
            <a:r>
              <a:rPr sz="1088" dirty="0">
                <a:latin typeface="Courier New"/>
                <a:cs typeface="Courier New"/>
              </a:rPr>
              <a:t>7  </a:t>
            </a:r>
            <a:r>
              <a:rPr sz="1088" spc="6" dirty="0">
                <a:latin typeface="Courier New"/>
                <a:cs typeface="Courier New"/>
              </a:rPr>
              <a:t>c</a:t>
            </a:r>
            <a:r>
              <a:rPr sz="1088" spc="-12" dirty="0">
                <a:latin typeface="Courier New"/>
                <a:cs typeface="Courier New"/>
              </a:rPr>
              <a:t>h</a:t>
            </a:r>
            <a:r>
              <a:rPr sz="1088" spc="6" dirty="0">
                <a:latin typeface="Courier New"/>
                <a:cs typeface="Courier New"/>
              </a:rPr>
              <a:t>r</a:t>
            </a:r>
            <a:r>
              <a:rPr sz="1088" dirty="0">
                <a:latin typeface="Courier New"/>
                <a:cs typeface="Courier New"/>
              </a:rPr>
              <a:t>7  </a:t>
            </a:r>
            <a:r>
              <a:rPr sz="1088" spc="6" dirty="0">
                <a:latin typeface="Courier New"/>
                <a:cs typeface="Courier New"/>
              </a:rPr>
              <a:t>c</a:t>
            </a:r>
            <a:r>
              <a:rPr sz="1088" spc="-12" dirty="0">
                <a:latin typeface="Courier New"/>
                <a:cs typeface="Courier New"/>
              </a:rPr>
              <a:t>h</a:t>
            </a:r>
            <a:r>
              <a:rPr sz="1088" spc="6" dirty="0">
                <a:latin typeface="Courier New"/>
                <a:cs typeface="Courier New"/>
              </a:rPr>
              <a:t>r</a:t>
            </a:r>
            <a:r>
              <a:rPr sz="1088" dirty="0">
                <a:latin typeface="Courier New"/>
                <a:cs typeface="Courier New"/>
              </a:rPr>
              <a:t>7  </a:t>
            </a:r>
            <a:r>
              <a:rPr sz="1088" spc="6" dirty="0">
                <a:latin typeface="Courier New"/>
                <a:cs typeface="Courier New"/>
              </a:rPr>
              <a:t>c</a:t>
            </a:r>
            <a:r>
              <a:rPr sz="1088" spc="-12" dirty="0">
                <a:latin typeface="Courier New"/>
                <a:cs typeface="Courier New"/>
              </a:rPr>
              <a:t>h</a:t>
            </a:r>
            <a:r>
              <a:rPr sz="1088" spc="6" dirty="0">
                <a:latin typeface="Courier New"/>
                <a:cs typeface="Courier New"/>
              </a:rPr>
              <a:t>r</a:t>
            </a:r>
            <a:r>
              <a:rPr sz="1088" dirty="0">
                <a:latin typeface="Courier New"/>
                <a:cs typeface="Courier New"/>
              </a:rPr>
              <a:t>7  </a:t>
            </a:r>
            <a:r>
              <a:rPr sz="1088" spc="6" dirty="0">
                <a:latin typeface="Courier New"/>
                <a:cs typeface="Courier New"/>
              </a:rPr>
              <a:t>c</a:t>
            </a:r>
            <a:r>
              <a:rPr sz="1088" spc="-12" dirty="0">
                <a:latin typeface="Courier New"/>
                <a:cs typeface="Courier New"/>
              </a:rPr>
              <a:t>h</a:t>
            </a:r>
            <a:r>
              <a:rPr sz="1088" spc="6" dirty="0">
                <a:latin typeface="Courier New"/>
                <a:cs typeface="Courier New"/>
              </a:rPr>
              <a:t>r</a:t>
            </a:r>
            <a:r>
              <a:rPr sz="1088" dirty="0">
                <a:latin typeface="Courier New"/>
                <a:cs typeface="Courier New"/>
              </a:rPr>
              <a:t>7  </a:t>
            </a:r>
            <a:r>
              <a:rPr sz="1088" spc="6" dirty="0">
                <a:latin typeface="Courier New"/>
                <a:cs typeface="Courier New"/>
              </a:rPr>
              <a:t>c</a:t>
            </a:r>
            <a:r>
              <a:rPr sz="1088" spc="-12" dirty="0">
                <a:latin typeface="Courier New"/>
                <a:cs typeface="Courier New"/>
              </a:rPr>
              <a:t>h</a:t>
            </a:r>
            <a:r>
              <a:rPr sz="1088" spc="6" dirty="0">
                <a:latin typeface="Courier New"/>
                <a:cs typeface="Courier New"/>
              </a:rPr>
              <a:t>r</a:t>
            </a:r>
            <a:r>
              <a:rPr sz="1088" dirty="0">
                <a:latin typeface="Courier New"/>
                <a:cs typeface="Courier New"/>
              </a:rPr>
              <a:t>7  </a:t>
            </a:r>
            <a:r>
              <a:rPr sz="1088" spc="6" dirty="0">
                <a:latin typeface="Courier New"/>
                <a:cs typeface="Courier New"/>
              </a:rPr>
              <a:t>c</a:t>
            </a:r>
            <a:r>
              <a:rPr sz="1088" spc="-12" dirty="0">
                <a:latin typeface="Courier New"/>
                <a:cs typeface="Courier New"/>
              </a:rPr>
              <a:t>h</a:t>
            </a:r>
            <a:r>
              <a:rPr sz="1088" spc="6" dirty="0">
                <a:latin typeface="Courier New"/>
                <a:cs typeface="Courier New"/>
              </a:rPr>
              <a:t>r</a:t>
            </a:r>
            <a:r>
              <a:rPr sz="1088" dirty="0">
                <a:latin typeface="Courier New"/>
                <a:cs typeface="Courier New"/>
              </a:rPr>
              <a:t>7  </a:t>
            </a:r>
            <a:r>
              <a:rPr sz="1088" spc="6" dirty="0">
                <a:latin typeface="Courier New"/>
                <a:cs typeface="Courier New"/>
              </a:rPr>
              <a:t>c</a:t>
            </a:r>
            <a:r>
              <a:rPr sz="1088" spc="-12" dirty="0">
                <a:latin typeface="Courier New"/>
                <a:cs typeface="Courier New"/>
              </a:rPr>
              <a:t>h</a:t>
            </a:r>
            <a:r>
              <a:rPr sz="1088" spc="6" dirty="0">
                <a:latin typeface="Courier New"/>
                <a:cs typeface="Courier New"/>
              </a:rPr>
              <a:t>r</a:t>
            </a:r>
            <a:r>
              <a:rPr sz="1088" dirty="0">
                <a:latin typeface="Courier New"/>
                <a:cs typeface="Courier New"/>
              </a:rPr>
              <a:t>7  </a:t>
            </a:r>
            <a:r>
              <a:rPr sz="1088" spc="6" dirty="0">
                <a:latin typeface="Courier New"/>
                <a:cs typeface="Courier New"/>
              </a:rPr>
              <a:t>c</a:t>
            </a:r>
            <a:r>
              <a:rPr sz="1088" spc="-12" dirty="0">
                <a:latin typeface="Courier New"/>
                <a:cs typeface="Courier New"/>
              </a:rPr>
              <a:t>h</a:t>
            </a:r>
            <a:r>
              <a:rPr sz="1088" spc="6" dirty="0">
                <a:latin typeface="Courier New"/>
                <a:cs typeface="Courier New"/>
              </a:rPr>
              <a:t>r</a:t>
            </a:r>
            <a:r>
              <a:rPr sz="1088" dirty="0">
                <a:latin typeface="Courier New"/>
                <a:cs typeface="Courier New"/>
              </a:rPr>
              <a:t>7</a:t>
            </a:r>
            <a:endParaRPr sz="1088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69331" y="3290472"/>
            <a:ext cx="5250698" cy="1426276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lnSpc>
                <a:spcPts val="1270"/>
              </a:lnSpc>
              <a:spcBef>
                <a:spcPts val="121"/>
              </a:spcBef>
              <a:tabLst>
                <a:tab pos="927476" algn="l"/>
                <a:tab pos="1837294" algn="l"/>
                <a:tab pos="2334814" algn="l"/>
                <a:tab pos="2585110" algn="l"/>
                <a:tab pos="2831567" algn="l"/>
                <a:tab pos="3744456" algn="l"/>
                <a:tab pos="4654273" algn="l"/>
              </a:tabLst>
            </a:pPr>
            <a:r>
              <a:rPr sz="1088" spc="6" dirty="0">
                <a:latin typeface="Courier New"/>
                <a:cs typeface="Courier New"/>
              </a:rPr>
              <a:t>1</a:t>
            </a:r>
            <a:r>
              <a:rPr sz="1088" spc="-12" dirty="0">
                <a:latin typeface="Courier New"/>
                <a:cs typeface="Courier New"/>
              </a:rPr>
              <a:t>2</a:t>
            </a:r>
            <a:r>
              <a:rPr sz="1088" spc="6" dirty="0">
                <a:latin typeface="Courier New"/>
                <a:cs typeface="Courier New"/>
              </a:rPr>
              <a:t>7</a:t>
            </a:r>
            <a:r>
              <a:rPr sz="1088" spc="-12" dirty="0">
                <a:latin typeface="Courier New"/>
                <a:cs typeface="Courier New"/>
              </a:rPr>
              <a:t>4</a:t>
            </a:r>
            <a:r>
              <a:rPr sz="1088" spc="6" dirty="0">
                <a:latin typeface="Courier New"/>
                <a:cs typeface="Courier New"/>
              </a:rPr>
              <a:t>7</a:t>
            </a:r>
            <a:r>
              <a:rPr sz="1088" spc="-12" dirty="0">
                <a:latin typeface="Courier New"/>
                <a:cs typeface="Courier New"/>
              </a:rPr>
              <a:t>1</a:t>
            </a:r>
            <a:r>
              <a:rPr sz="1088" spc="6" dirty="0">
                <a:latin typeface="Courier New"/>
                <a:cs typeface="Courier New"/>
              </a:rPr>
              <a:t>1</a:t>
            </a:r>
            <a:r>
              <a:rPr sz="1088" spc="-12" dirty="0">
                <a:latin typeface="Courier New"/>
                <a:cs typeface="Courier New"/>
              </a:rPr>
              <a:t>9</a:t>
            </a:r>
            <a:r>
              <a:rPr sz="1088" dirty="0">
                <a:latin typeface="Courier New"/>
                <a:cs typeface="Courier New"/>
              </a:rPr>
              <a:t>6	</a:t>
            </a:r>
            <a:r>
              <a:rPr sz="1088" spc="-12" dirty="0">
                <a:latin typeface="Courier New"/>
                <a:cs typeface="Courier New"/>
              </a:rPr>
              <a:t>1</a:t>
            </a:r>
            <a:r>
              <a:rPr sz="1088" spc="6" dirty="0">
                <a:latin typeface="Courier New"/>
                <a:cs typeface="Courier New"/>
              </a:rPr>
              <a:t>2</a:t>
            </a:r>
            <a:r>
              <a:rPr sz="1088" spc="-12" dirty="0">
                <a:latin typeface="Courier New"/>
                <a:cs typeface="Courier New"/>
              </a:rPr>
              <a:t>7</a:t>
            </a:r>
            <a:r>
              <a:rPr sz="1088" spc="6" dirty="0">
                <a:latin typeface="Courier New"/>
                <a:cs typeface="Courier New"/>
              </a:rPr>
              <a:t>4</a:t>
            </a:r>
            <a:r>
              <a:rPr sz="1088" spc="-12" dirty="0">
                <a:latin typeface="Courier New"/>
                <a:cs typeface="Courier New"/>
              </a:rPr>
              <a:t>7</a:t>
            </a:r>
            <a:r>
              <a:rPr sz="1088" spc="6" dirty="0">
                <a:latin typeface="Courier New"/>
                <a:cs typeface="Courier New"/>
              </a:rPr>
              <a:t>2</a:t>
            </a:r>
            <a:r>
              <a:rPr sz="1088" spc="-12" dirty="0">
                <a:latin typeface="Courier New"/>
                <a:cs typeface="Courier New"/>
              </a:rPr>
              <a:t>3</a:t>
            </a:r>
            <a:r>
              <a:rPr sz="1088" spc="6" dirty="0">
                <a:latin typeface="Courier New"/>
                <a:cs typeface="Courier New"/>
              </a:rPr>
              <a:t>6</a:t>
            </a:r>
            <a:r>
              <a:rPr sz="1088" dirty="0">
                <a:latin typeface="Courier New"/>
                <a:cs typeface="Courier New"/>
              </a:rPr>
              <a:t>3	</a:t>
            </a:r>
            <a:r>
              <a:rPr sz="1088" spc="6" dirty="0">
                <a:latin typeface="Courier New"/>
                <a:cs typeface="Courier New"/>
              </a:rPr>
              <a:t>P</a:t>
            </a:r>
            <a:r>
              <a:rPr sz="1088" spc="-12" dirty="0">
                <a:latin typeface="Courier New"/>
                <a:cs typeface="Courier New"/>
              </a:rPr>
              <a:t>o</a:t>
            </a:r>
            <a:r>
              <a:rPr sz="1088" spc="6" dirty="0">
                <a:latin typeface="Courier New"/>
                <a:cs typeface="Courier New"/>
              </a:rPr>
              <a:t>s</a:t>
            </a:r>
            <a:r>
              <a:rPr sz="1088" dirty="0">
                <a:latin typeface="Courier New"/>
                <a:cs typeface="Courier New"/>
              </a:rPr>
              <a:t>1	0	+	</a:t>
            </a:r>
            <a:r>
              <a:rPr sz="1088" spc="6" dirty="0">
                <a:latin typeface="Courier New"/>
                <a:cs typeface="Courier New"/>
              </a:rPr>
              <a:t>1</a:t>
            </a:r>
            <a:r>
              <a:rPr sz="1088" spc="-12" dirty="0">
                <a:latin typeface="Courier New"/>
                <a:cs typeface="Courier New"/>
              </a:rPr>
              <a:t>2</a:t>
            </a:r>
            <a:r>
              <a:rPr sz="1088" spc="6" dirty="0">
                <a:latin typeface="Courier New"/>
                <a:cs typeface="Courier New"/>
              </a:rPr>
              <a:t>7</a:t>
            </a:r>
            <a:r>
              <a:rPr sz="1088" spc="-12" dirty="0">
                <a:latin typeface="Courier New"/>
                <a:cs typeface="Courier New"/>
              </a:rPr>
              <a:t>4</a:t>
            </a:r>
            <a:r>
              <a:rPr sz="1088" spc="6" dirty="0">
                <a:latin typeface="Courier New"/>
                <a:cs typeface="Courier New"/>
              </a:rPr>
              <a:t>7</a:t>
            </a:r>
            <a:r>
              <a:rPr sz="1088" spc="-12" dirty="0">
                <a:latin typeface="Courier New"/>
                <a:cs typeface="Courier New"/>
              </a:rPr>
              <a:t>1</a:t>
            </a:r>
            <a:r>
              <a:rPr sz="1088" spc="6" dirty="0">
                <a:latin typeface="Courier New"/>
                <a:cs typeface="Courier New"/>
              </a:rPr>
              <a:t>1</a:t>
            </a:r>
            <a:r>
              <a:rPr sz="1088" spc="-12" dirty="0">
                <a:latin typeface="Courier New"/>
                <a:cs typeface="Courier New"/>
              </a:rPr>
              <a:t>9</a:t>
            </a:r>
            <a:r>
              <a:rPr sz="1088" dirty="0">
                <a:latin typeface="Courier New"/>
                <a:cs typeface="Courier New"/>
              </a:rPr>
              <a:t>6	</a:t>
            </a:r>
            <a:r>
              <a:rPr sz="1088" spc="-12" dirty="0">
                <a:latin typeface="Courier New"/>
                <a:cs typeface="Courier New"/>
              </a:rPr>
              <a:t>1</a:t>
            </a:r>
            <a:r>
              <a:rPr sz="1088" spc="6" dirty="0">
                <a:latin typeface="Courier New"/>
                <a:cs typeface="Courier New"/>
              </a:rPr>
              <a:t>2</a:t>
            </a:r>
            <a:r>
              <a:rPr sz="1088" spc="-12" dirty="0">
                <a:latin typeface="Courier New"/>
                <a:cs typeface="Courier New"/>
              </a:rPr>
              <a:t>7</a:t>
            </a:r>
            <a:r>
              <a:rPr sz="1088" spc="6" dirty="0">
                <a:latin typeface="Courier New"/>
                <a:cs typeface="Courier New"/>
              </a:rPr>
              <a:t>4</a:t>
            </a:r>
            <a:r>
              <a:rPr sz="1088" spc="-12" dirty="0">
                <a:latin typeface="Courier New"/>
                <a:cs typeface="Courier New"/>
              </a:rPr>
              <a:t>7</a:t>
            </a:r>
            <a:r>
              <a:rPr sz="1088" spc="6" dirty="0">
                <a:latin typeface="Courier New"/>
                <a:cs typeface="Courier New"/>
              </a:rPr>
              <a:t>2</a:t>
            </a:r>
            <a:r>
              <a:rPr sz="1088" spc="-12" dirty="0">
                <a:latin typeface="Courier New"/>
                <a:cs typeface="Courier New"/>
              </a:rPr>
              <a:t>3</a:t>
            </a:r>
            <a:r>
              <a:rPr sz="1088" spc="6" dirty="0">
                <a:latin typeface="Courier New"/>
                <a:cs typeface="Courier New"/>
              </a:rPr>
              <a:t>6</a:t>
            </a:r>
            <a:r>
              <a:rPr sz="1088" dirty="0">
                <a:latin typeface="Courier New"/>
                <a:cs typeface="Courier New"/>
              </a:rPr>
              <a:t>3	</a:t>
            </a:r>
            <a:r>
              <a:rPr sz="1088" spc="6" dirty="0">
                <a:latin typeface="Courier New"/>
                <a:cs typeface="Courier New"/>
              </a:rPr>
              <a:t>2</a:t>
            </a:r>
            <a:r>
              <a:rPr sz="1088" spc="-12" dirty="0">
                <a:latin typeface="Courier New"/>
                <a:cs typeface="Courier New"/>
              </a:rPr>
              <a:t>5</a:t>
            </a:r>
            <a:r>
              <a:rPr sz="1088" spc="6" dirty="0">
                <a:latin typeface="Courier New"/>
                <a:cs typeface="Courier New"/>
              </a:rPr>
              <a:t>5</a:t>
            </a:r>
            <a:r>
              <a:rPr sz="1088" spc="-12" dirty="0">
                <a:latin typeface="Courier New"/>
                <a:cs typeface="Courier New"/>
              </a:rPr>
              <a:t>,</a:t>
            </a:r>
            <a:r>
              <a:rPr sz="1088" spc="6" dirty="0">
                <a:latin typeface="Courier New"/>
                <a:cs typeface="Courier New"/>
              </a:rPr>
              <a:t>0</a:t>
            </a:r>
            <a:r>
              <a:rPr sz="1088" spc="-12" dirty="0">
                <a:latin typeface="Courier New"/>
                <a:cs typeface="Courier New"/>
              </a:rPr>
              <a:t>,</a:t>
            </a:r>
            <a:r>
              <a:rPr sz="1088" dirty="0">
                <a:latin typeface="Courier New"/>
                <a:cs typeface="Courier New"/>
              </a:rPr>
              <a:t>0</a:t>
            </a:r>
            <a:endParaRPr sz="1088">
              <a:latin typeface="Courier New"/>
              <a:cs typeface="Courier New"/>
            </a:endParaRPr>
          </a:p>
          <a:p>
            <a:pPr marL="15356">
              <a:lnSpc>
                <a:spcPts val="1232"/>
              </a:lnSpc>
              <a:tabLst>
                <a:tab pos="927476" algn="l"/>
                <a:tab pos="1837294" algn="l"/>
                <a:tab pos="2334814" algn="l"/>
                <a:tab pos="2585110" algn="l"/>
                <a:tab pos="2831567" algn="l"/>
                <a:tab pos="3744456" algn="l"/>
                <a:tab pos="4654273" algn="l"/>
              </a:tabLst>
            </a:pPr>
            <a:r>
              <a:rPr sz="1088" spc="6" dirty="0">
                <a:latin typeface="Courier New"/>
                <a:cs typeface="Courier New"/>
              </a:rPr>
              <a:t>1</a:t>
            </a:r>
            <a:r>
              <a:rPr sz="1088" spc="-12" dirty="0">
                <a:latin typeface="Courier New"/>
                <a:cs typeface="Courier New"/>
              </a:rPr>
              <a:t>2</a:t>
            </a:r>
            <a:r>
              <a:rPr sz="1088" spc="6" dirty="0">
                <a:latin typeface="Courier New"/>
                <a:cs typeface="Courier New"/>
              </a:rPr>
              <a:t>7</a:t>
            </a:r>
            <a:r>
              <a:rPr sz="1088" spc="-12" dirty="0">
                <a:latin typeface="Courier New"/>
                <a:cs typeface="Courier New"/>
              </a:rPr>
              <a:t>4</a:t>
            </a:r>
            <a:r>
              <a:rPr sz="1088" spc="6" dirty="0">
                <a:latin typeface="Courier New"/>
                <a:cs typeface="Courier New"/>
              </a:rPr>
              <a:t>7</a:t>
            </a:r>
            <a:r>
              <a:rPr sz="1088" spc="-12" dirty="0">
                <a:latin typeface="Courier New"/>
                <a:cs typeface="Courier New"/>
              </a:rPr>
              <a:t>2</a:t>
            </a:r>
            <a:r>
              <a:rPr sz="1088" spc="6" dirty="0">
                <a:latin typeface="Courier New"/>
                <a:cs typeface="Courier New"/>
              </a:rPr>
              <a:t>3</a:t>
            </a:r>
            <a:r>
              <a:rPr sz="1088" spc="-12" dirty="0">
                <a:latin typeface="Courier New"/>
                <a:cs typeface="Courier New"/>
              </a:rPr>
              <a:t>6</a:t>
            </a:r>
            <a:r>
              <a:rPr sz="1088" dirty="0">
                <a:latin typeface="Courier New"/>
                <a:cs typeface="Courier New"/>
              </a:rPr>
              <a:t>3	</a:t>
            </a:r>
            <a:r>
              <a:rPr sz="1088" spc="-12" dirty="0">
                <a:latin typeface="Courier New"/>
                <a:cs typeface="Courier New"/>
              </a:rPr>
              <a:t>1</a:t>
            </a:r>
            <a:r>
              <a:rPr sz="1088" spc="6" dirty="0">
                <a:latin typeface="Courier New"/>
                <a:cs typeface="Courier New"/>
              </a:rPr>
              <a:t>2</a:t>
            </a:r>
            <a:r>
              <a:rPr sz="1088" spc="-12" dirty="0">
                <a:latin typeface="Courier New"/>
                <a:cs typeface="Courier New"/>
              </a:rPr>
              <a:t>7</a:t>
            </a:r>
            <a:r>
              <a:rPr sz="1088" spc="6" dirty="0">
                <a:latin typeface="Courier New"/>
                <a:cs typeface="Courier New"/>
              </a:rPr>
              <a:t>4</a:t>
            </a:r>
            <a:r>
              <a:rPr sz="1088" spc="-12" dirty="0">
                <a:latin typeface="Courier New"/>
                <a:cs typeface="Courier New"/>
              </a:rPr>
              <a:t>7</a:t>
            </a:r>
            <a:r>
              <a:rPr sz="1088" spc="6" dirty="0">
                <a:latin typeface="Courier New"/>
                <a:cs typeface="Courier New"/>
              </a:rPr>
              <a:t>3</a:t>
            </a:r>
            <a:r>
              <a:rPr sz="1088" spc="-12" dirty="0">
                <a:latin typeface="Courier New"/>
                <a:cs typeface="Courier New"/>
              </a:rPr>
              <a:t>5</a:t>
            </a:r>
            <a:r>
              <a:rPr sz="1088" spc="6" dirty="0">
                <a:latin typeface="Courier New"/>
                <a:cs typeface="Courier New"/>
              </a:rPr>
              <a:t>3</a:t>
            </a:r>
            <a:r>
              <a:rPr sz="1088" dirty="0">
                <a:latin typeface="Courier New"/>
                <a:cs typeface="Courier New"/>
              </a:rPr>
              <a:t>0	</a:t>
            </a:r>
            <a:r>
              <a:rPr sz="1088" spc="6" dirty="0">
                <a:latin typeface="Courier New"/>
                <a:cs typeface="Courier New"/>
              </a:rPr>
              <a:t>P</a:t>
            </a:r>
            <a:r>
              <a:rPr sz="1088" spc="-12" dirty="0">
                <a:latin typeface="Courier New"/>
                <a:cs typeface="Courier New"/>
              </a:rPr>
              <a:t>o</a:t>
            </a:r>
            <a:r>
              <a:rPr sz="1088" spc="6" dirty="0">
                <a:latin typeface="Courier New"/>
                <a:cs typeface="Courier New"/>
              </a:rPr>
              <a:t>s</a:t>
            </a:r>
            <a:r>
              <a:rPr sz="1088" dirty="0">
                <a:latin typeface="Courier New"/>
                <a:cs typeface="Courier New"/>
              </a:rPr>
              <a:t>2	0	+	</a:t>
            </a:r>
            <a:r>
              <a:rPr sz="1088" spc="6" dirty="0">
                <a:latin typeface="Courier New"/>
                <a:cs typeface="Courier New"/>
              </a:rPr>
              <a:t>1</a:t>
            </a:r>
            <a:r>
              <a:rPr sz="1088" spc="-12" dirty="0">
                <a:latin typeface="Courier New"/>
                <a:cs typeface="Courier New"/>
              </a:rPr>
              <a:t>2</a:t>
            </a:r>
            <a:r>
              <a:rPr sz="1088" spc="6" dirty="0">
                <a:latin typeface="Courier New"/>
                <a:cs typeface="Courier New"/>
              </a:rPr>
              <a:t>7</a:t>
            </a:r>
            <a:r>
              <a:rPr sz="1088" spc="-12" dirty="0">
                <a:latin typeface="Courier New"/>
                <a:cs typeface="Courier New"/>
              </a:rPr>
              <a:t>4</a:t>
            </a:r>
            <a:r>
              <a:rPr sz="1088" spc="6" dirty="0">
                <a:latin typeface="Courier New"/>
                <a:cs typeface="Courier New"/>
              </a:rPr>
              <a:t>7</a:t>
            </a:r>
            <a:r>
              <a:rPr sz="1088" spc="-12" dirty="0">
                <a:latin typeface="Courier New"/>
                <a:cs typeface="Courier New"/>
              </a:rPr>
              <a:t>2</a:t>
            </a:r>
            <a:r>
              <a:rPr sz="1088" spc="6" dirty="0">
                <a:latin typeface="Courier New"/>
                <a:cs typeface="Courier New"/>
              </a:rPr>
              <a:t>3</a:t>
            </a:r>
            <a:r>
              <a:rPr sz="1088" spc="-12" dirty="0">
                <a:latin typeface="Courier New"/>
                <a:cs typeface="Courier New"/>
              </a:rPr>
              <a:t>6</a:t>
            </a:r>
            <a:r>
              <a:rPr sz="1088" dirty="0">
                <a:latin typeface="Courier New"/>
                <a:cs typeface="Courier New"/>
              </a:rPr>
              <a:t>3	</a:t>
            </a:r>
            <a:r>
              <a:rPr sz="1088" spc="-12" dirty="0">
                <a:latin typeface="Courier New"/>
                <a:cs typeface="Courier New"/>
              </a:rPr>
              <a:t>1</a:t>
            </a:r>
            <a:r>
              <a:rPr sz="1088" spc="6" dirty="0">
                <a:latin typeface="Courier New"/>
                <a:cs typeface="Courier New"/>
              </a:rPr>
              <a:t>2</a:t>
            </a:r>
            <a:r>
              <a:rPr sz="1088" spc="-12" dirty="0">
                <a:latin typeface="Courier New"/>
                <a:cs typeface="Courier New"/>
              </a:rPr>
              <a:t>7</a:t>
            </a:r>
            <a:r>
              <a:rPr sz="1088" spc="6" dirty="0">
                <a:latin typeface="Courier New"/>
                <a:cs typeface="Courier New"/>
              </a:rPr>
              <a:t>4</a:t>
            </a:r>
            <a:r>
              <a:rPr sz="1088" spc="-12" dirty="0">
                <a:latin typeface="Courier New"/>
                <a:cs typeface="Courier New"/>
              </a:rPr>
              <a:t>7</a:t>
            </a:r>
            <a:r>
              <a:rPr sz="1088" spc="6" dirty="0">
                <a:latin typeface="Courier New"/>
                <a:cs typeface="Courier New"/>
              </a:rPr>
              <a:t>3</a:t>
            </a:r>
            <a:r>
              <a:rPr sz="1088" spc="-12" dirty="0">
                <a:latin typeface="Courier New"/>
                <a:cs typeface="Courier New"/>
              </a:rPr>
              <a:t>5</a:t>
            </a:r>
            <a:r>
              <a:rPr sz="1088" spc="6" dirty="0">
                <a:latin typeface="Courier New"/>
                <a:cs typeface="Courier New"/>
              </a:rPr>
              <a:t>3</a:t>
            </a:r>
            <a:r>
              <a:rPr sz="1088" dirty="0">
                <a:latin typeface="Courier New"/>
                <a:cs typeface="Courier New"/>
              </a:rPr>
              <a:t>0	</a:t>
            </a:r>
            <a:r>
              <a:rPr sz="1088" spc="6" dirty="0">
                <a:latin typeface="Courier New"/>
                <a:cs typeface="Courier New"/>
              </a:rPr>
              <a:t>2</a:t>
            </a:r>
            <a:r>
              <a:rPr sz="1088" spc="-12" dirty="0">
                <a:latin typeface="Courier New"/>
                <a:cs typeface="Courier New"/>
              </a:rPr>
              <a:t>5</a:t>
            </a:r>
            <a:r>
              <a:rPr sz="1088" spc="6" dirty="0">
                <a:latin typeface="Courier New"/>
                <a:cs typeface="Courier New"/>
              </a:rPr>
              <a:t>5</a:t>
            </a:r>
            <a:r>
              <a:rPr sz="1088" spc="-12" dirty="0">
                <a:latin typeface="Courier New"/>
                <a:cs typeface="Courier New"/>
              </a:rPr>
              <a:t>,</a:t>
            </a:r>
            <a:r>
              <a:rPr sz="1088" spc="6" dirty="0">
                <a:latin typeface="Courier New"/>
                <a:cs typeface="Courier New"/>
              </a:rPr>
              <a:t>0</a:t>
            </a:r>
            <a:r>
              <a:rPr sz="1088" spc="-12" dirty="0">
                <a:latin typeface="Courier New"/>
                <a:cs typeface="Courier New"/>
              </a:rPr>
              <a:t>,</a:t>
            </a:r>
            <a:r>
              <a:rPr sz="1088" dirty="0">
                <a:latin typeface="Courier New"/>
                <a:cs typeface="Courier New"/>
              </a:rPr>
              <a:t>0</a:t>
            </a:r>
            <a:endParaRPr sz="1088">
              <a:latin typeface="Courier New"/>
              <a:cs typeface="Courier New"/>
            </a:endParaRPr>
          </a:p>
          <a:p>
            <a:pPr marL="15356">
              <a:lnSpc>
                <a:spcPts val="1239"/>
              </a:lnSpc>
              <a:tabLst>
                <a:tab pos="927476" algn="l"/>
                <a:tab pos="1837294" algn="l"/>
                <a:tab pos="2334814" algn="l"/>
                <a:tab pos="2585110" algn="l"/>
                <a:tab pos="2831567" algn="l"/>
                <a:tab pos="3744456" algn="l"/>
                <a:tab pos="4654273" algn="l"/>
              </a:tabLst>
            </a:pPr>
            <a:r>
              <a:rPr sz="1088" spc="6" dirty="0">
                <a:latin typeface="Courier New"/>
                <a:cs typeface="Courier New"/>
              </a:rPr>
              <a:t>1</a:t>
            </a:r>
            <a:r>
              <a:rPr sz="1088" spc="-12" dirty="0">
                <a:latin typeface="Courier New"/>
                <a:cs typeface="Courier New"/>
              </a:rPr>
              <a:t>2</a:t>
            </a:r>
            <a:r>
              <a:rPr sz="1088" spc="6" dirty="0">
                <a:latin typeface="Courier New"/>
                <a:cs typeface="Courier New"/>
              </a:rPr>
              <a:t>7</a:t>
            </a:r>
            <a:r>
              <a:rPr sz="1088" spc="-12" dirty="0">
                <a:latin typeface="Courier New"/>
                <a:cs typeface="Courier New"/>
              </a:rPr>
              <a:t>4</a:t>
            </a:r>
            <a:r>
              <a:rPr sz="1088" spc="6" dirty="0">
                <a:latin typeface="Courier New"/>
                <a:cs typeface="Courier New"/>
              </a:rPr>
              <a:t>7</a:t>
            </a:r>
            <a:r>
              <a:rPr sz="1088" spc="-12" dirty="0">
                <a:latin typeface="Courier New"/>
                <a:cs typeface="Courier New"/>
              </a:rPr>
              <a:t>3</a:t>
            </a:r>
            <a:r>
              <a:rPr sz="1088" spc="6" dirty="0">
                <a:latin typeface="Courier New"/>
                <a:cs typeface="Courier New"/>
              </a:rPr>
              <a:t>5</a:t>
            </a:r>
            <a:r>
              <a:rPr sz="1088" spc="-12" dirty="0">
                <a:latin typeface="Courier New"/>
                <a:cs typeface="Courier New"/>
              </a:rPr>
              <a:t>3</a:t>
            </a:r>
            <a:r>
              <a:rPr sz="1088" dirty="0">
                <a:latin typeface="Courier New"/>
                <a:cs typeface="Courier New"/>
              </a:rPr>
              <a:t>0	</a:t>
            </a:r>
            <a:r>
              <a:rPr sz="1088" spc="-12" dirty="0">
                <a:latin typeface="Courier New"/>
                <a:cs typeface="Courier New"/>
              </a:rPr>
              <a:t>1</a:t>
            </a:r>
            <a:r>
              <a:rPr sz="1088" spc="6" dirty="0">
                <a:latin typeface="Courier New"/>
                <a:cs typeface="Courier New"/>
              </a:rPr>
              <a:t>2</a:t>
            </a:r>
            <a:r>
              <a:rPr sz="1088" spc="-12" dirty="0">
                <a:latin typeface="Courier New"/>
                <a:cs typeface="Courier New"/>
              </a:rPr>
              <a:t>7</a:t>
            </a:r>
            <a:r>
              <a:rPr sz="1088" spc="6" dirty="0">
                <a:latin typeface="Courier New"/>
                <a:cs typeface="Courier New"/>
              </a:rPr>
              <a:t>4</a:t>
            </a:r>
            <a:r>
              <a:rPr sz="1088" spc="-12" dirty="0">
                <a:latin typeface="Courier New"/>
                <a:cs typeface="Courier New"/>
              </a:rPr>
              <a:t>7</a:t>
            </a:r>
            <a:r>
              <a:rPr sz="1088" spc="6" dirty="0">
                <a:latin typeface="Courier New"/>
                <a:cs typeface="Courier New"/>
              </a:rPr>
              <a:t>4</a:t>
            </a:r>
            <a:r>
              <a:rPr sz="1088" spc="-12" dirty="0">
                <a:latin typeface="Courier New"/>
                <a:cs typeface="Courier New"/>
              </a:rPr>
              <a:t>6</a:t>
            </a:r>
            <a:r>
              <a:rPr sz="1088" spc="6" dirty="0">
                <a:latin typeface="Courier New"/>
                <a:cs typeface="Courier New"/>
              </a:rPr>
              <a:t>9</a:t>
            </a:r>
            <a:r>
              <a:rPr sz="1088" dirty="0">
                <a:latin typeface="Courier New"/>
                <a:cs typeface="Courier New"/>
              </a:rPr>
              <a:t>7	</a:t>
            </a:r>
            <a:r>
              <a:rPr sz="1088" spc="6" dirty="0">
                <a:latin typeface="Courier New"/>
                <a:cs typeface="Courier New"/>
              </a:rPr>
              <a:t>P</a:t>
            </a:r>
            <a:r>
              <a:rPr sz="1088" spc="-12" dirty="0">
                <a:latin typeface="Courier New"/>
                <a:cs typeface="Courier New"/>
              </a:rPr>
              <a:t>o</a:t>
            </a:r>
            <a:r>
              <a:rPr sz="1088" spc="6" dirty="0">
                <a:latin typeface="Courier New"/>
                <a:cs typeface="Courier New"/>
              </a:rPr>
              <a:t>s</a:t>
            </a:r>
            <a:r>
              <a:rPr sz="1088" dirty="0">
                <a:latin typeface="Courier New"/>
                <a:cs typeface="Courier New"/>
              </a:rPr>
              <a:t>3	0	+	</a:t>
            </a:r>
            <a:r>
              <a:rPr sz="1088" spc="6" dirty="0">
                <a:latin typeface="Courier New"/>
                <a:cs typeface="Courier New"/>
              </a:rPr>
              <a:t>1</a:t>
            </a:r>
            <a:r>
              <a:rPr sz="1088" spc="-12" dirty="0">
                <a:latin typeface="Courier New"/>
                <a:cs typeface="Courier New"/>
              </a:rPr>
              <a:t>2</a:t>
            </a:r>
            <a:r>
              <a:rPr sz="1088" spc="6" dirty="0">
                <a:latin typeface="Courier New"/>
                <a:cs typeface="Courier New"/>
              </a:rPr>
              <a:t>7</a:t>
            </a:r>
            <a:r>
              <a:rPr sz="1088" spc="-12" dirty="0">
                <a:latin typeface="Courier New"/>
                <a:cs typeface="Courier New"/>
              </a:rPr>
              <a:t>4</a:t>
            </a:r>
            <a:r>
              <a:rPr sz="1088" spc="6" dirty="0">
                <a:latin typeface="Courier New"/>
                <a:cs typeface="Courier New"/>
              </a:rPr>
              <a:t>7</a:t>
            </a:r>
            <a:r>
              <a:rPr sz="1088" spc="-12" dirty="0">
                <a:latin typeface="Courier New"/>
                <a:cs typeface="Courier New"/>
              </a:rPr>
              <a:t>3</a:t>
            </a:r>
            <a:r>
              <a:rPr sz="1088" spc="6" dirty="0">
                <a:latin typeface="Courier New"/>
                <a:cs typeface="Courier New"/>
              </a:rPr>
              <a:t>5</a:t>
            </a:r>
            <a:r>
              <a:rPr sz="1088" spc="-12" dirty="0">
                <a:latin typeface="Courier New"/>
                <a:cs typeface="Courier New"/>
              </a:rPr>
              <a:t>3</a:t>
            </a:r>
            <a:r>
              <a:rPr sz="1088" dirty="0">
                <a:latin typeface="Courier New"/>
                <a:cs typeface="Courier New"/>
              </a:rPr>
              <a:t>0	</a:t>
            </a:r>
            <a:r>
              <a:rPr sz="1088" spc="-12" dirty="0">
                <a:latin typeface="Courier New"/>
                <a:cs typeface="Courier New"/>
              </a:rPr>
              <a:t>1</a:t>
            </a:r>
            <a:r>
              <a:rPr sz="1088" spc="6" dirty="0">
                <a:latin typeface="Courier New"/>
                <a:cs typeface="Courier New"/>
              </a:rPr>
              <a:t>2</a:t>
            </a:r>
            <a:r>
              <a:rPr sz="1088" spc="-12" dirty="0">
                <a:latin typeface="Courier New"/>
                <a:cs typeface="Courier New"/>
              </a:rPr>
              <a:t>7</a:t>
            </a:r>
            <a:r>
              <a:rPr sz="1088" spc="6" dirty="0">
                <a:latin typeface="Courier New"/>
                <a:cs typeface="Courier New"/>
              </a:rPr>
              <a:t>4</a:t>
            </a:r>
            <a:r>
              <a:rPr sz="1088" spc="-12" dirty="0">
                <a:latin typeface="Courier New"/>
                <a:cs typeface="Courier New"/>
              </a:rPr>
              <a:t>7</a:t>
            </a:r>
            <a:r>
              <a:rPr sz="1088" spc="6" dirty="0">
                <a:latin typeface="Courier New"/>
                <a:cs typeface="Courier New"/>
              </a:rPr>
              <a:t>4</a:t>
            </a:r>
            <a:r>
              <a:rPr sz="1088" spc="-12" dirty="0">
                <a:latin typeface="Courier New"/>
                <a:cs typeface="Courier New"/>
              </a:rPr>
              <a:t>6</a:t>
            </a:r>
            <a:r>
              <a:rPr sz="1088" spc="6" dirty="0">
                <a:latin typeface="Courier New"/>
                <a:cs typeface="Courier New"/>
              </a:rPr>
              <a:t>9</a:t>
            </a:r>
            <a:r>
              <a:rPr sz="1088" dirty="0">
                <a:latin typeface="Courier New"/>
                <a:cs typeface="Courier New"/>
              </a:rPr>
              <a:t>7	</a:t>
            </a:r>
            <a:r>
              <a:rPr sz="1088" spc="6" dirty="0">
                <a:latin typeface="Courier New"/>
                <a:cs typeface="Courier New"/>
              </a:rPr>
              <a:t>2</a:t>
            </a:r>
            <a:r>
              <a:rPr sz="1088" spc="-12" dirty="0">
                <a:latin typeface="Courier New"/>
                <a:cs typeface="Courier New"/>
              </a:rPr>
              <a:t>5</a:t>
            </a:r>
            <a:r>
              <a:rPr sz="1088" spc="6" dirty="0">
                <a:latin typeface="Courier New"/>
                <a:cs typeface="Courier New"/>
              </a:rPr>
              <a:t>5</a:t>
            </a:r>
            <a:r>
              <a:rPr sz="1088" spc="-12" dirty="0">
                <a:latin typeface="Courier New"/>
                <a:cs typeface="Courier New"/>
              </a:rPr>
              <a:t>,</a:t>
            </a:r>
            <a:r>
              <a:rPr sz="1088" spc="6" dirty="0">
                <a:latin typeface="Courier New"/>
                <a:cs typeface="Courier New"/>
              </a:rPr>
              <a:t>0</a:t>
            </a:r>
            <a:r>
              <a:rPr sz="1088" spc="-12" dirty="0">
                <a:latin typeface="Courier New"/>
                <a:cs typeface="Courier New"/>
              </a:rPr>
              <a:t>,</a:t>
            </a:r>
            <a:r>
              <a:rPr sz="1088" dirty="0">
                <a:latin typeface="Courier New"/>
                <a:cs typeface="Courier New"/>
              </a:rPr>
              <a:t>0</a:t>
            </a:r>
            <a:endParaRPr sz="1088">
              <a:latin typeface="Courier New"/>
              <a:cs typeface="Courier New"/>
            </a:endParaRPr>
          </a:p>
          <a:p>
            <a:pPr marL="15356">
              <a:lnSpc>
                <a:spcPts val="1239"/>
              </a:lnSpc>
              <a:tabLst>
                <a:tab pos="927476" algn="l"/>
                <a:tab pos="1837294" algn="l"/>
                <a:tab pos="2334814" algn="l"/>
                <a:tab pos="2585110" algn="l"/>
                <a:tab pos="2831567" algn="l"/>
                <a:tab pos="3744456" algn="l"/>
                <a:tab pos="4654273" algn="l"/>
              </a:tabLst>
            </a:pPr>
            <a:r>
              <a:rPr sz="1088" spc="6" dirty="0">
                <a:latin typeface="Courier New"/>
                <a:cs typeface="Courier New"/>
              </a:rPr>
              <a:t>1</a:t>
            </a:r>
            <a:r>
              <a:rPr sz="1088" spc="-12" dirty="0">
                <a:latin typeface="Courier New"/>
                <a:cs typeface="Courier New"/>
              </a:rPr>
              <a:t>2</a:t>
            </a:r>
            <a:r>
              <a:rPr sz="1088" spc="6" dirty="0">
                <a:latin typeface="Courier New"/>
                <a:cs typeface="Courier New"/>
              </a:rPr>
              <a:t>7</a:t>
            </a:r>
            <a:r>
              <a:rPr sz="1088" spc="-12" dirty="0">
                <a:latin typeface="Courier New"/>
                <a:cs typeface="Courier New"/>
              </a:rPr>
              <a:t>4</a:t>
            </a:r>
            <a:r>
              <a:rPr sz="1088" spc="6" dirty="0">
                <a:latin typeface="Courier New"/>
                <a:cs typeface="Courier New"/>
              </a:rPr>
              <a:t>7</a:t>
            </a:r>
            <a:r>
              <a:rPr sz="1088" spc="-12" dirty="0">
                <a:latin typeface="Courier New"/>
                <a:cs typeface="Courier New"/>
              </a:rPr>
              <a:t>4</a:t>
            </a:r>
            <a:r>
              <a:rPr sz="1088" spc="6" dirty="0">
                <a:latin typeface="Courier New"/>
                <a:cs typeface="Courier New"/>
              </a:rPr>
              <a:t>6</a:t>
            </a:r>
            <a:r>
              <a:rPr sz="1088" spc="-12" dirty="0">
                <a:latin typeface="Courier New"/>
                <a:cs typeface="Courier New"/>
              </a:rPr>
              <a:t>9</a:t>
            </a:r>
            <a:r>
              <a:rPr sz="1088" dirty="0">
                <a:latin typeface="Courier New"/>
                <a:cs typeface="Courier New"/>
              </a:rPr>
              <a:t>7	</a:t>
            </a:r>
            <a:r>
              <a:rPr sz="1088" spc="-12" dirty="0">
                <a:latin typeface="Courier New"/>
                <a:cs typeface="Courier New"/>
              </a:rPr>
              <a:t>1</a:t>
            </a:r>
            <a:r>
              <a:rPr sz="1088" spc="6" dirty="0">
                <a:latin typeface="Courier New"/>
                <a:cs typeface="Courier New"/>
              </a:rPr>
              <a:t>2</a:t>
            </a:r>
            <a:r>
              <a:rPr sz="1088" spc="-12" dirty="0">
                <a:latin typeface="Courier New"/>
                <a:cs typeface="Courier New"/>
              </a:rPr>
              <a:t>7</a:t>
            </a:r>
            <a:r>
              <a:rPr sz="1088" spc="6" dirty="0">
                <a:latin typeface="Courier New"/>
                <a:cs typeface="Courier New"/>
              </a:rPr>
              <a:t>4</a:t>
            </a:r>
            <a:r>
              <a:rPr sz="1088" spc="-12" dirty="0">
                <a:latin typeface="Courier New"/>
                <a:cs typeface="Courier New"/>
              </a:rPr>
              <a:t>7</a:t>
            </a:r>
            <a:r>
              <a:rPr sz="1088" spc="6" dirty="0">
                <a:latin typeface="Courier New"/>
                <a:cs typeface="Courier New"/>
              </a:rPr>
              <a:t>5</a:t>
            </a:r>
            <a:r>
              <a:rPr sz="1088" spc="-12" dirty="0">
                <a:latin typeface="Courier New"/>
                <a:cs typeface="Courier New"/>
              </a:rPr>
              <a:t>8</a:t>
            </a:r>
            <a:r>
              <a:rPr sz="1088" spc="6" dirty="0">
                <a:latin typeface="Courier New"/>
                <a:cs typeface="Courier New"/>
              </a:rPr>
              <a:t>6</a:t>
            </a:r>
            <a:r>
              <a:rPr sz="1088" dirty="0">
                <a:latin typeface="Courier New"/>
                <a:cs typeface="Courier New"/>
              </a:rPr>
              <a:t>4	</a:t>
            </a:r>
            <a:r>
              <a:rPr sz="1088" spc="6" dirty="0">
                <a:latin typeface="Courier New"/>
                <a:cs typeface="Courier New"/>
              </a:rPr>
              <a:t>P</a:t>
            </a:r>
            <a:r>
              <a:rPr sz="1088" spc="-12" dirty="0">
                <a:latin typeface="Courier New"/>
                <a:cs typeface="Courier New"/>
              </a:rPr>
              <a:t>o</a:t>
            </a:r>
            <a:r>
              <a:rPr sz="1088" spc="6" dirty="0">
                <a:latin typeface="Courier New"/>
                <a:cs typeface="Courier New"/>
              </a:rPr>
              <a:t>s</a:t>
            </a:r>
            <a:r>
              <a:rPr sz="1088" dirty="0">
                <a:latin typeface="Courier New"/>
                <a:cs typeface="Courier New"/>
              </a:rPr>
              <a:t>4	0	+	</a:t>
            </a:r>
            <a:r>
              <a:rPr sz="1088" spc="6" dirty="0">
                <a:latin typeface="Courier New"/>
                <a:cs typeface="Courier New"/>
              </a:rPr>
              <a:t>1</a:t>
            </a:r>
            <a:r>
              <a:rPr sz="1088" spc="-12" dirty="0">
                <a:latin typeface="Courier New"/>
                <a:cs typeface="Courier New"/>
              </a:rPr>
              <a:t>2</a:t>
            </a:r>
            <a:r>
              <a:rPr sz="1088" spc="6" dirty="0">
                <a:latin typeface="Courier New"/>
                <a:cs typeface="Courier New"/>
              </a:rPr>
              <a:t>7</a:t>
            </a:r>
            <a:r>
              <a:rPr sz="1088" spc="-12" dirty="0">
                <a:latin typeface="Courier New"/>
                <a:cs typeface="Courier New"/>
              </a:rPr>
              <a:t>4</a:t>
            </a:r>
            <a:r>
              <a:rPr sz="1088" spc="6" dirty="0">
                <a:latin typeface="Courier New"/>
                <a:cs typeface="Courier New"/>
              </a:rPr>
              <a:t>7</a:t>
            </a:r>
            <a:r>
              <a:rPr sz="1088" spc="-12" dirty="0">
                <a:latin typeface="Courier New"/>
                <a:cs typeface="Courier New"/>
              </a:rPr>
              <a:t>4</a:t>
            </a:r>
            <a:r>
              <a:rPr sz="1088" spc="6" dirty="0">
                <a:latin typeface="Courier New"/>
                <a:cs typeface="Courier New"/>
              </a:rPr>
              <a:t>6</a:t>
            </a:r>
            <a:r>
              <a:rPr sz="1088" spc="-12" dirty="0">
                <a:latin typeface="Courier New"/>
                <a:cs typeface="Courier New"/>
              </a:rPr>
              <a:t>9</a:t>
            </a:r>
            <a:r>
              <a:rPr sz="1088" dirty="0">
                <a:latin typeface="Courier New"/>
                <a:cs typeface="Courier New"/>
              </a:rPr>
              <a:t>7	</a:t>
            </a:r>
            <a:r>
              <a:rPr sz="1088" spc="-12" dirty="0">
                <a:latin typeface="Courier New"/>
                <a:cs typeface="Courier New"/>
              </a:rPr>
              <a:t>1</a:t>
            </a:r>
            <a:r>
              <a:rPr sz="1088" spc="6" dirty="0">
                <a:latin typeface="Courier New"/>
                <a:cs typeface="Courier New"/>
              </a:rPr>
              <a:t>2</a:t>
            </a:r>
            <a:r>
              <a:rPr sz="1088" spc="-12" dirty="0">
                <a:latin typeface="Courier New"/>
                <a:cs typeface="Courier New"/>
              </a:rPr>
              <a:t>7</a:t>
            </a:r>
            <a:r>
              <a:rPr sz="1088" spc="6" dirty="0">
                <a:latin typeface="Courier New"/>
                <a:cs typeface="Courier New"/>
              </a:rPr>
              <a:t>4</a:t>
            </a:r>
            <a:r>
              <a:rPr sz="1088" spc="-12" dirty="0">
                <a:latin typeface="Courier New"/>
                <a:cs typeface="Courier New"/>
              </a:rPr>
              <a:t>7</a:t>
            </a:r>
            <a:r>
              <a:rPr sz="1088" spc="6" dirty="0">
                <a:latin typeface="Courier New"/>
                <a:cs typeface="Courier New"/>
              </a:rPr>
              <a:t>5</a:t>
            </a:r>
            <a:r>
              <a:rPr sz="1088" spc="-12" dirty="0">
                <a:latin typeface="Courier New"/>
                <a:cs typeface="Courier New"/>
              </a:rPr>
              <a:t>8</a:t>
            </a:r>
            <a:r>
              <a:rPr sz="1088" spc="6" dirty="0">
                <a:latin typeface="Courier New"/>
                <a:cs typeface="Courier New"/>
              </a:rPr>
              <a:t>6</a:t>
            </a:r>
            <a:r>
              <a:rPr sz="1088" dirty="0">
                <a:latin typeface="Courier New"/>
                <a:cs typeface="Courier New"/>
              </a:rPr>
              <a:t>4	</a:t>
            </a:r>
            <a:r>
              <a:rPr sz="1088" spc="6" dirty="0">
                <a:latin typeface="Courier New"/>
                <a:cs typeface="Courier New"/>
              </a:rPr>
              <a:t>2</a:t>
            </a:r>
            <a:r>
              <a:rPr sz="1088" spc="-12" dirty="0">
                <a:latin typeface="Courier New"/>
                <a:cs typeface="Courier New"/>
              </a:rPr>
              <a:t>5</a:t>
            </a:r>
            <a:r>
              <a:rPr sz="1088" spc="6" dirty="0">
                <a:latin typeface="Courier New"/>
                <a:cs typeface="Courier New"/>
              </a:rPr>
              <a:t>5</a:t>
            </a:r>
            <a:r>
              <a:rPr sz="1088" spc="-12" dirty="0">
                <a:latin typeface="Courier New"/>
                <a:cs typeface="Courier New"/>
              </a:rPr>
              <a:t>,</a:t>
            </a:r>
            <a:r>
              <a:rPr sz="1088" spc="6" dirty="0">
                <a:latin typeface="Courier New"/>
                <a:cs typeface="Courier New"/>
              </a:rPr>
              <a:t>0</a:t>
            </a:r>
            <a:r>
              <a:rPr sz="1088" spc="-12" dirty="0">
                <a:latin typeface="Courier New"/>
                <a:cs typeface="Courier New"/>
              </a:rPr>
              <a:t>,</a:t>
            </a:r>
            <a:r>
              <a:rPr sz="1088" dirty="0">
                <a:latin typeface="Courier New"/>
                <a:cs typeface="Courier New"/>
              </a:rPr>
              <a:t>0</a:t>
            </a:r>
            <a:endParaRPr sz="1088">
              <a:latin typeface="Courier New"/>
              <a:cs typeface="Courier New"/>
            </a:endParaRPr>
          </a:p>
          <a:p>
            <a:pPr marL="15356">
              <a:lnSpc>
                <a:spcPts val="1232"/>
              </a:lnSpc>
              <a:tabLst>
                <a:tab pos="927476" algn="l"/>
                <a:tab pos="1837294" algn="l"/>
                <a:tab pos="2334814" algn="l"/>
                <a:tab pos="2585110" algn="l"/>
                <a:tab pos="2831567" algn="l"/>
                <a:tab pos="3744456" algn="l"/>
                <a:tab pos="4654273" algn="l"/>
              </a:tabLst>
            </a:pPr>
            <a:r>
              <a:rPr sz="1088" spc="6" dirty="0">
                <a:latin typeface="Courier New"/>
                <a:cs typeface="Courier New"/>
              </a:rPr>
              <a:t>1</a:t>
            </a:r>
            <a:r>
              <a:rPr sz="1088" spc="-12" dirty="0">
                <a:latin typeface="Courier New"/>
                <a:cs typeface="Courier New"/>
              </a:rPr>
              <a:t>2</a:t>
            </a:r>
            <a:r>
              <a:rPr sz="1088" spc="6" dirty="0">
                <a:latin typeface="Courier New"/>
                <a:cs typeface="Courier New"/>
              </a:rPr>
              <a:t>7</a:t>
            </a:r>
            <a:r>
              <a:rPr sz="1088" spc="-12" dirty="0">
                <a:latin typeface="Courier New"/>
                <a:cs typeface="Courier New"/>
              </a:rPr>
              <a:t>4</a:t>
            </a:r>
            <a:r>
              <a:rPr sz="1088" spc="6" dirty="0">
                <a:latin typeface="Courier New"/>
                <a:cs typeface="Courier New"/>
              </a:rPr>
              <a:t>7</a:t>
            </a:r>
            <a:r>
              <a:rPr sz="1088" spc="-12" dirty="0">
                <a:latin typeface="Courier New"/>
                <a:cs typeface="Courier New"/>
              </a:rPr>
              <a:t>5</a:t>
            </a:r>
            <a:r>
              <a:rPr sz="1088" spc="6" dirty="0">
                <a:latin typeface="Courier New"/>
                <a:cs typeface="Courier New"/>
              </a:rPr>
              <a:t>8</a:t>
            </a:r>
            <a:r>
              <a:rPr sz="1088" spc="-12" dirty="0">
                <a:latin typeface="Courier New"/>
                <a:cs typeface="Courier New"/>
              </a:rPr>
              <a:t>6</a:t>
            </a:r>
            <a:r>
              <a:rPr sz="1088" dirty="0">
                <a:latin typeface="Courier New"/>
                <a:cs typeface="Courier New"/>
              </a:rPr>
              <a:t>4	</a:t>
            </a:r>
            <a:r>
              <a:rPr sz="1088" spc="-12" dirty="0">
                <a:latin typeface="Courier New"/>
                <a:cs typeface="Courier New"/>
              </a:rPr>
              <a:t>1</a:t>
            </a:r>
            <a:r>
              <a:rPr sz="1088" spc="6" dirty="0">
                <a:latin typeface="Courier New"/>
                <a:cs typeface="Courier New"/>
              </a:rPr>
              <a:t>2</a:t>
            </a:r>
            <a:r>
              <a:rPr sz="1088" spc="-12" dirty="0">
                <a:latin typeface="Courier New"/>
                <a:cs typeface="Courier New"/>
              </a:rPr>
              <a:t>7</a:t>
            </a:r>
            <a:r>
              <a:rPr sz="1088" spc="6" dirty="0">
                <a:latin typeface="Courier New"/>
                <a:cs typeface="Courier New"/>
              </a:rPr>
              <a:t>4</a:t>
            </a:r>
            <a:r>
              <a:rPr sz="1088" spc="-12" dirty="0">
                <a:latin typeface="Courier New"/>
                <a:cs typeface="Courier New"/>
              </a:rPr>
              <a:t>7</a:t>
            </a:r>
            <a:r>
              <a:rPr sz="1088" spc="6" dirty="0">
                <a:latin typeface="Courier New"/>
                <a:cs typeface="Courier New"/>
              </a:rPr>
              <a:t>7</a:t>
            </a:r>
            <a:r>
              <a:rPr sz="1088" spc="-12" dirty="0">
                <a:latin typeface="Courier New"/>
                <a:cs typeface="Courier New"/>
              </a:rPr>
              <a:t>0</a:t>
            </a:r>
            <a:r>
              <a:rPr sz="1088" spc="6" dirty="0">
                <a:latin typeface="Courier New"/>
                <a:cs typeface="Courier New"/>
              </a:rPr>
              <a:t>3</a:t>
            </a:r>
            <a:r>
              <a:rPr sz="1088" dirty="0">
                <a:latin typeface="Courier New"/>
                <a:cs typeface="Courier New"/>
              </a:rPr>
              <a:t>1	</a:t>
            </a:r>
            <a:r>
              <a:rPr sz="1088" spc="6" dirty="0">
                <a:latin typeface="Courier New"/>
                <a:cs typeface="Courier New"/>
              </a:rPr>
              <a:t>N</a:t>
            </a:r>
            <a:r>
              <a:rPr sz="1088" spc="-12" dirty="0">
                <a:latin typeface="Courier New"/>
                <a:cs typeface="Courier New"/>
              </a:rPr>
              <a:t>e</a:t>
            </a:r>
            <a:r>
              <a:rPr sz="1088" spc="6" dirty="0">
                <a:latin typeface="Courier New"/>
                <a:cs typeface="Courier New"/>
              </a:rPr>
              <a:t>g</a:t>
            </a:r>
            <a:r>
              <a:rPr sz="1088" dirty="0">
                <a:latin typeface="Courier New"/>
                <a:cs typeface="Courier New"/>
              </a:rPr>
              <a:t>1	0	-	</a:t>
            </a:r>
            <a:r>
              <a:rPr sz="1088" spc="6" dirty="0">
                <a:latin typeface="Courier New"/>
                <a:cs typeface="Courier New"/>
              </a:rPr>
              <a:t>1</a:t>
            </a:r>
            <a:r>
              <a:rPr sz="1088" spc="-12" dirty="0">
                <a:latin typeface="Courier New"/>
                <a:cs typeface="Courier New"/>
              </a:rPr>
              <a:t>2</a:t>
            </a:r>
            <a:r>
              <a:rPr sz="1088" spc="6" dirty="0">
                <a:latin typeface="Courier New"/>
                <a:cs typeface="Courier New"/>
              </a:rPr>
              <a:t>7</a:t>
            </a:r>
            <a:r>
              <a:rPr sz="1088" spc="-12" dirty="0">
                <a:latin typeface="Courier New"/>
                <a:cs typeface="Courier New"/>
              </a:rPr>
              <a:t>4</a:t>
            </a:r>
            <a:r>
              <a:rPr sz="1088" spc="6" dirty="0">
                <a:latin typeface="Courier New"/>
                <a:cs typeface="Courier New"/>
              </a:rPr>
              <a:t>7</a:t>
            </a:r>
            <a:r>
              <a:rPr sz="1088" spc="-12" dirty="0">
                <a:latin typeface="Courier New"/>
                <a:cs typeface="Courier New"/>
              </a:rPr>
              <a:t>5</a:t>
            </a:r>
            <a:r>
              <a:rPr sz="1088" spc="6" dirty="0">
                <a:latin typeface="Courier New"/>
                <a:cs typeface="Courier New"/>
              </a:rPr>
              <a:t>8</a:t>
            </a:r>
            <a:r>
              <a:rPr sz="1088" spc="-12" dirty="0">
                <a:latin typeface="Courier New"/>
                <a:cs typeface="Courier New"/>
              </a:rPr>
              <a:t>6</a:t>
            </a:r>
            <a:r>
              <a:rPr sz="1088" dirty="0">
                <a:latin typeface="Courier New"/>
                <a:cs typeface="Courier New"/>
              </a:rPr>
              <a:t>4	</a:t>
            </a:r>
            <a:r>
              <a:rPr sz="1088" spc="-12" dirty="0">
                <a:latin typeface="Courier New"/>
                <a:cs typeface="Courier New"/>
              </a:rPr>
              <a:t>1</a:t>
            </a:r>
            <a:r>
              <a:rPr sz="1088" spc="6" dirty="0">
                <a:latin typeface="Courier New"/>
                <a:cs typeface="Courier New"/>
              </a:rPr>
              <a:t>2</a:t>
            </a:r>
            <a:r>
              <a:rPr sz="1088" spc="-12" dirty="0">
                <a:latin typeface="Courier New"/>
                <a:cs typeface="Courier New"/>
              </a:rPr>
              <a:t>7</a:t>
            </a:r>
            <a:r>
              <a:rPr sz="1088" spc="6" dirty="0">
                <a:latin typeface="Courier New"/>
                <a:cs typeface="Courier New"/>
              </a:rPr>
              <a:t>4</a:t>
            </a:r>
            <a:r>
              <a:rPr sz="1088" spc="-12" dirty="0">
                <a:latin typeface="Courier New"/>
                <a:cs typeface="Courier New"/>
              </a:rPr>
              <a:t>7</a:t>
            </a:r>
            <a:r>
              <a:rPr sz="1088" spc="6" dirty="0">
                <a:latin typeface="Courier New"/>
                <a:cs typeface="Courier New"/>
              </a:rPr>
              <a:t>7</a:t>
            </a:r>
            <a:r>
              <a:rPr sz="1088" spc="-12" dirty="0">
                <a:latin typeface="Courier New"/>
                <a:cs typeface="Courier New"/>
              </a:rPr>
              <a:t>0</a:t>
            </a:r>
            <a:r>
              <a:rPr sz="1088" spc="6" dirty="0">
                <a:latin typeface="Courier New"/>
                <a:cs typeface="Courier New"/>
              </a:rPr>
              <a:t>3</a:t>
            </a:r>
            <a:r>
              <a:rPr sz="1088" dirty="0">
                <a:latin typeface="Courier New"/>
                <a:cs typeface="Courier New"/>
              </a:rPr>
              <a:t>1	</a:t>
            </a:r>
            <a:r>
              <a:rPr sz="1088" spc="6" dirty="0">
                <a:latin typeface="Courier New"/>
                <a:cs typeface="Courier New"/>
              </a:rPr>
              <a:t>0</a:t>
            </a:r>
            <a:r>
              <a:rPr sz="1088" spc="-12" dirty="0">
                <a:latin typeface="Courier New"/>
                <a:cs typeface="Courier New"/>
              </a:rPr>
              <a:t>,</a:t>
            </a:r>
            <a:r>
              <a:rPr sz="1088" spc="6" dirty="0">
                <a:latin typeface="Courier New"/>
                <a:cs typeface="Courier New"/>
              </a:rPr>
              <a:t>0</a:t>
            </a:r>
            <a:r>
              <a:rPr sz="1088" spc="-12" dirty="0">
                <a:latin typeface="Courier New"/>
                <a:cs typeface="Courier New"/>
              </a:rPr>
              <a:t>,</a:t>
            </a:r>
            <a:r>
              <a:rPr sz="1088" spc="6" dirty="0">
                <a:latin typeface="Courier New"/>
                <a:cs typeface="Courier New"/>
              </a:rPr>
              <a:t>2</a:t>
            </a:r>
            <a:r>
              <a:rPr sz="1088" spc="-12" dirty="0">
                <a:latin typeface="Courier New"/>
                <a:cs typeface="Courier New"/>
              </a:rPr>
              <a:t>5</a:t>
            </a:r>
            <a:r>
              <a:rPr sz="1088" dirty="0">
                <a:latin typeface="Courier New"/>
                <a:cs typeface="Courier New"/>
              </a:rPr>
              <a:t>5</a:t>
            </a:r>
            <a:endParaRPr sz="1088">
              <a:latin typeface="Courier New"/>
              <a:cs typeface="Courier New"/>
            </a:endParaRPr>
          </a:p>
          <a:p>
            <a:pPr marL="15356">
              <a:lnSpc>
                <a:spcPts val="1239"/>
              </a:lnSpc>
              <a:tabLst>
                <a:tab pos="927476" algn="l"/>
                <a:tab pos="1837294" algn="l"/>
                <a:tab pos="2334814" algn="l"/>
                <a:tab pos="2585110" algn="l"/>
                <a:tab pos="2831567" algn="l"/>
                <a:tab pos="3744456" algn="l"/>
                <a:tab pos="4654273" algn="l"/>
              </a:tabLst>
            </a:pPr>
            <a:r>
              <a:rPr sz="1088" spc="6" dirty="0">
                <a:latin typeface="Courier New"/>
                <a:cs typeface="Courier New"/>
              </a:rPr>
              <a:t>1</a:t>
            </a:r>
            <a:r>
              <a:rPr sz="1088" spc="-12" dirty="0">
                <a:latin typeface="Courier New"/>
                <a:cs typeface="Courier New"/>
              </a:rPr>
              <a:t>2</a:t>
            </a:r>
            <a:r>
              <a:rPr sz="1088" spc="6" dirty="0">
                <a:latin typeface="Courier New"/>
                <a:cs typeface="Courier New"/>
              </a:rPr>
              <a:t>7</a:t>
            </a:r>
            <a:r>
              <a:rPr sz="1088" spc="-12" dirty="0">
                <a:latin typeface="Courier New"/>
                <a:cs typeface="Courier New"/>
              </a:rPr>
              <a:t>4</a:t>
            </a:r>
            <a:r>
              <a:rPr sz="1088" spc="6" dirty="0">
                <a:latin typeface="Courier New"/>
                <a:cs typeface="Courier New"/>
              </a:rPr>
              <a:t>7</a:t>
            </a:r>
            <a:r>
              <a:rPr sz="1088" spc="-12" dirty="0">
                <a:latin typeface="Courier New"/>
                <a:cs typeface="Courier New"/>
              </a:rPr>
              <a:t>7</a:t>
            </a:r>
            <a:r>
              <a:rPr sz="1088" spc="6" dirty="0">
                <a:latin typeface="Courier New"/>
                <a:cs typeface="Courier New"/>
              </a:rPr>
              <a:t>0</a:t>
            </a:r>
            <a:r>
              <a:rPr sz="1088" spc="-12" dirty="0">
                <a:latin typeface="Courier New"/>
                <a:cs typeface="Courier New"/>
              </a:rPr>
              <a:t>3</a:t>
            </a:r>
            <a:r>
              <a:rPr sz="1088" dirty="0">
                <a:latin typeface="Courier New"/>
                <a:cs typeface="Courier New"/>
              </a:rPr>
              <a:t>1	</a:t>
            </a:r>
            <a:r>
              <a:rPr sz="1088" spc="-12" dirty="0">
                <a:latin typeface="Courier New"/>
                <a:cs typeface="Courier New"/>
              </a:rPr>
              <a:t>1</a:t>
            </a:r>
            <a:r>
              <a:rPr sz="1088" spc="6" dirty="0">
                <a:latin typeface="Courier New"/>
                <a:cs typeface="Courier New"/>
              </a:rPr>
              <a:t>2</a:t>
            </a:r>
            <a:r>
              <a:rPr sz="1088" spc="-12" dirty="0">
                <a:latin typeface="Courier New"/>
                <a:cs typeface="Courier New"/>
              </a:rPr>
              <a:t>7</a:t>
            </a:r>
            <a:r>
              <a:rPr sz="1088" spc="6" dirty="0">
                <a:latin typeface="Courier New"/>
                <a:cs typeface="Courier New"/>
              </a:rPr>
              <a:t>4</a:t>
            </a:r>
            <a:r>
              <a:rPr sz="1088" spc="-12" dirty="0">
                <a:latin typeface="Courier New"/>
                <a:cs typeface="Courier New"/>
              </a:rPr>
              <a:t>7</a:t>
            </a:r>
            <a:r>
              <a:rPr sz="1088" spc="6" dirty="0">
                <a:latin typeface="Courier New"/>
                <a:cs typeface="Courier New"/>
              </a:rPr>
              <a:t>8</a:t>
            </a:r>
            <a:r>
              <a:rPr sz="1088" spc="-12" dirty="0">
                <a:latin typeface="Courier New"/>
                <a:cs typeface="Courier New"/>
              </a:rPr>
              <a:t>1</a:t>
            </a:r>
            <a:r>
              <a:rPr sz="1088" spc="6" dirty="0">
                <a:latin typeface="Courier New"/>
                <a:cs typeface="Courier New"/>
              </a:rPr>
              <a:t>9</a:t>
            </a:r>
            <a:r>
              <a:rPr sz="1088" dirty="0">
                <a:latin typeface="Courier New"/>
                <a:cs typeface="Courier New"/>
              </a:rPr>
              <a:t>8	</a:t>
            </a:r>
            <a:r>
              <a:rPr sz="1088" spc="6" dirty="0">
                <a:latin typeface="Courier New"/>
                <a:cs typeface="Courier New"/>
              </a:rPr>
              <a:t>N</a:t>
            </a:r>
            <a:r>
              <a:rPr sz="1088" spc="-12" dirty="0">
                <a:latin typeface="Courier New"/>
                <a:cs typeface="Courier New"/>
              </a:rPr>
              <a:t>e</a:t>
            </a:r>
            <a:r>
              <a:rPr sz="1088" spc="6" dirty="0">
                <a:latin typeface="Courier New"/>
                <a:cs typeface="Courier New"/>
              </a:rPr>
              <a:t>g</a:t>
            </a:r>
            <a:r>
              <a:rPr sz="1088" dirty="0">
                <a:latin typeface="Courier New"/>
                <a:cs typeface="Courier New"/>
              </a:rPr>
              <a:t>2	0	-	</a:t>
            </a:r>
            <a:r>
              <a:rPr sz="1088" spc="6" dirty="0">
                <a:latin typeface="Courier New"/>
                <a:cs typeface="Courier New"/>
              </a:rPr>
              <a:t>1</a:t>
            </a:r>
            <a:r>
              <a:rPr sz="1088" spc="-12" dirty="0">
                <a:latin typeface="Courier New"/>
                <a:cs typeface="Courier New"/>
              </a:rPr>
              <a:t>2</a:t>
            </a:r>
            <a:r>
              <a:rPr sz="1088" spc="6" dirty="0">
                <a:latin typeface="Courier New"/>
                <a:cs typeface="Courier New"/>
              </a:rPr>
              <a:t>7</a:t>
            </a:r>
            <a:r>
              <a:rPr sz="1088" spc="-12" dirty="0">
                <a:latin typeface="Courier New"/>
                <a:cs typeface="Courier New"/>
              </a:rPr>
              <a:t>4</a:t>
            </a:r>
            <a:r>
              <a:rPr sz="1088" spc="6" dirty="0">
                <a:latin typeface="Courier New"/>
                <a:cs typeface="Courier New"/>
              </a:rPr>
              <a:t>7</a:t>
            </a:r>
            <a:r>
              <a:rPr sz="1088" spc="-12" dirty="0">
                <a:latin typeface="Courier New"/>
                <a:cs typeface="Courier New"/>
              </a:rPr>
              <a:t>7</a:t>
            </a:r>
            <a:r>
              <a:rPr sz="1088" spc="6" dirty="0">
                <a:latin typeface="Courier New"/>
                <a:cs typeface="Courier New"/>
              </a:rPr>
              <a:t>0</a:t>
            </a:r>
            <a:r>
              <a:rPr sz="1088" spc="-12" dirty="0">
                <a:latin typeface="Courier New"/>
                <a:cs typeface="Courier New"/>
              </a:rPr>
              <a:t>3</a:t>
            </a:r>
            <a:r>
              <a:rPr sz="1088" dirty="0">
                <a:latin typeface="Courier New"/>
                <a:cs typeface="Courier New"/>
              </a:rPr>
              <a:t>1	</a:t>
            </a:r>
            <a:r>
              <a:rPr sz="1088" spc="-12" dirty="0">
                <a:latin typeface="Courier New"/>
                <a:cs typeface="Courier New"/>
              </a:rPr>
              <a:t>1</a:t>
            </a:r>
            <a:r>
              <a:rPr sz="1088" spc="6" dirty="0">
                <a:latin typeface="Courier New"/>
                <a:cs typeface="Courier New"/>
              </a:rPr>
              <a:t>2</a:t>
            </a:r>
            <a:r>
              <a:rPr sz="1088" spc="-12" dirty="0">
                <a:latin typeface="Courier New"/>
                <a:cs typeface="Courier New"/>
              </a:rPr>
              <a:t>7</a:t>
            </a:r>
            <a:r>
              <a:rPr sz="1088" spc="6" dirty="0">
                <a:latin typeface="Courier New"/>
                <a:cs typeface="Courier New"/>
              </a:rPr>
              <a:t>4</a:t>
            </a:r>
            <a:r>
              <a:rPr sz="1088" spc="-12" dirty="0">
                <a:latin typeface="Courier New"/>
                <a:cs typeface="Courier New"/>
              </a:rPr>
              <a:t>7</a:t>
            </a:r>
            <a:r>
              <a:rPr sz="1088" spc="6" dirty="0">
                <a:latin typeface="Courier New"/>
                <a:cs typeface="Courier New"/>
              </a:rPr>
              <a:t>8</a:t>
            </a:r>
            <a:r>
              <a:rPr sz="1088" spc="-12" dirty="0">
                <a:latin typeface="Courier New"/>
                <a:cs typeface="Courier New"/>
              </a:rPr>
              <a:t>1</a:t>
            </a:r>
            <a:r>
              <a:rPr sz="1088" spc="6" dirty="0">
                <a:latin typeface="Courier New"/>
                <a:cs typeface="Courier New"/>
              </a:rPr>
              <a:t>9</a:t>
            </a:r>
            <a:r>
              <a:rPr sz="1088" dirty="0">
                <a:latin typeface="Courier New"/>
                <a:cs typeface="Courier New"/>
              </a:rPr>
              <a:t>8	</a:t>
            </a:r>
            <a:r>
              <a:rPr sz="1088" spc="6" dirty="0">
                <a:latin typeface="Courier New"/>
                <a:cs typeface="Courier New"/>
              </a:rPr>
              <a:t>0</a:t>
            </a:r>
            <a:r>
              <a:rPr sz="1088" spc="-12" dirty="0">
                <a:latin typeface="Courier New"/>
                <a:cs typeface="Courier New"/>
              </a:rPr>
              <a:t>,</a:t>
            </a:r>
            <a:r>
              <a:rPr sz="1088" spc="6" dirty="0">
                <a:latin typeface="Courier New"/>
                <a:cs typeface="Courier New"/>
              </a:rPr>
              <a:t>0</a:t>
            </a:r>
            <a:r>
              <a:rPr sz="1088" spc="-12" dirty="0">
                <a:latin typeface="Courier New"/>
                <a:cs typeface="Courier New"/>
              </a:rPr>
              <a:t>,</a:t>
            </a:r>
            <a:r>
              <a:rPr sz="1088" spc="6" dirty="0">
                <a:latin typeface="Courier New"/>
                <a:cs typeface="Courier New"/>
              </a:rPr>
              <a:t>2</a:t>
            </a:r>
            <a:r>
              <a:rPr sz="1088" spc="-12" dirty="0">
                <a:latin typeface="Courier New"/>
                <a:cs typeface="Courier New"/>
              </a:rPr>
              <a:t>5</a:t>
            </a:r>
            <a:r>
              <a:rPr sz="1088" dirty="0">
                <a:latin typeface="Courier New"/>
                <a:cs typeface="Courier New"/>
              </a:rPr>
              <a:t>5</a:t>
            </a:r>
            <a:endParaRPr sz="1088">
              <a:latin typeface="Courier New"/>
              <a:cs typeface="Courier New"/>
            </a:endParaRPr>
          </a:p>
          <a:p>
            <a:pPr marL="15356">
              <a:lnSpc>
                <a:spcPts val="1239"/>
              </a:lnSpc>
              <a:tabLst>
                <a:tab pos="927476" algn="l"/>
                <a:tab pos="1837294" algn="l"/>
                <a:tab pos="2334814" algn="l"/>
                <a:tab pos="2585110" algn="l"/>
                <a:tab pos="2831567" algn="l"/>
                <a:tab pos="3744456" algn="l"/>
                <a:tab pos="4654273" algn="l"/>
              </a:tabLst>
            </a:pPr>
            <a:r>
              <a:rPr sz="1088" spc="6" dirty="0">
                <a:latin typeface="Courier New"/>
                <a:cs typeface="Courier New"/>
              </a:rPr>
              <a:t>1</a:t>
            </a:r>
            <a:r>
              <a:rPr sz="1088" spc="-12" dirty="0">
                <a:latin typeface="Courier New"/>
                <a:cs typeface="Courier New"/>
              </a:rPr>
              <a:t>2</a:t>
            </a:r>
            <a:r>
              <a:rPr sz="1088" spc="6" dirty="0">
                <a:latin typeface="Courier New"/>
                <a:cs typeface="Courier New"/>
              </a:rPr>
              <a:t>7</a:t>
            </a:r>
            <a:r>
              <a:rPr sz="1088" spc="-12" dirty="0">
                <a:latin typeface="Courier New"/>
                <a:cs typeface="Courier New"/>
              </a:rPr>
              <a:t>4</a:t>
            </a:r>
            <a:r>
              <a:rPr sz="1088" spc="6" dirty="0">
                <a:latin typeface="Courier New"/>
                <a:cs typeface="Courier New"/>
              </a:rPr>
              <a:t>7</a:t>
            </a:r>
            <a:r>
              <a:rPr sz="1088" spc="-12" dirty="0">
                <a:latin typeface="Courier New"/>
                <a:cs typeface="Courier New"/>
              </a:rPr>
              <a:t>8</a:t>
            </a:r>
            <a:r>
              <a:rPr sz="1088" spc="6" dirty="0">
                <a:latin typeface="Courier New"/>
                <a:cs typeface="Courier New"/>
              </a:rPr>
              <a:t>1</a:t>
            </a:r>
            <a:r>
              <a:rPr sz="1088" spc="-12" dirty="0">
                <a:latin typeface="Courier New"/>
                <a:cs typeface="Courier New"/>
              </a:rPr>
              <a:t>9</a:t>
            </a:r>
            <a:r>
              <a:rPr sz="1088" dirty="0">
                <a:latin typeface="Courier New"/>
                <a:cs typeface="Courier New"/>
              </a:rPr>
              <a:t>8	</a:t>
            </a:r>
            <a:r>
              <a:rPr sz="1088" spc="-12" dirty="0">
                <a:latin typeface="Courier New"/>
                <a:cs typeface="Courier New"/>
              </a:rPr>
              <a:t>1</a:t>
            </a:r>
            <a:r>
              <a:rPr sz="1088" spc="6" dirty="0">
                <a:latin typeface="Courier New"/>
                <a:cs typeface="Courier New"/>
              </a:rPr>
              <a:t>2</a:t>
            </a:r>
            <a:r>
              <a:rPr sz="1088" spc="-12" dirty="0">
                <a:latin typeface="Courier New"/>
                <a:cs typeface="Courier New"/>
              </a:rPr>
              <a:t>7</a:t>
            </a:r>
            <a:r>
              <a:rPr sz="1088" spc="6" dirty="0">
                <a:latin typeface="Courier New"/>
                <a:cs typeface="Courier New"/>
              </a:rPr>
              <a:t>4</a:t>
            </a:r>
            <a:r>
              <a:rPr sz="1088" spc="-12" dirty="0">
                <a:latin typeface="Courier New"/>
                <a:cs typeface="Courier New"/>
              </a:rPr>
              <a:t>7</a:t>
            </a:r>
            <a:r>
              <a:rPr sz="1088" spc="6" dirty="0">
                <a:latin typeface="Courier New"/>
                <a:cs typeface="Courier New"/>
              </a:rPr>
              <a:t>9</a:t>
            </a:r>
            <a:r>
              <a:rPr sz="1088" spc="-12" dirty="0">
                <a:latin typeface="Courier New"/>
                <a:cs typeface="Courier New"/>
              </a:rPr>
              <a:t>3</a:t>
            </a:r>
            <a:r>
              <a:rPr sz="1088" spc="6" dirty="0">
                <a:latin typeface="Courier New"/>
                <a:cs typeface="Courier New"/>
              </a:rPr>
              <a:t>6</a:t>
            </a:r>
            <a:r>
              <a:rPr sz="1088" dirty="0">
                <a:latin typeface="Courier New"/>
                <a:cs typeface="Courier New"/>
              </a:rPr>
              <a:t>5	</a:t>
            </a:r>
            <a:r>
              <a:rPr sz="1088" spc="6" dirty="0">
                <a:latin typeface="Courier New"/>
                <a:cs typeface="Courier New"/>
              </a:rPr>
              <a:t>N</a:t>
            </a:r>
            <a:r>
              <a:rPr sz="1088" spc="-12" dirty="0">
                <a:latin typeface="Courier New"/>
                <a:cs typeface="Courier New"/>
              </a:rPr>
              <a:t>e</a:t>
            </a:r>
            <a:r>
              <a:rPr sz="1088" spc="6" dirty="0">
                <a:latin typeface="Courier New"/>
                <a:cs typeface="Courier New"/>
              </a:rPr>
              <a:t>g</a:t>
            </a:r>
            <a:r>
              <a:rPr sz="1088" dirty="0">
                <a:latin typeface="Courier New"/>
                <a:cs typeface="Courier New"/>
              </a:rPr>
              <a:t>3	0	-	</a:t>
            </a:r>
            <a:r>
              <a:rPr sz="1088" spc="6" dirty="0">
                <a:latin typeface="Courier New"/>
                <a:cs typeface="Courier New"/>
              </a:rPr>
              <a:t>1</a:t>
            </a:r>
            <a:r>
              <a:rPr sz="1088" spc="-12" dirty="0">
                <a:latin typeface="Courier New"/>
                <a:cs typeface="Courier New"/>
              </a:rPr>
              <a:t>2</a:t>
            </a:r>
            <a:r>
              <a:rPr sz="1088" spc="6" dirty="0">
                <a:latin typeface="Courier New"/>
                <a:cs typeface="Courier New"/>
              </a:rPr>
              <a:t>7</a:t>
            </a:r>
            <a:r>
              <a:rPr sz="1088" spc="-12" dirty="0">
                <a:latin typeface="Courier New"/>
                <a:cs typeface="Courier New"/>
              </a:rPr>
              <a:t>4</a:t>
            </a:r>
            <a:r>
              <a:rPr sz="1088" spc="6" dirty="0">
                <a:latin typeface="Courier New"/>
                <a:cs typeface="Courier New"/>
              </a:rPr>
              <a:t>7</a:t>
            </a:r>
            <a:r>
              <a:rPr sz="1088" spc="-12" dirty="0">
                <a:latin typeface="Courier New"/>
                <a:cs typeface="Courier New"/>
              </a:rPr>
              <a:t>8</a:t>
            </a:r>
            <a:r>
              <a:rPr sz="1088" spc="6" dirty="0">
                <a:latin typeface="Courier New"/>
                <a:cs typeface="Courier New"/>
              </a:rPr>
              <a:t>1</a:t>
            </a:r>
            <a:r>
              <a:rPr sz="1088" spc="-12" dirty="0">
                <a:latin typeface="Courier New"/>
                <a:cs typeface="Courier New"/>
              </a:rPr>
              <a:t>9</a:t>
            </a:r>
            <a:r>
              <a:rPr sz="1088" dirty="0">
                <a:latin typeface="Courier New"/>
                <a:cs typeface="Courier New"/>
              </a:rPr>
              <a:t>8	</a:t>
            </a:r>
            <a:r>
              <a:rPr sz="1088" spc="-12" dirty="0">
                <a:latin typeface="Courier New"/>
                <a:cs typeface="Courier New"/>
              </a:rPr>
              <a:t>1</a:t>
            </a:r>
            <a:r>
              <a:rPr sz="1088" spc="6" dirty="0">
                <a:latin typeface="Courier New"/>
                <a:cs typeface="Courier New"/>
              </a:rPr>
              <a:t>2</a:t>
            </a:r>
            <a:r>
              <a:rPr sz="1088" spc="-12" dirty="0">
                <a:latin typeface="Courier New"/>
                <a:cs typeface="Courier New"/>
              </a:rPr>
              <a:t>7</a:t>
            </a:r>
            <a:r>
              <a:rPr sz="1088" spc="6" dirty="0">
                <a:latin typeface="Courier New"/>
                <a:cs typeface="Courier New"/>
              </a:rPr>
              <a:t>4</a:t>
            </a:r>
            <a:r>
              <a:rPr sz="1088" spc="-12" dirty="0">
                <a:latin typeface="Courier New"/>
                <a:cs typeface="Courier New"/>
              </a:rPr>
              <a:t>7</a:t>
            </a:r>
            <a:r>
              <a:rPr sz="1088" spc="6" dirty="0">
                <a:latin typeface="Courier New"/>
                <a:cs typeface="Courier New"/>
              </a:rPr>
              <a:t>9</a:t>
            </a:r>
            <a:r>
              <a:rPr sz="1088" spc="-12" dirty="0">
                <a:latin typeface="Courier New"/>
                <a:cs typeface="Courier New"/>
              </a:rPr>
              <a:t>3</a:t>
            </a:r>
            <a:r>
              <a:rPr sz="1088" spc="6" dirty="0">
                <a:latin typeface="Courier New"/>
                <a:cs typeface="Courier New"/>
              </a:rPr>
              <a:t>6</a:t>
            </a:r>
            <a:r>
              <a:rPr sz="1088" dirty="0">
                <a:latin typeface="Courier New"/>
                <a:cs typeface="Courier New"/>
              </a:rPr>
              <a:t>5	</a:t>
            </a:r>
            <a:r>
              <a:rPr sz="1088" spc="6" dirty="0">
                <a:latin typeface="Courier New"/>
                <a:cs typeface="Courier New"/>
              </a:rPr>
              <a:t>0</a:t>
            </a:r>
            <a:r>
              <a:rPr sz="1088" spc="-12" dirty="0">
                <a:latin typeface="Courier New"/>
                <a:cs typeface="Courier New"/>
              </a:rPr>
              <a:t>,</a:t>
            </a:r>
            <a:r>
              <a:rPr sz="1088" spc="6" dirty="0">
                <a:latin typeface="Courier New"/>
                <a:cs typeface="Courier New"/>
              </a:rPr>
              <a:t>0</a:t>
            </a:r>
            <a:r>
              <a:rPr sz="1088" spc="-12" dirty="0">
                <a:latin typeface="Courier New"/>
                <a:cs typeface="Courier New"/>
              </a:rPr>
              <a:t>,</a:t>
            </a:r>
            <a:r>
              <a:rPr sz="1088" spc="6" dirty="0">
                <a:latin typeface="Courier New"/>
                <a:cs typeface="Courier New"/>
              </a:rPr>
              <a:t>2</a:t>
            </a:r>
            <a:r>
              <a:rPr sz="1088" spc="-12" dirty="0">
                <a:latin typeface="Courier New"/>
                <a:cs typeface="Courier New"/>
              </a:rPr>
              <a:t>5</a:t>
            </a:r>
            <a:r>
              <a:rPr sz="1088" dirty="0">
                <a:latin typeface="Courier New"/>
                <a:cs typeface="Courier New"/>
              </a:rPr>
              <a:t>5</a:t>
            </a:r>
            <a:endParaRPr sz="1088">
              <a:latin typeface="Courier New"/>
              <a:cs typeface="Courier New"/>
            </a:endParaRPr>
          </a:p>
          <a:p>
            <a:pPr marL="15356">
              <a:lnSpc>
                <a:spcPts val="1232"/>
              </a:lnSpc>
              <a:tabLst>
                <a:tab pos="927476" algn="l"/>
                <a:tab pos="1837294" algn="l"/>
                <a:tab pos="2334814" algn="l"/>
                <a:tab pos="2585110" algn="l"/>
                <a:tab pos="2831567" algn="l"/>
                <a:tab pos="3744456" algn="l"/>
                <a:tab pos="4654273" algn="l"/>
              </a:tabLst>
            </a:pPr>
            <a:r>
              <a:rPr sz="1088" spc="6" dirty="0">
                <a:latin typeface="Courier New"/>
                <a:cs typeface="Courier New"/>
              </a:rPr>
              <a:t>1</a:t>
            </a:r>
            <a:r>
              <a:rPr sz="1088" spc="-12" dirty="0">
                <a:latin typeface="Courier New"/>
                <a:cs typeface="Courier New"/>
              </a:rPr>
              <a:t>2</a:t>
            </a:r>
            <a:r>
              <a:rPr sz="1088" spc="6" dirty="0">
                <a:latin typeface="Courier New"/>
                <a:cs typeface="Courier New"/>
              </a:rPr>
              <a:t>7</a:t>
            </a:r>
            <a:r>
              <a:rPr sz="1088" spc="-12" dirty="0">
                <a:latin typeface="Courier New"/>
                <a:cs typeface="Courier New"/>
              </a:rPr>
              <a:t>4</a:t>
            </a:r>
            <a:r>
              <a:rPr sz="1088" spc="6" dirty="0">
                <a:latin typeface="Courier New"/>
                <a:cs typeface="Courier New"/>
              </a:rPr>
              <a:t>7</a:t>
            </a:r>
            <a:r>
              <a:rPr sz="1088" spc="-12" dirty="0">
                <a:latin typeface="Courier New"/>
                <a:cs typeface="Courier New"/>
              </a:rPr>
              <a:t>9</a:t>
            </a:r>
            <a:r>
              <a:rPr sz="1088" spc="6" dirty="0">
                <a:latin typeface="Courier New"/>
                <a:cs typeface="Courier New"/>
              </a:rPr>
              <a:t>3</a:t>
            </a:r>
            <a:r>
              <a:rPr sz="1088" spc="-12" dirty="0">
                <a:latin typeface="Courier New"/>
                <a:cs typeface="Courier New"/>
              </a:rPr>
              <a:t>6</a:t>
            </a:r>
            <a:r>
              <a:rPr sz="1088" dirty="0">
                <a:latin typeface="Courier New"/>
                <a:cs typeface="Courier New"/>
              </a:rPr>
              <a:t>5	</a:t>
            </a:r>
            <a:r>
              <a:rPr sz="1088" spc="-12" dirty="0">
                <a:latin typeface="Courier New"/>
                <a:cs typeface="Courier New"/>
              </a:rPr>
              <a:t>1</a:t>
            </a:r>
            <a:r>
              <a:rPr sz="1088" spc="6" dirty="0">
                <a:latin typeface="Courier New"/>
                <a:cs typeface="Courier New"/>
              </a:rPr>
              <a:t>2</a:t>
            </a:r>
            <a:r>
              <a:rPr sz="1088" spc="-12" dirty="0">
                <a:latin typeface="Courier New"/>
                <a:cs typeface="Courier New"/>
              </a:rPr>
              <a:t>7</a:t>
            </a:r>
            <a:r>
              <a:rPr sz="1088" spc="6" dirty="0">
                <a:latin typeface="Courier New"/>
                <a:cs typeface="Courier New"/>
              </a:rPr>
              <a:t>4</a:t>
            </a:r>
            <a:r>
              <a:rPr sz="1088" spc="-12" dirty="0">
                <a:latin typeface="Courier New"/>
                <a:cs typeface="Courier New"/>
              </a:rPr>
              <a:t>8</a:t>
            </a:r>
            <a:r>
              <a:rPr sz="1088" spc="6" dirty="0">
                <a:latin typeface="Courier New"/>
                <a:cs typeface="Courier New"/>
              </a:rPr>
              <a:t>0</a:t>
            </a:r>
            <a:r>
              <a:rPr sz="1088" spc="-12" dirty="0">
                <a:latin typeface="Courier New"/>
                <a:cs typeface="Courier New"/>
              </a:rPr>
              <a:t>5</a:t>
            </a:r>
            <a:r>
              <a:rPr sz="1088" spc="6" dirty="0">
                <a:latin typeface="Courier New"/>
                <a:cs typeface="Courier New"/>
              </a:rPr>
              <a:t>3</a:t>
            </a:r>
            <a:r>
              <a:rPr sz="1088" dirty="0">
                <a:latin typeface="Courier New"/>
                <a:cs typeface="Courier New"/>
              </a:rPr>
              <a:t>2	</a:t>
            </a:r>
            <a:r>
              <a:rPr sz="1088" spc="6" dirty="0">
                <a:latin typeface="Courier New"/>
                <a:cs typeface="Courier New"/>
              </a:rPr>
              <a:t>P</a:t>
            </a:r>
            <a:r>
              <a:rPr sz="1088" spc="-12" dirty="0">
                <a:latin typeface="Courier New"/>
                <a:cs typeface="Courier New"/>
              </a:rPr>
              <a:t>o</a:t>
            </a:r>
            <a:r>
              <a:rPr sz="1088" spc="6" dirty="0">
                <a:latin typeface="Courier New"/>
                <a:cs typeface="Courier New"/>
              </a:rPr>
              <a:t>s</a:t>
            </a:r>
            <a:r>
              <a:rPr sz="1088" dirty="0">
                <a:latin typeface="Courier New"/>
                <a:cs typeface="Courier New"/>
              </a:rPr>
              <a:t>5	0	+	</a:t>
            </a:r>
            <a:r>
              <a:rPr sz="1088" spc="6" dirty="0">
                <a:latin typeface="Courier New"/>
                <a:cs typeface="Courier New"/>
              </a:rPr>
              <a:t>1</a:t>
            </a:r>
            <a:r>
              <a:rPr sz="1088" spc="-12" dirty="0">
                <a:latin typeface="Courier New"/>
                <a:cs typeface="Courier New"/>
              </a:rPr>
              <a:t>2</a:t>
            </a:r>
            <a:r>
              <a:rPr sz="1088" spc="6" dirty="0">
                <a:latin typeface="Courier New"/>
                <a:cs typeface="Courier New"/>
              </a:rPr>
              <a:t>7</a:t>
            </a:r>
            <a:r>
              <a:rPr sz="1088" spc="-12" dirty="0">
                <a:latin typeface="Courier New"/>
                <a:cs typeface="Courier New"/>
              </a:rPr>
              <a:t>4</a:t>
            </a:r>
            <a:r>
              <a:rPr sz="1088" spc="6" dirty="0">
                <a:latin typeface="Courier New"/>
                <a:cs typeface="Courier New"/>
              </a:rPr>
              <a:t>7</a:t>
            </a:r>
            <a:r>
              <a:rPr sz="1088" spc="-12" dirty="0">
                <a:latin typeface="Courier New"/>
                <a:cs typeface="Courier New"/>
              </a:rPr>
              <a:t>9</a:t>
            </a:r>
            <a:r>
              <a:rPr sz="1088" spc="6" dirty="0">
                <a:latin typeface="Courier New"/>
                <a:cs typeface="Courier New"/>
              </a:rPr>
              <a:t>3</a:t>
            </a:r>
            <a:r>
              <a:rPr sz="1088" spc="-12" dirty="0">
                <a:latin typeface="Courier New"/>
                <a:cs typeface="Courier New"/>
              </a:rPr>
              <a:t>6</a:t>
            </a:r>
            <a:r>
              <a:rPr sz="1088" dirty="0">
                <a:latin typeface="Courier New"/>
                <a:cs typeface="Courier New"/>
              </a:rPr>
              <a:t>5	</a:t>
            </a:r>
            <a:r>
              <a:rPr sz="1088" spc="-12" dirty="0">
                <a:latin typeface="Courier New"/>
                <a:cs typeface="Courier New"/>
              </a:rPr>
              <a:t>1</a:t>
            </a:r>
            <a:r>
              <a:rPr sz="1088" spc="6" dirty="0">
                <a:latin typeface="Courier New"/>
                <a:cs typeface="Courier New"/>
              </a:rPr>
              <a:t>2</a:t>
            </a:r>
            <a:r>
              <a:rPr sz="1088" spc="-12" dirty="0">
                <a:latin typeface="Courier New"/>
                <a:cs typeface="Courier New"/>
              </a:rPr>
              <a:t>7</a:t>
            </a:r>
            <a:r>
              <a:rPr sz="1088" spc="6" dirty="0">
                <a:latin typeface="Courier New"/>
                <a:cs typeface="Courier New"/>
              </a:rPr>
              <a:t>4</a:t>
            </a:r>
            <a:r>
              <a:rPr sz="1088" spc="-12" dirty="0">
                <a:latin typeface="Courier New"/>
                <a:cs typeface="Courier New"/>
              </a:rPr>
              <a:t>8</a:t>
            </a:r>
            <a:r>
              <a:rPr sz="1088" spc="6" dirty="0">
                <a:latin typeface="Courier New"/>
                <a:cs typeface="Courier New"/>
              </a:rPr>
              <a:t>0</a:t>
            </a:r>
            <a:r>
              <a:rPr sz="1088" spc="-12" dirty="0">
                <a:latin typeface="Courier New"/>
                <a:cs typeface="Courier New"/>
              </a:rPr>
              <a:t>5</a:t>
            </a:r>
            <a:r>
              <a:rPr sz="1088" spc="6" dirty="0">
                <a:latin typeface="Courier New"/>
                <a:cs typeface="Courier New"/>
              </a:rPr>
              <a:t>3</a:t>
            </a:r>
            <a:r>
              <a:rPr sz="1088" dirty="0">
                <a:latin typeface="Courier New"/>
                <a:cs typeface="Courier New"/>
              </a:rPr>
              <a:t>2	</a:t>
            </a:r>
            <a:r>
              <a:rPr sz="1088" spc="6" dirty="0">
                <a:latin typeface="Courier New"/>
                <a:cs typeface="Courier New"/>
              </a:rPr>
              <a:t>2</a:t>
            </a:r>
            <a:r>
              <a:rPr sz="1088" spc="-12" dirty="0">
                <a:latin typeface="Courier New"/>
                <a:cs typeface="Courier New"/>
              </a:rPr>
              <a:t>5</a:t>
            </a:r>
            <a:r>
              <a:rPr sz="1088" spc="6" dirty="0">
                <a:latin typeface="Courier New"/>
                <a:cs typeface="Courier New"/>
              </a:rPr>
              <a:t>5</a:t>
            </a:r>
            <a:r>
              <a:rPr sz="1088" spc="-12" dirty="0">
                <a:latin typeface="Courier New"/>
                <a:cs typeface="Courier New"/>
              </a:rPr>
              <a:t>,</a:t>
            </a:r>
            <a:r>
              <a:rPr sz="1088" spc="6" dirty="0">
                <a:latin typeface="Courier New"/>
                <a:cs typeface="Courier New"/>
              </a:rPr>
              <a:t>0</a:t>
            </a:r>
            <a:r>
              <a:rPr sz="1088" spc="-12" dirty="0">
                <a:latin typeface="Courier New"/>
                <a:cs typeface="Courier New"/>
              </a:rPr>
              <a:t>,</a:t>
            </a:r>
            <a:r>
              <a:rPr sz="1088" dirty="0">
                <a:latin typeface="Courier New"/>
                <a:cs typeface="Courier New"/>
              </a:rPr>
              <a:t>0</a:t>
            </a:r>
            <a:endParaRPr sz="1088">
              <a:latin typeface="Courier New"/>
              <a:cs typeface="Courier New"/>
            </a:endParaRPr>
          </a:p>
          <a:p>
            <a:pPr marL="15356">
              <a:lnSpc>
                <a:spcPts val="1270"/>
              </a:lnSpc>
              <a:tabLst>
                <a:tab pos="927476" algn="l"/>
                <a:tab pos="1837294" algn="l"/>
                <a:tab pos="2334814" algn="l"/>
                <a:tab pos="2585110" algn="l"/>
                <a:tab pos="2831567" algn="l"/>
                <a:tab pos="3744456" algn="l"/>
                <a:tab pos="4654273" algn="l"/>
              </a:tabLst>
            </a:pPr>
            <a:r>
              <a:rPr sz="1088" spc="6" dirty="0">
                <a:latin typeface="Courier New"/>
                <a:cs typeface="Courier New"/>
              </a:rPr>
              <a:t>1</a:t>
            </a:r>
            <a:r>
              <a:rPr sz="1088" spc="-12" dirty="0">
                <a:latin typeface="Courier New"/>
                <a:cs typeface="Courier New"/>
              </a:rPr>
              <a:t>2</a:t>
            </a:r>
            <a:r>
              <a:rPr sz="1088" spc="6" dirty="0">
                <a:latin typeface="Courier New"/>
                <a:cs typeface="Courier New"/>
              </a:rPr>
              <a:t>7</a:t>
            </a:r>
            <a:r>
              <a:rPr sz="1088" spc="-12" dirty="0">
                <a:latin typeface="Courier New"/>
                <a:cs typeface="Courier New"/>
              </a:rPr>
              <a:t>4</a:t>
            </a:r>
            <a:r>
              <a:rPr sz="1088" spc="6" dirty="0">
                <a:latin typeface="Courier New"/>
                <a:cs typeface="Courier New"/>
              </a:rPr>
              <a:t>8</a:t>
            </a:r>
            <a:r>
              <a:rPr sz="1088" spc="-12" dirty="0">
                <a:latin typeface="Courier New"/>
                <a:cs typeface="Courier New"/>
              </a:rPr>
              <a:t>0</a:t>
            </a:r>
            <a:r>
              <a:rPr sz="1088" spc="6" dirty="0">
                <a:latin typeface="Courier New"/>
                <a:cs typeface="Courier New"/>
              </a:rPr>
              <a:t>5</a:t>
            </a:r>
            <a:r>
              <a:rPr sz="1088" spc="-12" dirty="0">
                <a:latin typeface="Courier New"/>
                <a:cs typeface="Courier New"/>
              </a:rPr>
              <a:t>3</a:t>
            </a:r>
            <a:r>
              <a:rPr sz="1088" dirty="0">
                <a:latin typeface="Courier New"/>
                <a:cs typeface="Courier New"/>
              </a:rPr>
              <a:t>2	</a:t>
            </a:r>
            <a:r>
              <a:rPr sz="1088" spc="-12" dirty="0">
                <a:latin typeface="Courier New"/>
                <a:cs typeface="Courier New"/>
              </a:rPr>
              <a:t>1</a:t>
            </a:r>
            <a:r>
              <a:rPr sz="1088" spc="6" dirty="0">
                <a:latin typeface="Courier New"/>
                <a:cs typeface="Courier New"/>
              </a:rPr>
              <a:t>2</a:t>
            </a:r>
            <a:r>
              <a:rPr sz="1088" spc="-12" dirty="0">
                <a:latin typeface="Courier New"/>
                <a:cs typeface="Courier New"/>
              </a:rPr>
              <a:t>7</a:t>
            </a:r>
            <a:r>
              <a:rPr sz="1088" spc="6" dirty="0">
                <a:latin typeface="Courier New"/>
                <a:cs typeface="Courier New"/>
              </a:rPr>
              <a:t>4</a:t>
            </a:r>
            <a:r>
              <a:rPr sz="1088" spc="-12" dirty="0">
                <a:latin typeface="Courier New"/>
                <a:cs typeface="Courier New"/>
              </a:rPr>
              <a:t>8</a:t>
            </a:r>
            <a:r>
              <a:rPr sz="1088" spc="6" dirty="0">
                <a:latin typeface="Courier New"/>
                <a:cs typeface="Courier New"/>
              </a:rPr>
              <a:t>1</a:t>
            </a:r>
            <a:r>
              <a:rPr sz="1088" spc="-12" dirty="0">
                <a:latin typeface="Courier New"/>
                <a:cs typeface="Courier New"/>
              </a:rPr>
              <a:t>6</a:t>
            </a:r>
            <a:r>
              <a:rPr sz="1088" spc="6" dirty="0">
                <a:latin typeface="Courier New"/>
                <a:cs typeface="Courier New"/>
              </a:rPr>
              <a:t>9</a:t>
            </a:r>
            <a:r>
              <a:rPr sz="1088" dirty="0">
                <a:latin typeface="Courier New"/>
                <a:cs typeface="Courier New"/>
              </a:rPr>
              <a:t>9	</a:t>
            </a:r>
            <a:r>
              <a:rPr sz="1088" spc="6" dirty="0">
                <a:latin typeface="Courier New"/>
                <a:cs typeface="Courier New"/>
              </a:rPr>
              <a:t>N</a:t>
            </a:r>
            <a:r>
              <a:rPr sz="1088" spc="-12" dirty="0">
                <a:latin typeface="Courier New"/>
                <a:cs typeface="Courier New"/>
              </a:rPr>
              <a:t>e</a:t>
            </a:r>
            <a:r>
              <a:rPr sz="1088" spc="6" dirty="0">
                <a:latin typeface="Courier New"/>
                <a:cs typeface="Courier New"/>
              </a:rPr>
              <a:t>g</a:t>
            </a:r>
            <a:r>
              <a:rPr sz="1088" dirty="0">
                <a:latin typeface="Courier New"/>
                <a:cs typeface="Courier New"/>
              </a:rPr>
              <a:t>4	0	-	</a:t>
            </a:r>
            <a:r>
              <a:rPr sz="1088" spc="6" dirty="0">
                <a:latin typeface="Courier New"/>
                <a:cs typeface="Courier New"/>
              </a:rPr>
              <a:t>1</a:t>
            </a:r>
            <a:r>
              <a:rPr sz="1088" spc="-12" dirty="0">
                <a:latin typeface="Courier New"/>
                <a:cs typeface="Courier New"/>
              </a:rPr>
              <a:t>2</a:t>
            </a:r>
            <a:r>
              <a:rPr sz="1088" spc="6" dirty="0">
                <a:latin typeface="Courier New"/>
                <a:cs typeface="Courier New"/>
              </a:rPr>
              <a:t>7</a:t>
            </a:r>
            <a:r>
              <a:rPr sz="1088" spc="-12" dirty="0">
                <a:latin typeface="Courier New"/>
                <a:cs typeface="Courier New"/>
              </a:rPr>
              <a:t>4</a:t>
            </a:r>
            <a:r>
              <a:rPr sz="1088" spc="6" dirty="0">
                <a:latin typeface="Courier New"/>
                <a:cs typeface="Courier New"/>
              </a:rPr>
              <a:t>8</a:t>
            </a:r>
            <a:r>
              <a:rPr sz="1088" spc="-12" dirty="0">
                <a:latin typeface="Courier New"/>
                <a:cs typeface="Courier New"/>
              </a:rPr>
              <a:t>0</a:t>
            </a:r>
            <a:r>
              <a:rPr sz="1088" spc="6" dirty="0">
                <a:latin typeface="Courier New"/>
                <a:cs typeface="Courier New"/>
              </a:rPr>
              <a:t>5</a:t>
            </a:r>
            <a:r>
              <a:rPr sz="1088" spc="-12" dirty="0">
                <a:latin typeface="Courier New"/>
                <a:cs typeface="Courier New"/>
              </a:rPr>
              <a:t>3</a:t>
            </a:r>
            <a:r>
              <a:rPr sz="1088" dirty="0">
                <a:latin typeface="Courier New"/>
                <a:cs typeface="Courier New"/>
              </a:rPr>
              <a:t>2	</a:t>
            </a:r>
            <a:r>
              <a:rPr sz="1088" spc="-12" dirty="0">
                <a:latin typeface="Courier New"/>
                <a:cs typeface="Courier New"/>
              </a:rPr>
              <a:t>1</a:t>
            </a:r>
            <a:r>
              <a:rPr sz="1088" spc="6" dirty="0">
                <a:latin typeface="Courier New"/>
                <a:cs typeface="Courier New"/>
              </a:rPr>
              <a:t>2</a:t>
            </a:r>
            <a:r>
              <a:rPr sz="1088" spc="-12" dirty="0">
                <a:latin typeface="Courier New"/>
                <a:cs typeface="Courier New"/>
              </a:rPr>
              <a:t>7</a:t>
            </a:r>
            <a:r>
              <a:rPr sz="1088" spc="6" dirty="0">
                <a:latin typeface="Courier New"/>
                <a:cs typeface="Courier New"/>
              </a:rPr>
              <a:t>4</a:t>
            </a:r>
            <a:r>
              <a:rPr sz="1088" spc="-12" dirty="0">
                <a:latin typeface="Courier New"/>
                <a:cs typeface="Courier New"/>
              </a:rPr>
              <a:t>8</a:t>
            </a:r>
            <a:r>
              <a:rPr sz="1088" spc="6" dirty="0">
                <a:latin typeface="Courier New"/>
                <a:cs typeface="Courier New"/>
              </a:rPr>
              <a:t>1</a:t>
            </a:r>
            <a:r>
              <a:rPr sz="1088" spc="-12" dirty="0">
                <a:latin typeface="Courier New"/>
                <a:cs typeface="Courier New"/>
              </a:rPr>
              <a:t>6</a:t>
            </a:r>
            <a:r>
              <a:rPr sz="1088" spc="6" dirty="0">
                <a:latin typeface="Courier New"/>
                <a:cs typeface="Courier New"/>
              </a:rPr>
              <a:t>9</a:t>
            </a:r>
            <a:r>
              <a:rPr sz="1088" dirty="0">
                <a:latin typeface="Courier New"/>
                <a:cs typeface="Courier New"/>
              </a:rPr>
              <a:t>9	</a:t>
            </a:r>
            <a:r>
              <a:rPr sz="1088" spc="6" dirty="0">
                <a:latin typeface="Courier New"/>
                <a:cs typeface="Courier New"/>
              </a:rPr>
              <a:t>0</a:t>
            </a:r>
            <a:r>
              <a:rPr sz="1088" spc="-12" dirty="0">
                <a:latin typeface="Courier New"/>
                <a:cs typeface="Courier New"/>
              </a:rPr>
              <a:t>,</a:t>
            </a:r>
            <a:r>
              <a:rPr sz="1088" spc="6" dirty="0">
                <a:latin typeface="Courier New"/>
                <a:cs typeface="Courier New"/>
              </a:rPr>
              <a:t>0</a:t>
            </a:r>
            <a:r>
              <a:rPr sz="1088" spc="-12" dirty="0">
                <a:latin typeface="Courier New"/>
                <a:cs typeface="Courier New"/>
              </a:rPr>
              <a:t>,</a:t>
            </a:r>
            <a:r>
              <a:rPr sz="1088" spc="6" dirty="0">
                <a:latin typeface="Courier New"/>
                <a:cs typeface="Courier New"/>
              </a:rPr>
              <a:t>2</a:t>
            </a:r>
            <a:r>
              <a:rPr sz="1088" spc="-12" dirty="0">
                <a:latin typeface="Courier New"/>
                <a:cs typeface="Courier New"/>
              </a:rPr>
              <a:t>5</a:t>
            </a:r>
            <a:r>
              <a:rPr sz="1088" dirty="0">
                <a:latin typeface="Courier New"/>
                <a:cs typeface="Courier New"/>
              </a:rPr>
              <a:t>5</a:t>
            </a:r>
            <a:endParaRPr sz="1088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12870" y="5698161"/>
            <a:ext cx="362382" cy="662157"/>
          </a:xfrm>
          <a:prstGeom prst="rect">
            <a:avLst/>
          </a:prstGeom>
        </p:spPr>
        <p:txBody>
          <a:bodyPr vert="horz" wrap="square" lIns="0" tIns="23801" rIns="0" bIns="0" rtlCol="0">
            <a:spAutoFit/>
          </a:bodyPr>
          <a:lstStyle/>
          <a:p>
            <a:pPr marL="15356" marR="6142" algn="just">
              <a:lnSpc>
                <a:spcPct val="94800"/>
              </a:lnSpc>
              <a:spcBef>
                <a:spcPts val="187"/>
              </a:spcBef>
            </a:pPr>
            <a:r>
              <a:rPr sz="1088" spc="-6" dirty="0">
                <a:latin typeface="Courier New"/>
                <a:cs typeface="Courier New"/>
              </a:rPr>
              <a:t>chr7  chr7  chr7  chr7</a:t>
            </a:r>
            <a:endParaRPr sz="1088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76159" y="5698161"/>
            <a:ext cx="5254537" cy="656834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lnSpc>
                <a:spcPts val="1276"/>
              </a:lnSpc>
              <a:spcBef>
                <a:spcPts val="121"/>
              </a:spcBef>
              <a:tabLst>
                <a:tab pos="926709" algn="l"/>
                <a:tab pos="1838830" algn="l"/>
                <a:tab pos="2336350" algn="l"/>
                <a:tab pos="2585110" algn="l"/>
                <a:tab pos="2833870" algn="l"/>
                <a:tab pos="3745991" algn="l"/>
                <a:tab pos="4658112" algn="l"/>
              </a:tabLst>
            </a:pPr>
            <a:r>
              <a:rPr sz="1088" spc="-6" dirty="0">
                <a:latin typeface="Courier New"/>
                <a:cs typeface="Courier New"/>
              </a:rPr>
              <a:t>12747119</a:t>
            </a:r>
            <a:r>
              <a:rPr sz="1088" dirty="0">
                <a:latin typeface="Courier New"/>
                <a:cs typeface="Courier New"/>
              </a:rPr>
              <a:t>6	</a:t>
            </a:r>
            <a:r>
              <a:rPr sz="1088" spc="-6" dirty="0">
                <a:latin typeface="Courier New"/>
                <a:cs typeface="Courier New"/>
              </a:rPr>
              <a:t>12747236</a:t>
            </a:r>
            <a:r>
              <a:rPr sz="1088" dirty="0">
                <a:latin typeface="Courier New"/>
                <a:cs typeface="Courier New"/>
              </a:rPr>
              <a:t>3	</a:t>
            </a:r>
            <a:r>
              <a:rPr sz="1088" spc="-6" dirty="0">
                <a:latin typeface="Courier New"/>
                <a:cs typeface="Courier New"/>
              </a:rPr>
              <a:t>Pos</a:t>
            </a:r>
            <a:r>
              <a:rPr sz="1088" dirty="0">
                <a:latin typeface="Courier New"/>
                <a:cs typeface="Courier New"/>
              </a:rPr>
              <a:t>1	0	+	</a:t>
            </a:r>
            <a:r>
              <a:rPr sz="1088" spc="-6" dirty="0">
                <a:latin typeface="Courier New"/>
                <a:cs typeface="Courier New"/>
              </a:rPr>
              <a:t>12747119</a:t>
            </a:r>
            <a:r>
              <a:rPr sz="1088" dirty="0">
                <a:latin typeface="Courier New"/>
                <a:cs typeface="Courier New"/>
              </a:rPr>
              <a:t>6	</a:t>
            </a:r>
            <a:r>
              <a:rPr sz="1088" spc="-6" dirty="0">
                <a:latin typeface="Courier New"/>
                <a:cs typeface="Courier New"/>
              </a:rPr>
              <a:t>12747236</a:t>
            </a:r>
            <a:r>
              <a:rPr sz="1088" dirty="0">
                <a:latin typeface="Courier New"/>
                <a:cs typeface="Courier New"/>
              </a:rPr>
              <a:t>3	</a:t>
            </a:r>
            <a:r>
              <a:rPr sz="1088" spc="-6" dirty="0">
                <a:latin typeface="Courier New"/>
                <a:cs typeface="Courier New"/>
              </a:rPr>
              <a:t>255,0,0</a:t>
            </a:r>
            <a:endParaRPr sz="1088">
              <a:latin typeface="Courier New"/>
              <a:cs typeface="Courier New"/>
            </a:endParaRPr>
          </a:p>
          <a:p>
            <a:pPr marL="15356">
              <a:lnSpc>
                <a:spcPts val="1239"/>
              </a:lnSpc>
              <a:tabLst>
                <a:tab pos="926709" algn="l"/>
                <a:tab pos="1838830" algn="l"/>
                <a:tab pos="2336350" algn="l"/>
                <a:tab pos="2585110" algn="l"/>
                <a:tab pos="2833870" algn="l"/>
                <a:tab pos="3745991" algn="l"/>
                <a:tab pos="4658112" algn="l"/>
              </a:tabLst>
            </a:pPr>
            <a:r>
              <a:rPr sz="1088" spc="-6" dirty="0">
                <a:latin typeface="Courier New"/>
                <a:cs typeface="Courier New"/>
              </a:rPr>
              <a:t>12747236</a:t>
            </a:r>
            <a:r>
              <a:rPr sz="1088" dirty="0">
                <a:latin typeface="Courier New"/>
                <a:cs typeface="Courier New"/>
              </a:rPr>
              <a:t>3	</a:t>
            </a:r>
            <a:r>
              <a:rPr sz="1088" spc="-6" dirty="0">
                <a:latin typeface="Courier New"/>
                <a:cs typeface="Courier New"/>
              </a:rPr>
              <a:t>12747353</a:t>
            </a:r>
            <a:r>
              <a:rPr sz="1088" dirty="0">
                <a:latin typeface="Courier New"/>
                <a:cs typeface="Courier New"/>
              </a:rPr>
              <a:t>0	</a:t>
            </a:r>
            <a:r>
              <a:rPr sz="1088" spc="-6" dirty="0">
                <a:latin typeface="Courier New"/>
                <a:cs typeface="Courier New"/>
              </a:rPr>
              <a:t>Pos</a:t>
            </a:r>
            <a:r>
              <a:rPr sz="1088" dirty="0">
                <a:latin typeface="Courier New"/>
                <a:cs typeface="Courier New"/>
              </a:rPr>
              <a:t>2	0	+	</a:t>
            </a:r>
            <a:r>
              <a:rPr sz="1088" spc="-6" dirty="0">
                <a:latin typeface="Courier New"/>
                <a:cs typeface="Courier New"/>
              </a:rPr>
              <a:t>12747236</a:t>
            </a:r>
            <a:r>
              <a:rPr sz="1088" dirty="0">
                <a:latin typeface="Courier New"/>
                <a:cs typeface="Courier New"/>
              </a:rPr>
              <a:t>3	</a:t>
            </a:r>
            <a:r>
              <a:rPr sz="1088" spc="-6" dirty="0">
                <a:latin typeface="Courier New"/>
                <a:cs typeface="Courier New"/>
              </a:rPr>
              <a:t>12747353</a:t>
            </a:r>
            <a:r>
              <a:rPr sz="1088" dirty="0">
                <a:latin typeface="Courier New"/>
                <a:cs typeface="Courier New"/>
              </a:rPr>
              <a:t>0	</a:t>
            </a:r>
            <a:r>
              <a:rPr sz="1088" spc="-6" dirty="0">
                <a:latin typeface="Courier New"/>
                <a:cs typeface="Courier New"/>
              </a:rPr>
              <a:t>255,0,0</a:t>
            </a:r>
            <a:endParaRPr sz="1088">
              <a:latin typeface="Courier New"/>
              <a:cs typeface="Courier New"/>
            </a:endParaRPr>
          </a:p>
          <a:p>
            <a:pPr marL="15356">
              <a:lnSpc>
                <a:spcPts val="1232"/>
              </a:lnSpc>
              <a:tabLst>
                <a:tab pos="926709" algn="l"/>
                <a:tab pos="1838830" algn="l"/>
                <a:tab pos="2336350" algn="l"/>
                <a:tab pos="2585110" algn="l"/>
                <a:tab pos="2833870" algn="l"/>
                <a:tab pos="3745991" algn="l"/>
                <a:tab pos="4658112" algn="l"/>
              </a:tabLst>
            </a:pPr>
            <a:r>
              <a:rPr sz="1088" spc="-6" dirty="0">
                <a:latin typeface="Courier New"/>
                <a:cs typeface="Courier New"/>
              </a:rPr>
              <a:t>12747353</a:t>
            </a:r>
            <a:r>
              <a:rPr sz="1088" dirty="0">
                <a:latin typeface="Courier New"/>
                <a:cs typeface="Courier New"/>
              </a:rPr>
              <a:t>0	</a:t>
            </a:r>
            <a:r>
              <a:rPr sz="1088" spc="-6" dirty="0">
                <a:latin typeface="Courier New"/>
                <a:cs typeface="Courier New"/>
              </a:rPr>
              <a:t>12747469</a:t>
            </a:r>
            <a:r>
              <a:rPr sz="1088" dirty="0">
                <a:latin typeface="Courier New"/>
                <a:cs typeface="Courier New"/>
              </a:rPr>
              <a:t>7	</a:t>
            </a:r>
            <a:r>
              <a:rPr sz="1088" spc="-6" dirty="0">
                <a:latin typeface="Courier New"/>
                <a:cs typeface="Courier New"/>
              </a:rPr>
              <a:t>Pos</a:t>
            </a:r>
            <a:r>
              <a:rPr sz="1088" dirty="0">
                <a:latin typeface="Courier New"/>
                <a:cs typeface="Courier New"/>
              </a:rPr>
              <a:t>3	0	+	</a:t>
            </a:r>
            <a:r>
              <a:rPr sz="1088" spc="-6" dirty="0">
                <a:latin typeface="Courier New"/>
                <a:cs typeface="Courier New"/>
              </a:rPr>
              <a:t>12747353</a:t>
            </a:r>
            <a:r>
              <a:rPr sz="1088" dirty="0">
                <a:latin typeface="Courier New"/>
                <a:cs typeface="Courier New"/>
              </a:rPr>
              <a:t>0	</a:t>
            </a:r>
            <a:r>
              <a:rPr sz="1088" spc="-6" dirty="0">
                <a:latin typeface="Courier New"/>
                <a:cs typeface="Courier New"/>
              </a:rPr>
              <a:t>12747469</a:t>
            </a:r>
            <a:r>
              <a:rPr sz="1088" dirty="0">
                <a:latin typeface="Courier New"/>
                <a:cs typeface="Courier New"/>
              </a:rPr>
              <a:t>7	</a:t>
            </a:r>
            <a:r>
              <a:rPr sz="1088" spc="-6" dirty="0">
                <a:latin typeface="Courier New"/>
                <a:cs typeface="Courier New"/>
              </a:rPr>
              <a:t>255,0,0</a:t>
            </a:r>
            <a:endParaRPr sz="1088">
              <a:latin typeface="Courier New"/>
              <a:cs typeface="Courier New"/>
            </a:endParaRPr>
          </a:p>
          <a:p>
            <a:pPr marL="15356">
              <a:lnSpc>
                <a:spcPts val="1270"/>
              </a:lnSpc>
              <a:tabLst>
                <a:tab pos="926709" algn="l"/>
                <a:tab pos="1838830" algn="l"/>
                <a:tab pos="2336350" algn="l"/>
                <a:tab pos="2585110" algn="l"/>
                <a:tab pos="2833870" algn="l"/>
                <a:tab pos="3745991" algn="l"/>
                <a:tab pos="4658112" algn="l"/>
              </a:tabLst>
            </a:pPr>
            <a:r>
              <a:rPr sz="1088" spc="-6" dirty="0">
                <a:latin typeface="Courier New"/>
                <a:cs typeface="Courier New"/>
              </a:rPr>
              <a:t>12747469</a:t>
            </a:r>
            <a:r>
              <a:rPr sz="1088" dirty="0">
                <a:latin typeface="Courier New"/>
                <a:cs typeface="Courier New"/>
              </a:rPr>
              <a:t>7	</a:t>
            </a:r>
            <a:r>
              <a:rPr sz="1088" spc="-6" dirty="0">
                <a:latin typeface="Courier New"/>
                <a:cs typeface="Courier New"/>
              </a:rPr>
              <a:t>12747586</a:t>
            </a:r>
            <a:r>
              <a:rPr sz="1088" dirty="0">
                <a:latin typeface="Courier New"/>
                <a:cs typeface="Courier New"/>
              </a:rPr>
              <a:t>4	</a:t>
            </a:r>
            <a:r>
              <a:rPr sz="1088" spc="-6" dirty="0">
                <a:latin typeface="Courier New"/>
                <a:cs typeface="Courier New"/>
              </a:rPr>
              <a:t>Pos</a:t>
            </a:r>
            <a:r>
              <a:rPr sz="1088" dirty="0">
                <a:latin typeface="Courier New"/>
                <a:cs typeface="Courier New"/>
              </a:rPr>
              <a:t>4	0	+	</a:t>
            </a:r>
            <a:r>
              <a:rPr sz="1088" spc="-6" dirty="0">
                <a:latin typeface="Courier New"/>
                <a:cs typeface="Courier New"/>
              </a:rPr>
              <a:t>12747469</a:t>
            </a:r>
            <a:r>
              <a:rPr sz="1088" dirty="0">
                <a:latin typeface="Courier New"/>
                <a:cs typeface="Courier New"/>
              </a:rPr>
              <a:t>7	</a:t>
            </a:r>
            <a:r>
              <a:rPr sz="1088" spc="-6" dirty="0">
                <a:latin typeface="Courier New"/>
                <a:cs typeface="Courier New"/>
              </a:rPr>
              <a:t>12747586</a:t>
            </a:r>
            <a:r>
              <a:rPr sz="1088" dirty="0">
                <a:latin typeface="Courier New"/>
                <a:cs typeface="Courier New"/>
              </a:rPr>
              <a:t>4	</a:t>
            </a:r>
            <a:r>
              <a:rPr sz="1088" spc="-6" dirty="0">
                <a:latin typeface="Courier New"/>
                <a:cs typeface="Courier New"/>
              </a:rPr>
              <a:t>255,0,0</a:t>
            </a:r>
            <a:endParaRPr sz="1088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5283" y="4850554"/>
            <a:ext cx="10468383" cy="885358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 marR="6142">
              <a:spcBef>
                <a:spcPts val="121"/>
              </a:spcBef>
            </a:pPr>
            <a:r>
              <a:rPr sz="1451" spc="-6" dirty="0">
                <a:latin typeface="Microsoft Sans Serif"/>
                <a:cs typeface="Microsoft Sans Serif"/>
              </a:rPr>
              <a:t>Custom</a:t>
            </a:r>
            <a:r>
              <a:rPr sz="1451" spc="18" dirty="0">
                <a:latin typeface="Microsoft Sans Serif"/>
                <a:cs typeface="Microsoft Sans Serif"/>
              </a:rPr>
              <a:t> </a:t>
            </a:r>
            <a:r>
              <a:rPr sz="1451" spc="-6" dirty="0">
                <a:latin typeface="Microsoft Sans Serif"/>
                <a:cs typeface="Microsoft Sans Serif"/>
              </a:rPr>
              <a:t>BED</a:t>
            </a:r>
            <a:r>
              <a:rPr sz="1451" spc="18" dirty="0">
                <a:latin typeface="Microsoft Sans Serif"/>
                <a:cs typeface="Microsoft Sans Serif"/>
              </a:rPr>
              <a:t> </a:t>
            </a:r>
            <a:r>
              <a:rPr sz="1451" dirty="0">
                <a:latin typeface="Microsoft Sans Serif"/>
                <a:cs typeface="Microsoft Sans Serif"/>
              </a:rPr>
              <a:t>track</a:t>
            </a:r>
            <a:r>
              <a:rPr sz="1451" spc="18" dirty="0">
                <a:latin typeface="Microsoft Sans Serif"/>
                <a:cs typeface="Microsoft Sans Serif"/>
              </a:rPr>
              <a:t> </a:t>
            </a:r>
            <a:r>
              <a:rPr sz="1451" spc="-6" dirty="0">
                <a:latin typeface="Microsoft Sans Serif"/>
                <a:cs typeface="Microsoft Sans Serif"/>
              </a:rPr>
              <a:t>files</a:t>
            </a:r>
            <a:r>
              <a:rPr sz="1451" spc="24" dirty="0">
                <a:latin typeface="Microsoft Sans Serif"/>
                <a:cs typeface="Microsoft Sans Serif"/>
              </a:rPr>
              <a:t> </a:t>
            </a:r>
            <a:r>
              <a:rPr sz="1451" dirty="0">
                <a:latin typeface="Microsoft Sans Serif"/>
                <a:cs typeface="Microsoft Sans Serif"/>
              </a:rPr>
              <a:t>can</a:t>
            </a:r>
            <a:r>
              <a:rPr sz="1451" spc="18" dirty="0">
                <a:latin typeface="Microsoft Sans Serif"/>
                <a:cs typeface="Microsoft Sans Serif"/>
              </a:rPr>
              <a:t> </a:t>
            </a:r>
            <a:r>
              <a:rPr sz="1451" spc="-6" dirty="0">
                <a:latin typeface="Microsoft Sans Serif"/>
                <a:cs typeface="Microsoft Sans Serif"/>
              </a:rPr>
              <a:t>contain</a:t>
            </a:r>
            <a:r>
              <a:rPr sz="1451" spc="30" dirty="0">
                <a:latin typeface="Microsoft Sans Serif"/>
                <a:cs typeface="Microsoft Sans Serif"/>
              </a:rPr>
              <a:t> </a:t>
            </a:r>
            <a:r>
              <a:rPr sz="1451" dirty="0">
                <a:latin typeface="Microsoft Sans Serif"/>
                <a:cs typeface="Microsoft Sans Serif"/>
              </a:rPr>
              <a:t>headers</a:t>
            </a:r>
            <a:r>
              <a:rPr sz="1451" spc="24" dirty="0">
                <a:latin typeface="Microsoft Sans Serif"/>
                <a:cs typeface="Microsoft Sans Serif"/>
              </a:rPr>
              <a:t> </a:t>
            </a:r>
            <a:r>
              <a:rPr sz="1451" spc="-6" dirty="0">
                <a:latin typeface="Microsoft Sans Serif"/>
                <a:cs typeface="Microsoft Sans Serif"/>
              </a:rPr>
              <a:t>in</a:t>
            </a:r>
            <a:r>
              <a:rPr sz="1451" spc="18" dirty="0">
                <a:latin typeface="Microsoft Sans Serif"/>
                <a:cs typeface="Microsoft Sans Serif"/>
              </a:rPr>
              <a:t> </a:t>
            </a:r>
            <a:r>
              <a:rPr sz="1451" dirty="0">
                <a:latin typeface="Microsoft Sans Serif"/>
                <a:cs typeface="Microsoft Sans Serif"/>
              </a:rPr>
              <a:t>the</a:t>
            </a:r>
            <a:r>
              <a:rPr sz="1451" spc="30" dirty="0">
                <a:latin typeface="Microsoft Sans Serif"/>
                <a:cs typeface="Microsoft Sans Serif"/>
              </a:rPr>
              <a:t> </a:t>
            </a:r>
            <a:r>
              <a:rPr sz="1451" spc="-6" dirty="0">
                <a:latin typeface="Microsoft Sans Serif"/>
                <a:cs typeface="Microsoft Sans Serif"/>
              </a:rPr>
              <a:t>first</a:t>
            </a:r>
            <a:r>
              <a:rPr sz="1451" spc="24" dirty="0">
                <a:latin typeface="Microsoft Sans Serif"/>
                <a:cs typeface="Microsoft Sans Serif"/>
              </a:rPr>
              <a:t> </a:t>
            </a:r>
            <a:r>
              <a:rPr sz="1451" spc="-6" dirty="0">
                <a:latin typeface="Microsoft Sans Serif"/>
                <a:cs typeface="Microsoft Sans Serif"/>
              </a:rPr>
              <a:t>lines</a:t>
            </a:r>
            <a:r>
              <a:rPr sz="1451" spc="18" dirty="0">
                <a:latin typeface="Microsoft Sans Serif"/>
                <a:cs typeface="Microsoft Sans Serif"/>
              </a:rPr>
              <a:t> </a:t>
            </a:r>
            <a:r>
              <a:rPr sz="1451" spc="-6" dirty="0">
                <a:latin typeface="Microsoft Sans Serif"/>
                <a:cs typeface="Microsoft Sans Serif"/>
              </a:rPr>
              <a:t>providing</a:t>
            </a:r>
            <a:r>
              <a:rPr sz="1451" spc="30" dirty="0">
                <a:latin typeface="Microsoft Sans Serif"/>
                <a:cs typeface="Microsoft Sans Serif"/>
              </a:rPr>
              <a:t> </a:t>
            </a:r>
            <a:r>
              <a:rPr sz="1451" spc="-6" dirty="0">
                <a:latin typeface="Microsoft Sans Serif"/>
                <a:cs typeface="Microsoft Sans Serif"/>
              </a:rPr>
              <a:t>information</a:t>
            </a:r>
            <a:r>
              <a:rPr sz="1451" spc="30" dirty="0">
                <a:latin typeface="Microsoft Sans Serif"/>
                <a:cs typeface="Microsoft Sans Serif"/>
              </a:rPr>
              <a:t> </a:t>
            </a:r>
            <a:r>
              <a:rPr sz="1451" dirty="0">
                <a:latin typeface="Microsoft Sans Serif"/>
                <a:cs typeface="Microsoft Sans Serif"/>
              </a:rPr>
              <a:t>for</a:t>
            </a:r>
            <a:r>
              <a:rPr sz="1451" spc="18" dirty="0">
                <a:latin typeface="Microsoft Sans Serif"/>
                <a:cs typeface="Microsoft Sans Serif"/>
              </a:rPr>
              <a:t> </a:t>
            </a:r>
            <a:r>
              <a:rPr sz="1451" dirty="0">
                <a:latin typeface="Microsoft Sans Serif"/>
                <a:cs typeface="Microsoft Sans Serif"/>
              </a:rPr>
              <a:t>the</a:t>
            </a:r>
            <a:r>
              <a:rPr sz="1451" spc="30" dirty="0">
                <a:latin typeface="Microsoft Sans Serif"/>
                <a:cs typeface="Microsoft Sans Serif"/>
              </a:rPr>
              <a:t> </a:t>
            </a:r>
            <a:r>
              <a:rPr sz="1451" spc="-12" dirty="0">
                <a:latin typeface="Microsoft Sans Serif"/>
                <a:cs typeface="Microsoft Sans Serif"/>
              </a:rPr>
              <a:t>browser,</a:t>
            </a:r>
            <a:r>
              <a:rPr sz="1451" spc="24" dirty="0">
                <a:latin typeface="Microsoft Sans Serif"/>
                <a:cs typeface="Microsoft Sans Serif"/>
              </a:rPr>
              <a:t> </a:t>
            </a:r>
            <a:r>
              <a:rPr sz="1451" dirty="0">
                <a:latin typeface="Microsoft Sans Serif"/>
                <a:cs typeface="Microsoft Sans Serif"/>
              </a:rPr>
              <a:t>but</a:t>
            </a:r>
            <a:r>
              <a:rPr sz="1451" spc="24" dirty="0">
                <a:latin typeface="Microsoft Sans Serif"/>
                <a:cs typeface="Microsoft Sans Serif"/>
              </a:rPr>
              <a:t> </a:t>
            </a:r>
            <a:r>
              <a:rPr sz="1451" dirty="0">
                <a:latin typeface="Microsoft Sans Serif"/>
                <a:cs typeface="Microsoft Sans Serif"/>
              </a:rPr>
              <a:t>these</a:t>
            </a:r>
            <a:r>
              <a:rPr sz="1451" spc="30" dirty="0">
                <a:latin typeface="Microsoft Sans Serif"/>
                <a:cs typeface="Microsoft Sans Serif"/>
              </a:rPr>
              <a:t> </a:t>
            </a:r>
            <a:r>
              <a:rPr sz="1451" dirty="0">
                <a:latin typeface="Microsoft Sans Serif"/>
                <a:cs typeface="Microsoft Sans Serif"/>
              </a:rPr>
              <a:t>are</a:t>
            </a:r>
            <a:r>
              <a:rPr sz="1451" spc="18" dirty="0">
                <a:latin typeface="Microsoft Sans Serif"/>
                <a:cs typeface="Microsoft Sans Serif"/>
              </a:rPr>
              <a:t> </a:t>
            </a:r>
            <a:r>
              <a:rPr sz="1451" spc="-6" dirty="0">
                <a:latin typeface="Microsoft Sans Serif"/>
                <a:cs typeface="Microsoft Sans Serif"/>
              </a:rPr>
              <a:t>specific</a:t>
            </a:r>
            <a:r>
              <a:rPr sz="1451" spc="24" dirty="0">
                <a:latin typeface="Microsoft Sans Serif"/>
                <a:cs typeface="Microsoft Sans Serif"/>
              </a:rPr>
              <a:t> </a:t>
            </a:r>
            <a:r>
              <a:rPr sz="1451" dirty="0">
                <a:latin typeface="Microsoft Sans Serif"/>
                <a:cs typeface="Microsoft Sans Serif"/>
              </a:rPr>
              <a:t>of</a:t>
            </a:r>
            <a:r>
              <a:rPr sz="1451" spc="24" dirty="0">
                <a:latin typeface="Microsoft Sans Serif"/>
                <a:cs typeface="Microsoft Sans Serif"/>
              </a:rPr>
              <a:t> </a:t>
            </a:r>
            <a:r>
              <a:rPr sz="1451" dirty="0">
                <a:latin typeface="Microsoft Sans Serif"/>
                <a:cs typeface="Microsoft Sans Serif"/>
              </a:rPr>
              <a:t>each </a:t>
            </a:r>
            <a:r>
              <a:rPr sz="1451" spc="-369" dirty="0">
                <a:latin typeface="Microsoft Sans Serif"/>
                <a:cs typeface="Microsoft Sans Serif"/>
              </a:rPr>
              <a:t> </a:t>
            </a:r>
            <a:r>
              <a:rPr sz="1451" dirty="0">
                <a:latin typeface="Microsoft Sans Serif"/>
                <a:cs typeface="Microsoft Sans Serif"/>
              </a:rPr>
              <a:t>program.</a:t>
            </a:r>
            <a:endParaRPr sz="1451">
              <a:latin typeface="Microsoft Sans Serif"/>
              <a:cs typeface="Microsoft Sans Serif"/>
            </a:endParaRPr>
          </a:p>
          <a:p>
            <a:pPr marL="1272209">
              <a:lnSpc>
                <a:spcPts val="756"/>
              </a:lnSpc>
            </a:pPr>
            <a:r>
              <a:rPr sz="1088" spc="-6" dirty="0">
                <a:latin typeface="Courier New"/>
                <a:cs typeface="Courier New"/>
              </a:rPr>
              <a:t>browser</a:t>
            </a:r>
            <a:r>
              <a:rPr sz="1088" spc="-54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position</a:t>
            </a:r>
            <a:r>
              <a:rPr sz="1088" spc="-48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chr7:127471196-127495720</a:t>
            </a:r>
            <a:endParaRPr sz="1088">
              <a:latin typeface="Courier New"/>
              <a:cs typeface="Courier New"/>
            </a:endParaRPr>
          </a:p>
          <a:p>
            <a:pPr marL="1272209">
              <a:lnSpc>
                <a:spcPts val="1239"/>
              </a:lnSpc>
            </a:pPr>
            <a:r>
              <a:rPr sz="1088" spc="-6" dirty="0">
                <a:latin typeface="Courier New"/>
                <a:cs typeface="Courier New"/>
              </a:rPr>
              <a:t>browser</a:t>
            </a:r>
            <a:r>
              <a:rPr sz="1088" spc="-54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hide</a:t>
            </a:r>
            <a:r>
              <a:rPr sz="1088" spc="-48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all</a:t>
            </a:r>
            <a:endParaRPr sz="1088">
              <a:latin typeface="Courier New"/>
              <a:cs typeface="Courier New"/>
            </a:endParaRPr>
          </a:p>
          <a:p>
            <a:pPr marL="1272209">
              <a:lnSpc>
                <a:spcPts val="1270"/>
              </a:lnSpc>
            </a:pPr>
            <a:r>
              <a:rPr sz="1088" spc="-6" dirty="0">
                <a:latin typeface="Courier New"/>
                <a:cs typeface="Courier New"/>
              </a:rPr>
              <a:t>track</a:t>
            </a:r>
            <a:r>
              <a:rPr sz="1088" spc="-24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name="ItemRGBDemo"</a:t>
            </a:r>
            <a:r>
              <a:rPr sz="1088" spc="-18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description="Item</a:t>
            </a:r>
            <a:r>
              <a:rPr sz="1088" spc="-18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RGB</a:t>
            </a:r>
            <a:r>
              <a:rPr sz="1088" spc="-18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demonstration"</a:t>
            </a:r>
            <a:r>
              <a:rPr sz="1088" spc="-18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visibility=2</a:t>
            </a:r>
            <a:r>
              <a:rPr sz="1088" spc="-18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itemRgb="On"</a:t>
            </a:r>
            <a:endParaRPr sz="1088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8737" y="4898156"/>
            <a:ext cx="95970" cy="113259"/>
          </a:xfrm>
          <a:prstGeom prst="rect">
            <a:avLst/>
          </a:prstGeom>
        </p:spPr>
        <p:txBody>
          <a:bodyPr vert="horz" wrap="square" lIns="0" tIns="19962" rIns="0" bIns="0" rtlCol="0">
            <a:spAutoFit/>
          </a:bodyPr>
          <a:lstStyle/>
          <a:p>
            <a:pPr marL="15356">
              <a:spcBef>
                <a:spcPts val="157"/>
              </a:spcBef>
            </a:pPr>
            <a:r>
              <a:rPr sz="605" spc="138" dirty="0">
                <a:latin typeface="Microsoft Sans Serif"/>
                <a:cs typeface="Microsoft Sans Serif"/>
              </a:rPr>
              <a:t>●</a:t>
            </a:r>
            <a:endParaRPr sz="605">
              <a:latin typeface="Microsoft Sans Serif"/>
              <a:cs typeface="Microsoft Sans Serif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68575" y="134984"/>
            <a:ext cx="1061042" cy="135739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43795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Learning</a:t>
            </a:r>
            <a:r>
              <a:rPr sz="4400" spc="-70" dirty="0"/>
              <a:t> </a:t>
            </a:r>
            <a:r>
              <a:rPr sz="4400" spc="-15" dirty="0"/>
              <a:t>Outcomes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459179"/>
            <a:ext cx="10272395" cy="42157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1935" algn="l"/>
              </a:tabLst>
            </a:pPr>
            <a:r>
              <a:rPr sz="2600" spc="-15" dirty="0">
                <a:latin typeface="Calibri"/>
                <a:cs typeface="Calibri"/>
              </a:rPr>
              <a:t>By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end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 the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course you</a:t>
            </a:r>
            <a:r>
              <a:rPr sz="2600" spc="-5" dirty="0">
                <a:latin typeface="Calibri"/>
                <a:cs typeface="Calibri"/>
              </a:rPr>
              <a:t> should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be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able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to: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3000">
              <a:latin typeface="Calibri"/>
              <a:cs typeface="Calibri"/>
            </a:endParaRPr>
          </a:p>
          <a:p>
            <a:pPr marL="927100" marR="645160" lvl="1" indent="-457200">
              <a:lnSpc>
                <a:spcPct val="70000"/>
              </a:lnSpc>
              <a:spcBef>
                <a:spcPts val="5"/>
              </a:spcBef>
              <a:buAutoNum type="arabicPeriod"/>
              <a:tabLst>
                <a:tab pos="927100" algn="l"/>
                <a:tab pos="927735" algn="l"/>
              </a:tabLst>
            </a:pPr>
            <a:r>
              <a:rPr sz="2200" spc="-10" dirty="0">
                <a:latin typeface="Calibri"/>
                <a:cs typeface="Calibri"/>
              </a:rPr>
              <a:t>Install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Linux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operating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system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on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your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machine,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either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directly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or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through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virtual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machine</a:t>
            </a:r>
            <a:endParaRPr sz="2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Calibri"/>
              <a:buAutoNum type="arabicPeriod"/>
            </a:pPr>
            <a:endParaRPr sz="1650">
              <a:latin typeface="Calibri"/>
              <a:cs typeface="Calibri"/>
            </a:endParaRPr>
          </a:p>
          <a:p>
            <a:pPr marL="927100" lvl="1" indent="-457834">
              <a:lnSpc>
                <a:spcPct val="100000"/>
              </a:lnSpc>
              <a:buAutoNum type="arabicPeriod"/>
              <a:tabLst>
                <a:tab pos="927100" algn="l"/>
                <a:tab pos="927735" algn="l"/>
              </a:tabLst>
            </a:pPr>
            <a:r>
              <a:rPr sz="2200" spc="-5" dirty="0">
                <a:latin typeface="Calibri"/>
                <a:cs typeface="Calibri"/>
              </a:rPr>
              <a:t>Be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able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to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run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customise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installed applications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using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BASH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shell</a:t>
            </a:r>
            <a:endParaRPr sz="2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Calibri"/>
              <a:buAutoNum type="arabicPeriod"/>
            </a:pPr>
            <a:endParaRPr sz="1650">
              <a:latin typeface="Calibri"/>
              <a:cs typeface="Calibri"/>
            </a:endParaRPr>
          </a:p>
          <a:p>
            <a:pPr marL="927100" lvl="1" indent="-457834">
              <a:lnSpc>
                <a:spcPts val="2245"/>
              </a:lnSpc>
              <a:buAutoNum type="arabicPeriod"/>
              <a:tabLst>
                <a:tab pos="927100" algn="l"/>
                <a:tab pos="927735" algn="l"/>
              </a:tabLst>
            </a:pPr>
            <a:r>
              <a:rPr sz="2200" spc="-5" dirty="0">
                <a:latin typeface="Calibri"/>
                <a:cs typeface="Calibri"/>
              </a:rPr>
              <a:t>Be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able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to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perform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simple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automation,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linking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together</a:t>
            </a:r>
            <a:r>
              <a:rPr sz="2200" spc="3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iterating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endParaRPr sz="2200">
              <a:latin typeface="Calibri"/>
              <a:cs typeface="Calibri"/>
            </a:endParaRPr>
          </a:p>
          <a:p>
            <a:pPr marL="927100">
              <a:lnSpc>
                <a:spcPts val="2245"/>
              </a:lnSpc>
            </a:pPr>
            <a:r>
              <a:rPr sz="2200" spc="-10" dirty="0">
                <a:latin typeface="Calibri"/>
                <a:cs typeface="Calibri"/>
              </a:rPr>
              <a:t>processing </a:t>
            </a:r>
            <a:r>
              <a:rPr sz="2200" spc="-5" dirty="0">
                <a:latin typeface="Calibri"/>
                <a:cs typeface="Calibri"/>
              </a:rPr>
              <a:t>of </a:t>
            </a:r>
            <a:r>
              <a:rPr sz="2200" spc="-15" dirty="0">
                <a:latin typeface="Calibri"/>
                <a:cs typeface="Calibri"/>
              </a:rPr>
              <a:t>large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numbers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of files.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Calibri"/>
              <a:cs typeface="Calibri"/>
            </a:endParaRPr>
          </a:p>
          <a:p>
            <a:pPr marL="927100" lvl="1" indent="-457834">
              <a:lnSpc>
                <a:spcPct val="100000"/>
              </a:lnSpc>
              <a:spcBef>
                <a:spcPts val="5"/>
              </a:spcBef>
              <a:buAutoNum type="arabicPeriod" startAt="4"/>
              <a:tabLst>
                <a:tab pos="927100" algn="l"/>
                <a:tab pos="927735" algn="l"/>
              </a:tabLst>
            </a:pPr>
            <a:r>
              <a:rPr sz="2200" spc="-5" dirty="0">
                <a:latin typeface="Calibri"/>
                <a:cs typeface="Calibri"/>
              </a:rPr>
              <a:t>Be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able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to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install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configure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new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software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packages</a:t>
            </a:r>
            <a:endParaRPr sz="2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Calibri"/>
              <a:buAutoNum type="arabicPeriod" startAt="4"/>
            </a:pPr>
            <a:endParaRPr sz="1650">
              <a:latin typeface="Calibri"/>
              <a:cs typeface="Calibri"/>
            </a:endParaRPr>
          </a:p>
          <a:p>
            <a:pPr marL="927100" lvl="1" indent="-457834">
              <a:lnSpc>
                <a:spcPts val="2245"/>
              </a:lnSpc>
              <a:buAutoNum type="arabicPeriod" startAt="4"/>
              <a:tabLst>
                <a:tab pos="927100" algn="l"/>
                <a:tab pos="927735" algn="l"/>
              </a:tabLst>
            </a:pPr>
            <a:r>
              <a:rPr sz="2200" spc="-15" dirty="0">
                <a:latin typeface="Calibri"/>
                <a:cs typeface="Calibri"/>
              </a:rPr>
              <a:t>Understand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how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to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use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Linux </a:t>
            </a:r>
            <a:r>
              <a:rPr sz="2200" spc="-5" dirty="0">
                <a:latin typeface="Calibri"/>
                <a:cs typeface="Calibri"/>
              </a:rPr>
              <a:t>in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10" dirty="0">
                <a:latin typeface="Calibri"/>
                <a:cs typeface="Calibri"/>
              </a:rPr>
              <a:t>variety</a:t>
            </a:r>
            <a:r>
              <a:rPr sz="2200" dirty="0">
                <a:latin typeface="Calibri"/>
                <a:cs typeface="Calibri"/>
              </a:rPr>
              <a:t> of </a:t>
            </a:r>
            <a:r>
              <a:rPr sz="2200" spc="-15" dirty="0">
                <a:latin typeface="Calibri"/>
                <a:cs typeface="Calibri"/>
              </a:rPr>
              <a:t>environments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from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personal</a:t>
            </a:r>
            <a:endParaRPr sz="2200">
              <a:latin typeface="Calibri"/>
              <a:cs typeface="Calibri"/>
            </a:endParaRPr>
          </a:p>
          <a:p>
            <a:pPr marL="927100">
              <a:lnSpc>
                <a:spcPts val="2245"/>
              </a:lnSpc>
            </a:pPr>
            <a:r>
              <a:rPr sz="2200" spc="-20" dirty="0">
                <a:latin typeface="Calibri"/>
                <a:cs typeface="Calibri"/>
              </a:rPr>
              <a:t>computers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to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cloud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infrastructure.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5004" y="478939"/>
            <a:ext cx="6175847" cy="668324"/>
          </a:xfrm>
          <a:prstGeom prst="rect">
            <a:avLst/>
          </a:prstGeom>
        </p:spPr>
        <p:txBody>
          <a:bodyPr vert="horz" wrap="square" lIns="0" tIns="16891" rIns="0" bIns="0" rtlCol="0">
            <a:spAutoFit/>
          </a:bodyPr>
          <a:lstStyle/>
          <a:p>
            <a:pPr marL="15356">
              <a:spcBef>
                <a:spcPts val="133"/>
              </a:spcBef>
            </a:pPr>
            <a:r>
              <a:rPr sz="4232" spc="-54" dirty="0"/>
              <a:t>Variant</a:t>
            </a:r>
            <a:r>
              <a:rPr sz="4232" spc="18" dirty="0"/>
              <a:t> </a:t>
            </a:r>
            <a:r>
              <a:rPr sz="4232" spc="-18" dirty="0"/>
              <a:t>calling</a:t>
            </a:r>
            <a:r>
              <a:rPr sz="4232" spc="12" dirty="0"/>
              <a:t> </a:t>
            </a:r>
            <a:r>
              <a:rPr sz="4232" dirty="0"/>
              <a:t>(VCF/BCF)</a:t>
            </a:r>
            <a:endParaRPr sz="4232"/>
          </a:p>
        </p:txBody>
      </p:sp>
      <p:sp>
        <p:nvSpPr>
          <p:cNvPr id="3" name="object 3"/>
          <p:cNvSpPr txBox="1"/>
          <p:nvPr/>
        </p:nvSpPr>
        <p:spPr>
          <a:xfrm>
            <a:off x="724764" y="1556874"/>
            <a:ext cx="162765" cy="215595"/>
          </a:xfrm>
          <a:prstGeom prst="rect">
            <a:avLst/>
          </a:prstGeom>
        </p:spPr>
        <p:txBody>
          <a:bodyPr vert="horz" wrap="square" lIns="0" tIns="19962" rIns="0" bIns="0" rtlCol="0">
            <a:spAutoFit/>
          </a:bodyPr>
          <a:lstStyle/>
          <a:p>
            <a:pPr marL="15356">
              <a:spcBef>
                <a:spcPts val="157"/>
              </a:spcBef>
            </a:pPr>
            <a:r>
              <a:rPr sz="1270" spc="266" dirty="0">
                <a:latin typeface="Microsoft Sans Serif"/>
                <a:cs typeface="Microsoft Sans Serif"/>
              </a:rPr>
              <a:t>●</a:t>
            </a:r>
            <a:endParaRPr sz="127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6320" y="1312726"/>
            <a:ext cx="9691412" cy="1991714"/>
          </a:xfrm>
          <a:prstGeom prst="rect">
            <a:avLst/>
          </a:prstGeom>
        </p:spPr>
        <p:txBody>
          <a:bodyPr vert="horz" wrap="square" lIns="0" tIns="145874" rIns="0" bIns="0" rtlCol="0">
            <a:spAutoFit/>
          </a:bodyPr>
          <a:lstStyle/>
          <a:p>
            <a:pPr marL="15356">
              <a:spcBef>
                <a:spcPts val="1149"/>
              </a:spcBef>
            </a:pPr>
            <a:r>
              <a:rPr sz="2902" spc="-6" dirty="0">
                <a:latin typeface="Microsoft Sans Serif"/>
                <a:cs typeface="Microsoft Sans Serif"/>
              </a:rPr>
              <a:t>Standard</a:t>
            </a:r>
            <a:r>
              <a:rPr sz="2902" spc="12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format</a:t>
            </a:r>
            <a:r>
              <a:rPr sz="2902" spc="30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for</a:t>
            </a:r>
            <a:r>
              <a:rPr sz="2902" spc="36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storing</a:t>
            </a:r>
            <a:r>
              <a:rPr sz="2902" spc="18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SNPs</a:t>
            </a:r>
            <a:r>
              <a:rPr sz="2902" spc="12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and</a:t>
            </a:r>
            <a:r>
              <a:rPr sz="2902" spc="18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INDELS</a:t>
            </a:r>
            <a:endParaRPr sz="2902">
              <a:latin typeface="Microsoft Sans Serif"/>
              <a:cs typeface="Microsoft Sans Serif"/>
            </a:endParaRPr>
          </a:p>
          <a:p>
            <a:pPr marL="15356" marR="6142">
              <a:lnSpc>
                <a:spcPts val="3240"/>
              </a:lnSpc>
              <a:spcBef>
                <a:spcPts val="1336"/>
              </a:spcBef>
            </a:pPr>
            <a:r>
              <a:rPr sz="2902" dirty="0">
                <a:latin typeface="Microsoft Sans Serif"/>
                <a:cs typeface="Microsoft Sans Serif"/>
              </a:rPr>
              <a:t>It</a:t>
            </a:r>
            <a:r>
              <a:rPr sz="2902" spc="30" dirty="0">
                <a:latin typeface="Microsoft Sans Serif"/>
                <a:cs typeface="Microsoft Sans Serif"/>
              </a:rPr>
              <a:t> </a:t>
            </a:r>
            <a:r>
              <a:rPr sz="2902" dirty="0">
                <a:latin typeface="Microsoft Sans Serif"/>
                <a:cs typeface="Microsoft Sans Serif"/>
              </a:rPr>
              <a:t>starts</a:t>
            </a:r>
            <a:r>
              <a:rPr sz="2902" spc="36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with</a:t>
            </a:r>
            <a:r>
              <a:rPr sz="2902" spc="30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meta-information</a:t>
            </a:r>
            <a:r>
              <a:rPr sz="2902" spc="18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lines,</a:t>
            </a:r>
            <a:r>
              <a:rPr sz="2902" spc="42" dirty="0">
                <a:latin typeface="Microsoft Sans Serif"/>
                <a:cs typeface="Microsoft Sans Serif"/>
              </a:rPr>
              <a:t> </a:t>
            </a:r>
            <a:r>
              <a:rPr sz="2902" dirty="0">
                <a:latin typeface="Microsoft Sans Serif"/>
                <a:cs typeface="Microsoft Sans Serif"/>
              </a:rPr>
              <a:t>a</a:t>
            </a:r>
            <a:r>
              <a:rPr sz="2902" spc="18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header</a:t>
            </a:r>
            <a:r>
              <a:rPr sz="2902" spc="36" dirty="0">
                <a:latin typeface="Microsoft Sans Serif"/>
                <a:cs typeface="Microsoft Sans Serif"/>
              </a:rPr>
              <a:t> </a:t>
            </a:r>
            <a:r>
              <a:rPr sz="2902" spc="-18" dirty="0">
                <a:latin typeface="Microsoft Sans Serif"/>
                <a:cs typeface="Microsoft Sans Serif"/>
              </a:rPr>
              <a:t>line,</a:t>
            </a:r>
            <a:r>
              <a:rPr sz="2902" spc="36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and</a:t>
            </a:r>
            <a:r>
              <a:rPr sz="2902" spc="30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then </a:t>
            </a:r>
            <a:r>
              <a:rPr sz="2902" spc="-750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data</a:t>
            </a:r>
            <a:r>
              <a:rPr sz="2902" spc="36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lines,</a:t>
            </a:r>
            <a:r>
              <a:rPr sz="2902" spc="36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each</a:t>
            </a:r>
            <a:r>
              <a:rPr sz="2902" spc="24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containing</a:t>
            </a:r>
            <a:r>
              <a:rPr sz="2902" spc="30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information</a:t>
            </a:r>
            <a:r>
              <a:rPr sz="2902" spc="24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about</a:t>
            </a:r>
            <a:r>
              <a:rPr sz="2902" spc="36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one</a:t>
            </a:r>
            <a:r>
              <a:rPr sz="2902" spc="24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SNP</a:t>
            </a:r>
            <a:r>
              <a:rPr sz="2902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or </a:t>
            </a:r>
            <a:r>
              <a:rPr sz="2902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INDEL</a:t>
            </a:r>
            <a:r>
              <a:rPr sz="2902" spc="-79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detected.</a:t>
            </a:r>
            <a:endParaRPr sz="2902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4764" y="2129620"/>
            <a:ext cx="162765" cy="215595"/>
          </a:xfrm>
          <a:prstGeom prst="rect">
            <a:avLst/>
          </a:prstGeom>
        </p:spPr>
        <p:txBody>
          <a:bodyPr vert="horz" wrap="square" lIns="0" tIns="19962" rIns="0" bIns="0" rtlCol="0">
            <a:spAutoFit/>
          </a:bodyPr>
          <a:lstStyle/>
          <a:p>
            <a:pPr marL="15356">
              <a:spcBef>
                <a:spcPts val="157"/>
              </a:spcBef>
            </a:pPr>
            <a:r>
              <a:rPr sz="1270" spc="266" dirty="0">
                <a:latin typeface="Microsoft Sans Serif"/>
                <a:cs typeface="Microsoft Sans Serif"/>
              </a:rPr>
              <a:t>●</a:t>
            </a:r>
            <a:endParaRPr sz="127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7698" y="3655924"/>
            <a:ext cx="6497538" cy="2197192"/>
          </a:xfrm>
          <a:prstGeom prst="rect">
            <a:avLst/>
          </a:prstGeom>
        </p:spPr>
        <p:txBody>
          <a:bodyPr vert="horz" wrap="square" lIns="0" tIns="23801" rIns="0" bIns="0" rtlCol="0">
            <a:spAutoFit/>
          </a:bodyPr>
          <a:lstStyle/>
          <a:p>
            <a:pPr marL="15356" marR="3570170">
              <a:lnSpc>
                <a:spcPct val="94900"/>
              </a:lnSpc>
              <a:spcBef>
                <a:spcPts val="187"/>
              </a:spcBef>
            </a:pPr>
            <a:r>
              <a:rPr sz="1088" spc="-6" dirty="0">
                <a:latin typeface="Courier New"/>
                <a:cs typeface="Courier New"/>
              </a:rPr>
              <a:t>##fileformat=VCFv4.0 </a:t>
            </a:r>
            <a:r>
              <a:rPr sz="1088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##reference=1000GenomesPilot-NCBI36 </a:t>
            </a:r>
            <a:r>
              <a:rPr sz="1088" spc="-641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##phasing=partial</a:t>
            </a:r>
            <a:endParaRPr sz="1088">
              <a:latin typeface="Courier New"/>
              <a:cs typeface="Courier New"/>
            </a:endParaRPr>
          </a:p>
          <a:p>
            <a:pPr marL="15356" marR="6142">
              <a:lnSpc>
                <a:spcPts val="1232"/>
              </a:lnSpc>
              <a:spcBef>
                <a:spcPts val="30"/>
              </a:spcBef>
            </a:pPr>
            <a:r>
              <a:rPr sz="1088" spc="-6" dirty="0">
                <a:latin typeface="Courier New"/>
                <a:cs typeface="Courier New"/>
              </a:rPr>
              <a:t>##INFO=&lt;ID=NS,Number=1,Type=Integer,Description="Number of Samples With Data"&gt; </a:t>
            </a:r>
            <a:r>
              <a:rPr sz="1088" spc="-641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##INFO=&lt;ID=DP,Number=1,Type=Integer,Description="Total</a:t>
            </a:r>
            <a:r>
              <a:rPr sz="1088" spc="-18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Depth"&gt;</a:t>
            </a:r>
            <a:endParaRPr sz="1088">
              <a:latin typeface="Courier New"/>
              <a:cs typeface="Courier New"/>
            </a:endParaRPr>
          </a:p>
          <a:p>
            <a:pPr marL="15356" marR="254135">
              <a:lnSpc>
                <a:spcPts val="1232"/>
              </a:lnSpc>
              <a:spcBef>
                <a:spcPts val="12"/>
              </a:spcBef>
            </a:pPr>
            <a:r>
              <a:rPr sz="1088" spc="-6" dirty="0">
                <a:latin typeface="Courier New"/>
                <a:cs typeface="Courier New"/>
              </a:rPr>
              <a:t>##INFO=&lt;ID=AF,Number=.,Type=Float,Description="Allele Frequency"&gt; </a:t>
            </a:r>
            <a:r>
              <a:rPr sz="1088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##INFO=&lt;ID=AA,Number=1,Type=String,Description="Ancestral Allele"&gt; </a:t>
            </a:r>
            <a:r>
              <a:rPr sz="1088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##INFO=&lt;ID=DB,Number=0,Type=Flag,Description="dbSNP</a:t>
            </a:r>
            <a:r>
              <a:rPr sz="1088" spc="-36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membership,</a:t>
            </a:r>
            <a:r>
              <a:rPr sz="1088" spc="-36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build</a:t>
            </a:r>
            <a:r>
              <a:rPr sz="1088" spc="-30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129"&gt;</a:t>
            </a:r>
            <a:endParaRPr sz="1088">
              <a:latin typeface="Courier New"/>
              <a:cs typeface="Courier New"/>
            </a:endParaRPr>
          </a:p>
          <a:p>
            <a:pPr marL="15356" marR="751655">
              <a:lnSpc>
                <a:spcPts val="1232"/>
              </a:lnSpc>
              <a:spcBef>
                <a:spcPts val="12"/>
              </a:spcBef>
            </a:pPr>
            <a:r>
              <a:rPr sz="1088" spc="-6" dirty="0">
                <a:latin typeface="Courier New"/>
                <a:cs typeface="Courier New"/>
              </a:rPr>
              <a:t>##INFO=&lt;ID=H2,Number=0,Type=Flag,Description="HapMap2 membership"&gt; </a:t>
            </a:r>
            <a:r>
              <a:rPr sz="1088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##FORMAT=&lt;ID=GT,Number=1,Type=String,Description="Genotype"&gt; </a:t>
            </a:r>
            <a:r>
              <a:rPr sz="1088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##FORMAT=&lt;ID=GQ,Number=1,Type=Integer,Description="Genotype</a:t>
            </a:r>
            <a:r>
              <a:rPr sz="1088" spc="-79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Quality"&gt;</a:t>
            </a:r>
            <a:endParaRPr sz="1088">
              <a:latin typeface="Courier New"/>
              <a:cs typeface="Courier New"/>
            </a:endParaRPr>
          </a:p>
          <a:p>
            <a:pPr marL="15356" marR="668735">
              <a:lnSpc>
                <a:spcPts val="1232"/>
              </a:lnSpc>
              <a:spcBef>
                <a:spcPts val="12"/>
              </a:spcBef>
              <a:tabLst>
                <a:tab pos="1258389" algn="l"/>
                <a:tab pos="2087589" algn="l"/>
                <a:tab pos="2999711" algn="l"/>
              </a:tabLst>
            </a:pPr>
            <a:r>
              <a:rPr sz="1088" spc="-6" dirty="0">
                <a:latin typeface="Courier New"/>
                <a:cs typeface="Courier New"/>
              </a:rPr>
              <a:t>##FORMAT=&lt;ID=DP,Number=1,Type=Integer,Description="Read Depth"&gt; </a:t>
            </a:r>
            <a:r>
              <a:rPr sz="1088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##FORMAT=&lt;ID=HQ,Number=2,Type=Integer,Description="Haplotype Quality"&gt; </a:t>
            </a:r>
            <a:r>
              <a:rPr sz="1088" spc="-641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#CHROM</a:t>
            </a:r>
            <a:r>
              <a:rPr sz="1088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POS	ID	REF</a:t>
            </a:r>
            <a:r>
              <a:rPr sz="1088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ALT	QUAL</a:t>
            </a:r>
            <a:r>
              <a:rPr sz="1088" spc="-12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FILTER</a:t>
            </a:r>
            <a:r>
              <a:rPr sz="1088" spc="-12" dirty="0">
                <a:latin typeface="Courier New"/>
                <a:cs typeface="Courier New"/>
              </a:rPr>
              <a:t> </a:t>
            </a:r>
            <a:r>
              <a:rPr sz="1088" spc="-6" dirty="0">
                <a:latin typeface="Courier New"/>
                <a:cs typeface="Courier New"/>
              </a:rPr>
              <a:t>INFO</a:t>
            </a:r>
            <a:endParaRPr sz="1088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96547" y="5698161"/>
            <a:ext cx="528218" cy="182923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088" spc="-6" dirty="0">
                <a:latin typeface="Courier New"/>
                <a:cs typeface="Courier New"/>
              </a:rPr>
              <a:t>FORMAT</a:t>
            </a:r>
            <a:endParaRPr sz="1088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91480" y="5698161"/>
            <a:ext cx="611134" cy="182923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088" spc="-6" dirty="0">
                <a:latin typeface="Courier New"/>
                <a:cs typeface="Courier New"/>
              </a:rPr>
              <a:t>NA00001</a:t>
            </a:r>
            <a:endParaRPr sz="1088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435155" y="5698161"/>
            <a:ext cx="611134" cy="182923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088" spc="-6" dirty="0">
                <a:latin typeface="Courier New"/>
                <a:cs typeface="Courier New"/>
              </a:rPr>
              <a:t>NA00002</a:t>
            </a:r>
            <a:endParaRPr sz="1088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78829" y="5698161"/>
            <a:ext cx="611134" cy="182923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088" spc="-6" dirty="0">
                <a:latin typeface="Courier New"/>
                <a:cs typeface="Courier New"/>
              </a:rPr>
              <a:t>NA00003</a:t>
            </a:r>
            <a:endParaRPr sz="1088">
              <a:latin typeface="Courier New"/>
              <a:cs typeface="Courier New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374665" y="5894818"/>
          <a:ext cx="11684512" cy="469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83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31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48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75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04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587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56586">
                <a:tc>
                  <a:txBody>
                    <a:bodyPr/>
                    <a:lstStyle/>
                    <a:p>
                      <a:pPr marL="31750">
                        <a:lnSpc>
                          <a:spcPts val="919"/>
                        </a:lnSpc>
                      </a:pPr>
                      <a:r>
                        <a:rPr sz="1100" spc="-5" dirty="0">
                          <a:latin typeface="Courier New"/>
                          <a:cs typeface="Courier New"/>
                        </a:rPr>
                        <a:t>20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1450">
                        <a:lnSpc>
                          <a:spcPts val="919"/>
                        </a:lnSpc>
                        <a:tabLst>
                          <a:tab pos="719455" algn="l"/>
                        </a:tabLst>
                      </a:pPr>
                      <a:r>
                        <a:rPr sz="1100" spc="-5" dirty="0">
                          <a:latin typeface="Courier New"/>
                          <a:cs typeface="Courier New"/>
                        </a:rPr>
                        <a:t>14370	rs6054257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919"/>
                        </a:lnSpc>
                      </a:pPr>
                      <a:r>
                        <a:rPr sz="1100" dirty="0">
                          <a:latin typeface="Courier New"/>
                          <a:cs typeface="Courier New"/>
                        </a:rPr>
                        <a:t>G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5104">
                        <a:lnSpc>
                          <a:spcPts val="919"/>
                        </a:lnSpc>
                      </a:pPr>
                      <a:r>
                        <a:rPr sz="1100" dirty="0">
                          <a:latin typeface="Courier New"/>
                          <a:cs typeface="Courier New"/>
                        </a:rPr>
                        <a:t>A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1450">
                        <a:lnSpc>
                          <a:spcPts val="919"/>
                        </a:lnSpc>
                      </a:pPr>
                      <a:r>
                        <a:rPr sz="1100" spc="-5" dirty="0">
                          <a:latin typeface="Courier New"/>
                          <a:cs typeface="Courier New"/>
                        </a:rPr>
                        <a:t>29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ts val="919"/>
                        </a:lnSpc>
                      </a:pPr>
                      <a:r>
                        <a:rPr sz="1100" spc="-5" dirty="0">
                          <a:latin typeface="Courier New"/>
                          <a:cs typeface="Courier New"/>
                        </a:rPr>
                        <a:t>PASS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ts val="919"/>
                        </a:lnSpc>
                        <a:tabLst>
                          <a:tab pos="2433955" algn="l"/>
                        </a:tabLst>
                      </a:pPr>
                      <a:r>
                        <a:rPr sz="1100" spc="-5" dirty="0">
                          <a:latin typeface="Courier New"/>
                          <a:cs typeface="Courier New"/>
                        </a:rPr>
                        <a:t>NS=3;DP=14;AF=0.5;DB;H2	GT:GQ:DP:HQ</a:t>
                      </a:r>
                      <a:r>
                        <a:rPr sz="1100" spc="-3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spc="-5" dirty="0">
                          <a:latin typeface="Courier New"/>
                          <a:cs typeface="Courier New"/>
                        </a:rPr>
                        <a:t>0|0:48:1:51,51</a:t>
                      </a:r>
                      <a:r>
                        <a:rPr sz="1100" spc="-3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spc="-5" dirty="0">
                          <a:latin typeface="Courier New"/>
                          <a:cs typeface="Courier New"/>
                        </a:rPr>
                        <a:t>1|0:48:8:51,51</a:t>
                      </a:r>
                      <a:r>
                        <a:rPr sz="1100" spc="-3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spc="-5" dirty="0">
                          <a:latin typeface="Courier New"/>
                          <a:cs typeface="Courier New"/>
                        </a:rPr>
                        <a:t>1/1:43:5:.,.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6623">
                <a:tc>
                  <a:txBody>
                    <a:bodyPr/>
                    <a:lstStyle/>
                    <a:p>
                      <a:pPr marL="31750">
                        <a:lnSpc>
                          <a:spcPts val="919"/>
                        </a:lnSpc>
                      </a:pPr>
                      <a:r>
                        <a:rPr sz="1100" spc="-5" dirty="0">
                          <a:latin typeface="Courier New"/>
                          <a:cs typeface="Courier New"/>
                        </a:rPr>
                        <a:t>20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1450">
                        <a:lnSpc>
                          <a:spcPts val="919"/>
                        </a:lnSpc>
                        <a:tabLst>
                          <a:tab pos="719455" algn="l"/>
                        </a:tabLst>
                      </a:pPr>
                      <a:r>
                        <a:rPr sz="1100" spc="-5" dirty="0">
                          <a:latin typeface="Courier New"/>
                          <a:cs typeface="Courier New"/>
                        </a:rPr>
                        <a:t>17330	</a:t>
                      </a:r>
                      <a:r>
                        <a:rPr sz="1100" dirty="0">
                          <a:latin typeface="Courier New"/>
                          <a:cs typeface="Courier New"/>
                        </a:rPr>
                        <a:t>.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919"/>
                        </a:lnSpc>
                      </a:pPr>
                      <a:r>
                        <a:rPr sz="1100" dirty="0">
                          <a:latin typeface="Courier New"/>
                          <a:cs typeface="Courier New"/>
                        </a:rPr>
                        <a:t>T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5740">
                        <a:lnSpc>
                          <a:spcPts val="919"/>
                        </a:lnSpc>
                      </a:pPr>
                      <a:r>
                        <a:rPr sz="1100" dirty="0">
                          <a:latin typeface="Courier New"/>
                          <a:cs typeface="Courier New"/>
                        </a:rPr>
                        <a:t>A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1450">
                        <a:lnSpc>
                          <a:spcPts val="919"/>
                        </a:lnSpc>
                      </a:pPr>
                      <a:r>
                        <a:rPr sz="1100" dirty="0">
                          <a:latin typeface="Courier New"/>
                          <a:cs typeface="Courier New"/>
                        </a:rPr>
                        <a:t>3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ts val="919"/>
                        </a:lnSpc>
                      </a:pPr>
                      <a:r>
                        <a:rPr sz="1100" spc="-5" dirty="0">
                          <a:latin typeface="Courier New"/>
                          <a:cs typeface="Courier New"/>
                        </a:rPr>
                        <a:t>q10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ts val="919"/>
                        </a:lnSpc>
                        <a:tabLst>
                          <a:tab pos="2433955" algn="l"/>
                          <a:tab pos="5314315" algn="l"/>
                        </a:tabLst>
                      </a:pPr>
                      <a:r>
                        <a:rPr sz="1100" spc="-5" dirty="0">
                          <a:latin typeface="Courier New"/>
                          <a:cs typeface="Courier New"/>
                        </a:rPr>
                        <a:t>NS=3;DP=11;AF=0.017	GT:GQ:DP:HQ</a:t>
                      </a:r>
                      <a:r>
                        <a:rPr sz="110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spc="-5" dirty="0">
                          <a:latin typeface="Courier New"/>
                          <a:cs typeface="Courier New"/>
                        </a:rPr>
                        <a:t>0|0:49:3:58,50</a:t>
                      </a:r>
                      <a:r>
                        <a:rPr sz="110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spc="-5" dirty="0">
                          <a:latin typeface="Courier New"/>
                          <a:cs typeface="Courier New"/>
                        </a:rPr>
                        <a:t>0|1:3:5:65,3	0/0:41:3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6586">
                <a:tc>
                  <a:txBody>
                    <a:bodyPr/>
                    <a:lstStyle/>
                    <a:p>
                      <a:pPr marL="31750">
                        <a:lnSpc>
                          <a:spcPts val="919"/>
                        </a:lnSpc>
                      </a:pPr>
                      <a:r>
                        <a:rPr sz="1100" spc="-5" dirty="0">
                          <a:latin typeface="Courier New"/>
                          <a:cs typeface="Courier New"/>
                        </a:rPr>
                        <a:t>20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1450">
                        <a:lnSpc>
                          <a:spcPts val="919"/>
                        </a:lnSpc>
                      </a:pPr>
                      <a:r>
                        <a:rPr sz="1100" spc="-5" dirty="0">
                          <a:latin typeface="Courier New"/>
                          <a:cs typeface="Courier New"/>
                        </a:rPr>
                        <a:t>1110696</a:t>
                      </a:r>
                      <a:r>
                        <a:rPr sz="1100" spc="-7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spc="-5" dirty="0">
                          <a:latin typeface="Courier New"/>
                          <a:cs typeface="Courier New"/>
                        </a:rPr>
                        <a:t>rs6040355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919"/>
                        </a:lnSpc>
                      </a:pPr>
                      <a:r>
                        <a:rPr sz="1100" dirty="0">
                          <a:latin typeface="Courier New"/>
                          <a:cs typeface="Courier New"/>
                        </a:rPr>
                        <a:t>A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5104">
                        <a:lnSpc>
                          <a:spcPts val="919"/>
                        </a:lnSpc>
                      </a:pPr>
                      <a:r>
                        <a:rPr sz="1100" spc="-5" dirty="0">
                          <a:latin typeface="Courier New"/>
                          <a:cs typeface="Courier New"/>
                        </a:rPr>
                        <a:t>G,T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1450">
                        <a:lnSpc>
                          <a:spcPts val="919"/>
                        </a:lnSpc>
                      </a:pPr>
                      <a:r>
                        <a:rPr sz="1100" spc="-5" dirty="0">
                          <a:latin typeface="Courier New"/>
                          <a:cs typeface="Courier New"/>
                        </a:rPr>
                        <a:t>67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ts val="919"/>
                        </a:lnSpc>
                      </a:pPr>
                      <a:r>
                        <a:rPr sz="1100" spc="-5" dirty="0">
                          <a:latin typeface="Courier New"/>
                          <a:cs typeface="Courier New"/>
                        </a:rPr>
                        <a:t>PASS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ts val="919"/>
                        </a:lnSpc>
                        <a:tabLst>
                          <a:tab pos="5313680" algn="l"/>
                        </a:tabLst>
                      </a:pPr>
                      <a:r>
                        <a:rPr sz="1100" spc="-5" dirty="0">
                          <a:latin typeface="Courier New"/>
                          <a:cs typeface="Courier New"/>
                        </a:rPr>
                        <a:t>NS=2;DP=10;AF=0.333,0.667;AA=T;DB</a:t>
                      </a:r>
                      <a:r>
                        <a:rPr sz="110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spc="-5" dirty="0">
                          <a:latin typeface="Courier New"/>
                          <a:cs typeface="Courier New"/>
                        </a:rPr>
                        <a:t>GT:GQ:DP:HQ</a:t>
                      </a:r>
                      <a:r>
                        <a:rPr sz="110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spc="-5" dirty="0">
                          <a:latin typeface="Courier New"/>
                          <a:cs typeface="Courier New"/>
                        </a:rPr>
                        <a:t>1|2:21:6:23,27</a:t>
                      </a:r>
                      <a:r>
                        <a:rPr sz="110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spc="-5" dirty="0">
                          <a:latin typeface="Courier New"/>
                          <a:cs typeface="Courier New"/>
                        </a:rPr>
                        <a:t>2|1:2:0:18,2	2/2:35:4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24047" y="273180"/>
            <a:ext cx="970446" cy="12483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07718" y="3419939"/>
            <a:ext cx="3379672" cy="137469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9607" y="478939"/>
            <a:ext cx="7764339" cy="668324"/>
          </a:xfrm>
          <a:prstGeom prst="rect">
            <a:avLst/>
          </a:prstGeom>
        </p:spPr>
        <p:txBody>
          <a:bodyPr vert="horz" wrap="square" lIns="0" tIns="16891" rIns="0" bIns="0" rtlCol="0">
            <a:spAutoFit/>
          </a:bodyPr>
          <a:lstStyle/>
          <a:p>
            <a:pPr marL="15356">
              <a:spcBef>
                <a:spcPts val="133"/>
              </a:spcBef>
            </a:pPr>
            <a:r>
              <a:rPr sz="4232" spc="-12" dirty="0"/>
              <a:t>Managing</a:t>
            </a:r>
            <a:r>
              <a:rPr sz="4232" spc="36" dirty="0"/>
              <a:t> </a:t>
            </a:r>
            <a:r>
              <a:rPr sz="4232" spc="-18" dirty="0"/>
              <a:t>biological</a:t>
            </a:r>
            <a:r>
              <a:rPr sz="4232" spc="42" dirty="0"/>
              <a:t> </a:t>
            </a:r>
            <a:r>
              <a:rPr sz="4232" spc="-12" dirty="0"/>
              <a:t>flat</a:t>
            </a:r>
            <a:r>
              <a:rPr sz="4232" spc="36" dirty="0"/>
              <a:t> </a:t>
            </a:r>
            <a:r>
              <a:rPr sz="4232" spc="-6" dirty="0"/>
              <a:t>text</a:t>
            </a:r>
            <a:r>
              <a:rPr sz="4232" spc="30" dirty="0"/>
              <a:t> </a:t>
            </a:r>
            <a:r>
              <a:rPr sz="4232" spc="-12" dirty="0"/>
              <a:t>files</a:t>
            </a:r>
            <a:endParaRPr sz="4232"/>
          </a:p>
        </p:txBody>
      </p:sp>
      <p:sp>
        <p:nvSpPr>
          <p:cNvPr id="3" name="object 3"/>
          <p:cNvSpPr txBox="1"/>
          <p:nvPr/>
        </p:nvSpPr>
        <p:spPr>
          <a:xfrm>
            <a:off x="724764" y="1556874"/>
            <a:ext cx="162765" cy="215595"/>
          </a:xfrm>
          <a:prstGeom prst="rect">
            <a:avLst/>
          </a:prstGeom>
        </p:spPr>
        <p:txBody>
          <a:bodyPr vert="horz" wrap="square" lIns="0" tIns="19962" rIns="0" bIns="0" rtlCol="0">
            <a:spAutoFit/>
          </a:bodyPr>
          <a:lstStyle/>
          <a:p>
            <a:pPr marL="15356">
              <a:spcBef>
                <a:spcPts val="157"/>
              </a:spcBef>
            </a:pPr>
            <a:r>
              <a:rPr sz="1270" spc="266" dirty="0">
                <a:latin typeface="Microsoft Sans Serif"/>
                <a:cs typeface="Microsoft Sans Serif"/>
              </a:rPr>
              <a:t>●</a:t>
            </a:r>
            <a:endParaRPr sz="127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1108641" y="2064647"/>
            <a:ext cx="11164740" cy="1864006"/>
          </a:xfrm>
          <a:prstGeom prst="rect">
            <a:avLst/>
          </a:prstGeom>
        </p:spPr>
        <p:txBody>
          <a:bodyPr vert="horz" wrap="square" lIns="0" tIns="55279" rIns="0" bIns="0" rtlCol="0">
            <a:spAutoFit/>
          </a:bodyPr>
          <a:lstStyle/>
          <a:p>
            <a:pPr marL="320164" marR="527464">
              <a:lnSpc>
                <a:spcPts val="3228"/>
              </a:lnSpc>
              <a:spcBef>
                <a:spcPts val="435"/>
              </a:spcBef>
            </a:pPr>
            <a:r>
              <a:rPr spc="-18" dirty="0"/>
              <a:t>Biological</a:t>
            </a:r>
            <a:r>
              <a:rPr spc="18" dirty="0"/>
              <a:t> </a:t>
            </a:r>
            <a:r>
              <a:rPr spc="-12" dirty="0"/>
              <a:t>files</a:t>
            </a:r>
            <a:r>
              <a:rPr spc="30" dirty="0"/>
              <a:t> </a:t>
            </a:r>
            <a:r>
              <a:rPr spc="-6" dirty="0"/>
              <a:t>are</a:t>
            </a:r>
            <a:r>
              <a:rPr spc="42" dirty="0"/>
              <a:t> </a:t>
            </a:r>
            <a:r>
              <a:rPr spc="-12" dirty="0"/>
              <a:t>usually</a:t>
            </a:r>
            <a:r>
              <a:rPr spc="30" dirty="0"/>
              <a:t> </a:t>
            </a:r>
            <a:r>
              <a:rPr spc="-12" dirty="0"/>
              <a:t>huge,</a:t>
            </a:r>
            <a:r>
              <a:rPr spc="36" dirty="0"/>
              <a:t> </a:t>
            </a:r>
            <a:r>
              <a:rPr dirty="0"/>
              <a:t>so</a:t>
            </a:r>
            <a:r>
              <a:rPr spc="42" dirty="0"/>
              <a:t> </a:t>
            </a:r>
            <a:r>
              <a:rPr spc="-12" dirty="0"/>
              <a:t>it</a:t>
            </a:r>
            <a:r>
              <a:rPr spc="36" dirty="0"/>
              <a:t> </a:t>
            </a:r>
            <a:r>
              <a:rPr spc="-12" dirty="0"/>
              <a:t>is</a:t>
            </a:r>
            <a:r>
              <a:rPr spc="30" dirty="0"/>
              <a:t> </a:t>
            </a:r>
            <a:r>
              <a:rPr spc="-6" dirty="0"/>
              <a:t>often</a:t>
            </a:r>
            <a:r>
              <a:rPr spc="30" dirty="0"/>
              <a:t> </a:t>
            </a:r>
            <a:r>
              <a:rPr spc="-12" dirty="0"/>
              <a:t>impossible</a:t>
            </a:r>
            <a:r>
              <a:rPr spc="24" dirty="0"/>
              <a:t> </a:t>
            </a:r>
            <a:r>
              <a:rPr dirty="0"/>
              <a:t>to </a:t>
            </a:r>
            <a:r>
              <a:rPr spc="-756" dirty="0"/>
              <a:t> </a:t>
            </a:r>
            <a:r>
              <a:rPr spc="-12" dirty="0"/>
              <a:t>open</a:t>
            </a:r>
            <a:r>
              <a:rPr spc="30" dirty="0"/>
              <a:t> </a:t>
            </a:r>
            <a:r>
              <a:rPr spc="-6" dirty="0"/>
              <a:t>these</a:t>
            </a:r>
            <a:r>
              <a:rPr spc="36" dirty="0"/>
              <a:t> </a:t>
            </a:r>
            <a:r>
              <a:rPr spc="-12" dirty="0"/>
              <a:t>files</a:t>
            </a:r>
            <a:r>
              <a:rPr spc="30" dirty="0"/>
              <a:t> </a:t>
            </a:r>
            <a:r>
              <a:rPr spc="-12" dirty="0"/>
              <a:t>with</a:t>
            </a:r>
            <a:r>
              <a:rPr spc="24" dirty="0"/>
              <a:t> </a:t>
            </a:r>
            <a:r>
              <a:rPr dirty="0"/>
              <a:t>text</a:t>
            </a:r>
            <a:r>
              <a:rPr spc="36" dirty="0"/>
              <a:t> </a:t>
            </a:r>
            <a:r>
              <a:rPr spc="-12" dirty="0"/>
              <a:t>editors.</a:t>
            </a:r>
          </a:p>
          <a:p>
            <a:pPr marL="320164" marR="6142">
              <a:lnSpc>
                <a:spcPts val="3240"/>
              </a:lnSpc>
              <a:spcBef>
                <a:spcPts val="1288"/>
              </a:spcBef>
            </a:pPr>
            <a:r>
              <a:rPr dirty="0"/>
              <a:t>It</a:t>
            </a:r>
            <a:r>
              <a:rPr spc="30" dirty="0"/>
              <a:t> </a:t>
            </a:r>
            <a:r>
              <a:rPr spc="-12" dirty="0"/>
              <a:t>is</a:t>
            </a:r>
            <a:r>
              <a:rPr spc="30" dirty="0"/>
              <a:t> </a:t>
            </a:r>
            <a:r>
              <a:rPr spc="-6" dirty="0"/>
              <a:t>recommended</a:t>
            </a:r>
            <a:r>
              <a:rPr spc="24" dirty="0"/>
              <a:t> </a:t>
            </a:r>
            <a:r>
              <a:rPr dirty="0"/>
              <a:t>to</a:t>
            </a:r>
            <a:r>
              <a:rPr spc="36" dirty="0"/>
              <a:t> </a:t>
            </a:r>
            <a:r>
              <a:rPr spc="-6" dirty="0"/>
              <a:t>check</a:t>
            </a:r>
            <a:r>
              <a:rPr spc="24" dirty="0"/>
              <a:t> </a:t>
            </a:r>
            <a:r>
              <a:rPr spc="-6" dirty="0"/>
              <a:t>that</a:t>
            </a:r>
            <a:r>
              <a:rPr spc="36" dirty="0"/>
              <a:t> </a:t>
            </a:r>
            <a:r>
              <a:rPr spc="-6" dirty="0"/>
              <a:t>our</a:t>
            </a:r>
            <a:r>
              <a:rPr spc="30" dirty="0"/>
              <a:t> </a:t>
            </a:r>
            <a:r>
              <a:rPr spc="-12" dirty="0"/>
              <a:t>files</a:t>
            </a:r>
            <a:r>
              <a:rPr spc="30" dirty="0"/>
              <a:t> </a:t>
            </a:r>
            <a:r>
              <a:rPr dirty="0"/>
              <a:t>are</a:t>
            </a:r>
            <a:r>
              <a:rPr spc="30" dirty="0"/>
              <a:t> </a:t>
            </a:r>
            <a:r>
              <a:rPr spc="-6" dirty="0"/>
              <a:t>correct,</a:t>
            </a:r>
            <a:r>
              <a:rPr spc="36" dirty="0"/>
              <a:t> </a:t>
            </a:r>
            <a:r>
              <a:rPr spc="-6" dirty="0"/>
              <a:t>however </a:t>
            </a:r>
            <a:r>
              <a:rPr spc="-750" dirty="0"/>
              <a:t> </a:t>
            </a:r>
            <a:r>
              <a:rPr spc="-12" dirty="0"/>
              <a:t>visual</a:t>
            </a:r>
            <a:r>
              <a:rPr spc="24" dirty="0"/>
              <a:t> </a:t>
            </a:r>
            <a:r>
              <a:rPr spc="-12" dirty="0"/>
              <a:t>inspection</a:t>
            </a:r>
            <a:r>
              <a:rPr spc="24" dirty="0"/>
              <a:t> </a:t>
            </a:r>
            <a:r>
              <a:rPr spc="-6" dirty="0"/>
              <a:t>can</a:t>
            </a:r>
            <a:r>
              <a:rPr spc="24" dirty="0"/>
              <a:t> </a:t>
            </a:r>
            <a:r>
              <a:rPr spc="-6" dirty="0"/>
              <a:t>become</a:t>
            </a:r>
            <a:r>
              <a:rPr spc="36" dirty="0"/>
              <a:t> </a:t>
            </a:r>
            <a:r>
              <a:rPr spc="-6" dirty="0"/>
              <a:t>an</a:t>
            </a:r>
            <a:r>
              <a:rPr spc="36" dirty="0"/>
              <a:t> </a:t>
            </a:r>
            <a:r>
              <a:rPr spc="-12" dirty="0"/>
              <a:t>impossible</a:t>
            </a:r>
            <a:r>
              <a:rPr spc="24" dirty="0"/>
              <a:t> </a:t>
            </a:r>
            <a:r>
              <a:rPr dirty="0"/>
              <a:t>task</a:t>
            </a:r>
            <a:r>
              <a:rPr spc="30" dirty="0"/>
              <a:t> </a:t>
            </a:r>
            <a:r>
              <a:rPr spc="-12" dirty="0"/>
              <a:t>due</a:t>
            </a:r>
            <a:r>
              <a:rPr spc="36" dirty="0"/>
              <a:t> </a:t>
            </a:r>
            <a:r>
              <a:rPr spc="-6" dirty="0"/>
              <a:t>to: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24764" y="2541139"/>
            <a:ext cx="162765" cy="215595"/>
          </a:xfrm>
          <a:prstGeom prst="rect">
            <a:avLst/>
          </a:prstGeom>
        </p:spPr>
        <p:txBody>
          <a:bodyPr vert="horz" wrap="square" lIns="0" tIns="19962" rIns="0" bIns="0" rtlCol="0">
            <a:spAutoFit/>
          </a:bodyPr>
          <a:lstStyle/>
          <a:p>
            <a:pPr marL="15356">
              <a:spcBef>
                <a:spcPts val="157"/>
              </a:spcBef>
            </a:pPr>
            <a:r>
              <a:rPr sz="1270" spc="266" dirty="0">
                <a:latin typeface="Microsoft Sans Serif"/>
                <a:cs typeface="Microsoft Sans Serif"/>
              </a:rPr>
              <a:t>●</a:t>
            </a:r>
            <a:endParaRPr sz="127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46839" y="3900070"/>
            <a:ext cx="165068" cy="307018"/>
          </a:xfrm>
          <a:prstGeom prst="rect">
            <a:avLst/>
          </a:prstGeom>
        </p:spPr>
        <p:txBody>
          <a:bodyPr vert="horz" wrap="square" lIns="0" tIns="18426" rIns="0" bIns="0" rtlCol="0">
            <a:spAutoFit/>
          </a:bodyPr>
          <a:lstStyle/>
          <a:p>
            <a:pPr marL="15356">
              <a:spcBef>
                <a:spcPts val="145"/>
              </a:spcBef>
            </a:pPr>
            <a:r>
              <a:rPr sz="1874" spc="502" dirty="0">
                <a:latin typeface="Microsoft Sans Serif"/>
                <a:cs typeface="Microsoft Sans Serif"/>
              </a:rPr>
              <a:t>–</a:t>
            </a:r>
            <a:endParaRPr sz="1874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46838" y="3279723"/>
            <a:ext cx="6757808" cy="1003478"/>
          </a:xfrm>
          <a:prstGeom prst="rect">
            <a:avLst/>
          </a:prstGeom>
        </p:spPr>
        <p:txBody>
          <a:bodyPr vert="horz" wrap="square" lIns="0" tIns="118235" rIns="0" bIns="0" rtlCol="0">
            <a:spAutoFit/>
          </a:bodyPr>
          <a:lstStyle/>
          <a:p>
            <a:pPr marL="15356">
              <a:spcBef>
                <a:spcPts val="931"/>
              </a:spcBef>
              <a:tabLst>
                <a:tab pos="406155" algn="l"/>
              </a:tabLst>
            </a:pPr>
            <a:r>
              <a:rPr sz="2811" spc="752" baseline="12544" dirty="0">
                <a:latin typeface="Microsoft Sans Serif"/>
                <a:cs typeface="Microsoft Sans Serif"/>
              </a:rPr>
              <a:t>–	</a:t>
            </a:r>
            <a:r>
              <a:rPr sz="2539" spc="-12" dirty="0">
                <a:latin typeface="Microsoft Sans Serif"/>
                <a:cs typeface="Microsoft Sans Serif"/>
              </a:rPr>
              <a:t>File</a:t>
            </a:r>
            <a:r>
              <a:rPr sz="2539" spc="-30" dirty="0">
                <a:latin typeface="Microsoft Sans Serif"/>
                <a:cs typeface="Microsoft Sans Serif"/>
              </a:rPr>
              <a:t> </a:t>
            </a:r>
            <a:r>
              <a:rPr sz="2539" spc="-6" dirty="0">
                <a:latin typeface="Microsoft Sans Serif"/>
                <a:cs typeface="Microsoft Sans Serif"/>
              </a:rPr>
              <a:t>sizes</a:t>
            </a:r>
            <a:endParaRPr sz="2539">
              <a:latin typeface="Microsoft Sans Serif"/>
              <a:cs typeface="Microsoft Sans Serif"/>
            </a:endParaRPr>
          </a:p>
          <a:p>
            <a:pPr marL="406923">
              <a:spcBef>
                <a:spcPts val="810"/>
              </a:spcBef>
            </a:pPr>
            <a:r>
              <a:rPr sz="2539" spc="-12" dirty="0">
                <a:latin typeface="Microsoft Sans Serif"/>
                <a:cs typeface="Microsoft Sans Serif"/>
              </a:rPr>
              <a:t>Computational</a:t>
            </a:r>
            <a:r>
              <a:rPr sz="2539" spc="24" dirty="0">
                <a:latin typeface="Microsoft Sans Serif"/>
                <a:cs typeface="Microsoft Sans Serif"/>
              </a:rPr>
              <a:t> </a:t>
            </a:r>
            <a:r>
              <a:rPr sz="2539" spc="-12" dirty="0">
                <a:latin typeface="Microsoft Sans Serif"/>
                <a:cs typeface="Microsoft Sans Serif"/>
              </a:rPr>
              <a:t>capabilities</a:t>
            </a:r>
            <a:r>
              <a:rPr sz="2539" spc="30" dirty="0">
                <a:latin typeface="Microsoft Sans Serif"/>
                <a:cs typeface="Microsoft Sans Serif"/>
              </a:rPr>
              <a:t> </a:t>
            </a:r>
            <a:r>
              <a:rPr sz="2539" spc="-6" dirty="0">
                <a:latin typeface="Microsoft Sans Serif"/>
                <a:cs typeface="Microsoft Sans Serif"/>
              </a:rPr>
              <a:t>(Speed,</a:t>
            </a:r>
            <a:r>
              <a:rPr sz="2539" spc="36" dirty="0">
                <a:latin typeface="Microsoft Sans Serif"/>
                <a:cs typeface="Microsoft Sans Serif"/>
              </a:rPr>
              <a:t> </a:t>
            </a:r>
            <a:r>
              <a:rPr sz="2539" spc="-6" dirty="0">
                <a:latin typeface="Microsoft Sans Serif"/>
                <a:cs typeface="Microsoft Sans Serif"/>
              </a:rPr>
              <a:t>memory)</a:t>
            </a:r>
            <a:endParaRPr sz="2539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4764" y="4505064"/>
            <a:ext cx="162765" cy="215595"/>
          </a:xfrm>
          <a:prstGeom prst="rect">
            <a:avLst/>
          </a:prstGeom>
        </p:spPr>
        <p:txBody>
          <a:bodyPr vert="horz" wrap="square" lIns="0" tIns="19962" rIns="0" bIns="0" rtlCol="0">
            <a:spAutoFit/>
          </a:bodyPr>
          <a:lstStyle/>
          <a:p>
            <a:pPr marL="15356">
              <a:spcBef>
                <a:spcPts val="157"/>
              </a:spcBef>
            </a:pPr>
            <a:r>
              <a:rPr sz="1270" spc="266" dirty="0">
                <a:latin typeface="Microsoft Sans Serif"/>
                <a:cs typeface="Microsoft Sans Serif"/>
              </a:rPr>
              <a:t>●</a:t>
            </a:r>
            <a:endParaRPr sz="127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6320" y="4391436"/>
            <a:ext cx="8051480" cy="875781"/>
          </a:xfrm>
          <a:prstGeom prst="rect">
            <a:avLst/>
          </a:prstGeom>
        </p:spPr>
        <p:txBody>
          <a:bodyPr vert="horz" wrap="square" lIns="0" tIns="54511" rIns="0" bIns="0" rtlCol="0">
            <a:spAutoFit/>
          </a:bodyPr>
          <a:lstStyle/>
          <a:p>
            <a:pPr marL="15356" marR="6142">
              <a:lnSpc>
                <a:spcPts val="3240"/>
              </a:lnSpc>
              <a:spcBef>
                <a:spcPts val="429"/>
              </a:spcBef>
              <a:tabLst>
                <a:tab pos="6808660" algn="l"/>
              </a:tabLst>
            </a:pPr>
            <a:r>
              <a:rPr sz="2902" spc="-6" dirty="0">
                <a:latin typeface="Microsoft Sans Serif"/>
                <a:cs typeface="Microsoft Sans Serif"/>
              </a:rPr>
              <a:t>R</a:t>
            </a:r>
            <a:r>
              <a:rPr sz="2902" spc="-12" dirty="0">
                <a:latin typeface="Microsoft Sans Serif"/>
                <a:cs typeface="Microsoft Sans Serif"/>
              </a:rPr>
              <a:t>ou</a:t>
            </a:r>
            <a:r>
              <a:rPr sz="2902" dirty="0">
                <a:latin typeface="Microsoft Sans Serif"/>
                <a:cs typeface="Microsoft Sans Serif"/>
              </a:rPr>
              <a:t>t</a:t>
            </a:r>
            <a:r>
              <a:rPr sz="2902" spc="-24" dirty="0">
                <a:latin typeface="Microsoft Sans Serif"/>
                <a:cs typeface="Microsoft Sans Serif"/>
              </a:rPr>
              <a:t>i</a:t>
            </a:r>
            <a:r>
              <a:rPr sz="2902" spc="-12" dirty="0">
                <a:latin typeface="Microsoft Sans Serif"/>
                <a:cs typeface="Microsoft Sans Serif"/>
              </a:rPr>
              <a:t>n</a:t>
            </a:r>
            <a:r>
              <a:rPr sz="2902" dirty="0">
                <a:latin typeface="Microsoft Sans Serif"/>
                <a:cs typeface="Microsoft Sans Serif"/>
              </a:rPr>
              <a:t>e</a:t>
            </a:r>
            <a:r>
              <a:rPr sz="2902" spc="36" dirty="0">
                <a:latin typeface="Microsoft Sans Serif"/>
                <a:cs typeface="Microsoft Sans Serif"/>
              </a:rPr>
              <a:t> </a:t>
            </a:r>
            <a:r>
              <a:rPr sz="2902" dirty="0">
                <a:latin typeface="Microsoft Sans Serif"/>
                <a:cs typeface="Microsoft Sans Serif"/>
              </a:rPr>
              <a:t>c</a:t>
            </a:r>
            <a:r>
              <a:rPr sz="2902" spc="-6" dirty="0">
                <a:latin typeface="Microsoft Sans Serif"/>
                <a:cs typeface="Microsoft Sans Serif"/>
              </a:rPr>
              <a:t>h</a:t>
            </a:r>
            <a:r>
              <a:rPr sz="2902" spc="-12" dirty="0">
                <a:latin typeface="Microsoft Sans Serif"/>
                <a:cs typeface="Microsoft Sans Serif"/>
              </a:rPr>
              <a:t>e</a:t>
            </a:r>
            <a:r>
              <a:rPr sz="2902" dirty="0">
                <a:latin typeface="Microsoft Sans Serif"/>
                <a:cs typeface="Microsoft Sans Serif"/>
              </a:rPr>
              <a:t>ck</a:t>
            </a:r>
            <a:r>
              <a:rPr sz="2902" spc="30" dirty="0">
                <a:latin typeface="Microsoft Sans Serif"/>
                <a:cs typeface="Microsoft Sans Serif"/>
              </a:rPr>
              <a:t> </a:t>
            </a:r>
            <a:r>
              <a:rPr sz="2902" dirty="0">
                <a:latin typeface="Microsoft Sans Serif"/>
                <a:cs typeface="Microsoft Sans Serif"/>
              </a:rPr>
              <a:t>c</a:t>
            </a:r>
            <a:r>
              <a:rPr sz="2902" spc="-6" dirty="0">
                <a:latin typeface="Microsoft Sans Serif"/>
                <a:cs typeface="Microsoft Sans Serif"/>
              </a:rPr>
              <a:t>a</a:t>
            </a:r>
            <a:r>
              <a:rPr sz="2902" dirty="0">
                <a:latin typeface="Microsoft Sans Serif"/>
                <a:cs typeface="Microsoft Sans Serif"/>
              </a:rPr>
              <a:t>n</a:t>
            </a:r>
            <a:r>
              <a:rPr sz="2902" spc="36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b</a:t>
            </a:r>
            <a:r>
              <a:rPr sz="2902" dirty="0">
                <a:latin typeface="Microsoft Sans Serif"/>
                <a:cs typeface="Microsoft Sans Serif"/>
              </a:rPr>
              <a:t>e</a:t>
            </a:r>
            <a:r>
              <a:rPr sz="2902" spc="24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p</a:t>
            </a:r>
            <a:r>
              <a:rPr sz="2902" dirty="0">
                <a:latin typeface="Microsoft Sans Serif"/>
                <a:cs typeface="Microsoft Sans Serif"/>
              </a:rPr>
              <a:t>erform</a:t>
            </a:r>
            <a:r>
              <a:rPr sz="2902" spc="-6" dirty="0">
                <a:latin typeface="Microsoft Sans Serif"/>
                <a:cs typeface="Microsoft Sans Serif"/>
              </a:rPr>
              <a:t>e</a:t>
            </a:r>
            <a:r>
              <a:rPr sz="2902" dirty="0">
                <a:latin typeface="Microsoft Sans Serif"/>
                <a:cs typeface="Microsoft Sans Serif"/>
              </a:rPr>
              <a:t>d</a:t>
            </a:r>
            <a:r>
              <a:rPr sz="2902" spc="36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w</a:t>
            </a:r>
            <a:r>
              <a:rPr sz="2902" spc="-36" dirty="0">
                <a:latin typeface="Microsoft Sans Serif"/>
                <a:cs typeface="Microsoft Sans Serif"/>
              </a:rPr>
              <a:t>i</a:t>
            </a:r>
            <a:r>
              <a:rPr sz="2902" spc="12" dirty="0">
                <a:latin typeface="Microsoft Sans Serif"/>
                <a:cs typeface="Microsoft Sans Serif"/>
              </a:rPr>
              <a:t>t</a:t>
            </a:r>
            <a:r>
              <a:rPr sz="2902" spc="-12" dirty="0">
                <a:latin typeface="Microsoft Sans Serif"/>
                <a:cs typeface="Microsoft Sans Serif"/>
              </a:rPr>
              <a:t>hou</a:t>
            </a:r>
            <a:r>
              <a:rPr sz="2902" dirty="0">
                <a:latin typeface="Microsoft Sans Serif"/>
                <a:cs typeface="Microsoft Sans Serif"/>
              </a:rPr>
              <a:t>t	s</a:t>
            </a:r>
            <a:r>
              <a:rPr sz="2902" spc="-6" dirty="0">
                <a:latin typeface="Microsoft Sans Serif"/>
                <a:cs typeface="Microsoft Sans Serif"/>
              </a:rPr>
              <a:t>p</a:t>
            </a:r>
            <a:r>
              <a:rPr sz="2902" spc="-12" dirty="0">
                <a:latin typeface="Microsoft Sans Serif"/>
                <a:cs typeface="Microsoft Sans Serif"/>
              </a:rPr>
              <a:t>eci</a:t>
            </a:r>
            <a:r>
              <a:rPr sz="2902" dirty="0">
                <a:latin typeface="Microsoft Sans Serif"/>
                <a:cs typeface="Microsoft Sans Serif"/>
              </a:rPr>
              <a:t>f</a:t>
            </a:r>
            <a:r>
              <a:rPr sz="2902" spc="-24" dirty="0">
                <a:latin typeface="Microsoft Sans Serif"/>
                <a:cs typeface="Microsoft Sans Serif"/>
              </a:rPr>
              <a:t>i</a:t>
            </a:r>
            <a:r>
              <a:rPr sz="2902" dirty="0">
                <a:latin typeface="Microsoft Sans Serif"/>
                <a:cs typeface="Microsoft Sans Serif"/>
              </a:rPr>
              <a:t>c  </a:t>
            </a:r>
            <a:r>
              <a:rPr sz="2902" spc="-12" dirty="0">
                <a:latin typeface="Microsoft Sans Serif"/>
                <a:cs typeface="Microsoft Sans Serif"/>
              </a:rPr>
              <a:t>computational</a:t>
            </a:r>
            <a:r>
              <a:rPr sz="2902" spc="30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software</a:t>
            </a:r>
            <a:r>
              <a:rPr sz="2902" spc="30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using</a:t>
            </a:r>
            <a:r>
              <a:rPr sz="2902" spc="42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basic</a:t>
            </a:r>
            <a:r>
              <a:rPr sz="2902" spc="36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commands.</a:t>
            </a:r>
            <a:endParaRPr sz="2902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99250" y="478939"/>
            <a:ext cx="4989660" cy="668324"/>
          </a:xfrm>
          <a:prstGeom prst="rect">
            <a:avLst/>
          </a:prstGeom>
        </p:spPr>
        <p:txBody>
          <a:bodyPr vert="horz" wrap="square" lIns="0" tIns="16891" rIns="0" bIns="0" rtlCol="0">
            <a:spAutoFit/>
          </a:bodyPr>
          <a:lstStyle/>
          <a:p>
            <a:pPr marL="15356">
              <a:spcBef>
                <a:spcPts val="133"/>
              </a:spcBef>
            </a:pPr>
            <a:r>
              <a:rPr sz="4232" spc="-121" dirty="0"/>
              <a:t>Take</a:t>
            </a:r>
            <a:r>
              <a:rPr sz="4232" spc="6" dirty="0"/>
              <a:t> </a:t>
            </a:r>
            <a:r>
              <a:rPr sz="4232" spc="-6" dirty="0"/>
              <a:t>home</a:t>
            </a:r>
            <a:r>
              <a:rPr sz="4232" spc="6" dirty="0"/>
              <a:t> </a:t>
            </a:r>
            <a:r>
              <a:rPr sz="4232" spc="-6" dirty="0"/>
              <a:t>message</a:t>
            </a:r>
            <a:endParaRPr sz="4232"/>
          </a:p>
        </p:txBody>
      </p:sp>
      <p:sp>
        <p:nvSpPr>
          <p:cNvPr id="3" name="object 3"/>
          <p:cNvSpPr txBox="1"/>
          <p:nvPr/>
        </p:nvSpPr>
        <p:spPr>
          <a:xfrm>
            <a:off x="724764" y="1556874"/>
            <a:ext cx="162765" cy="215595"/>
          </a:xfrm>
          <a:prstGeom prst="rect">
            <a:avLst/>
          </a:prstGeom>
        </p:spPr>
        <p:txBody>
          <a:bodyPr vert="horz" wrap="square" lIns="0" tIns="19962" rIns="0" bIns="0" rtlCol="0">
            <a:spAutoFit/>
          </a:bodyPr>
          <a:lstStyle/>
          <a:p>
            <a:pPr marL="15356">
              <a:spcBef>
                <a:spcPts val="157"/>
              </a:spcBef>
            </a:pPr>
            <a:r>
              <a:rPr sz="1270" spc="266" dirty="0">
                <a:latin typeface="Microsoft Sans Serif"/>
                <a:cs typeface="Microsoft Sans Serif"/>
              </a:rPr>
              <a:t>●</a:t>
            </a:r>
            <a:endParaRPr sz="127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6319" y="1443244"/>
            <a:ext cx="9544001" cy="876556"/>
          </a:xfrm>
          <a:prstGeom prst="rect">
            <a:avLst/>
          </a:prstGeom>
        </p:spPr>
        <p:txBody>
          <a:bodyPr vert="horz" wrap="square" lIns="0" tIns="55279" rIns="0" bIns="0" rtlCol="0">
            <a:spAutoFit/>
          </a:bodyPr>
          <a:lstStyle/>
          <a:p>
            <a:pPr marL="15356" marR="6142">
              <a:lnSpc>
                <a:spcPts val="3228"/>
              </a:lnSpc>
              <a:spcBef>
                <a:spcPts val="435"/>
              </a:spcBef>
            </a:pPr>
            <a:r>
              <a:rPr sz="2902" spc="-18" dirty="0">
                <a:latin typeface="Microsoft Sans Serif"/>
                <a:cs typeface="Microsoft Sans Serif"/>
              </a:rPr>
              <a:t>Being</a:t>
            </a:r>
            <a:r>
              <a:rPr sz="2902" spc="30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able</a:t>
            </a:r>
            <a:r>
              <a:rPr sz="2902" spc="24" dirty="0">
                <a:latin typeface="Microsoft Sans Serif"/>
                <a:cs typeface="Microsoft Sans Serif"/>
              </a:rPr>
              <a:t> </a:t>
            </a:r>
            <a:r>
              <a:rPr sz="2902" spc="6" dirty="0">
                <a:latin typeface="Microsoft Sans Serif"/>
                <a:cs typeface="Microsoft Sans Serif"/>
              </a:rPr>
              <a:t>to</a:t>
            </a:r>
            <a:r>
              <a:rPr sz="2902" spc="24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locate</a:t>
            </a:r>
            <a:r>
              <a:rPr sz="2902" spc="24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files</a:t>
            </a:r>
            <a:r>
              <a:rPr sz="2902" spc="30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in</a:t>
            </a:r>
            <a:r>
              <a:rPr sz="2902" spc="24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your</a:t>
            </a:r>
            <a:r>
              <a:rPr sz="2902" spc="30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computer</a:t>
            </a:r>
            <a:r>
              <a:rPr sz="2902" spc="30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is</a:t>
            </a:r>
            <a:r>
              <a:rPr sz="2902" spc="30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necessary</a:t>
            </a:r>
            <a:r>
              <a:rPr sz="2902" spc="42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for </a:t>
            </a:r>
            <a:r>
              <a:rPr sz="2902" spc="-756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using</a:t>
            </a:r>
            <a:r>
              <a:rPr sz="2902" spc="18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most</a:t>
            </a:r>
            <a:r>
              <a:rPr sz="2902" spc="36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bioinformatic</a:t>
            </a:r>
            <a:r>
              <a:rPr sz="2902" spc="30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analysis</a:t>
            </a:r>
            <a:r>
              <a:rPr sz="2902" spc="30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tools.</a:t>
            </a:r>
            <a:endParaRPr sz="2902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4764" y="2952658"/>
            <a:ext cx="162765" cy="215595"/>
          </a:xfrm>
          <a:prstGeom prst="rect">
            <a:avLst/>
          </a:prstGeom>
        </p:spPr>
        <p:txBody>
          <a:bodyPr vert="horz" wrap="square" lIns="0" tIns="19962" rIns="0" bIns="0" rtlCol="0">
            <a:spAutoFit/>
          </a:bodyPr>
          <a:lstStyle/>
          <a:p>
            <a:pPr marL="15356">
              <a:spcBef>
                <a:spcPts val="157"/>
              </a:spcBef>
            </a:pPr>
            <a:r>
              <a:rPr sz="1270" spc="266" dirty="0">
                <a:latin typeface="Microsoft Sans Serif"/>
                <a:cs typeface="Microsoft Sans Serif"/>
              </a:rPr>
              <a:t>●</a:t>
            </a:r>
            <a:endParaRPr sz="127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16320" y="2839028"/>
            <a:ext cx="10314831" cy="876556"/>
          </a:xfrm>
          <a:prstGeom prst="rect">
            <a:avLst/>
          </a:prstGeom>
        </p:spPr>
        <p:txBody>
          <a:bodyPr vert="horz" wrap="square" lIns="0" tIns="55279" rIns="0" bIns="0" rtlCol="0">
            <a:spAutoFit/>
          </a:bodyPr>
          <a:lstStyle/>
          <a:p>
            <a:pPr marL="15356" marR="6142">
              <a:lnSpc>
                <a:spcPts val="3228"/>
              </a:lnSpc>
              <a:spcBef>
                <a:spcPts val="435"/>
              </a:spcBef>
            </a:pPr>
            <a:r>
              <a:rPr sz="2902" spc="-18" dirty="0">
                <a:latin typeface="Microsoft Sans Serif"/>
                <a:cs typeface="Microsoft Sans Serif"/>
              </a:rPr>
              <a:t>Biological</a:t>
            </a:r>
            <a:r>
              <a:rPr sz="2902" spc="24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information</a:t>
            </a:r>
            <a:r>
              <a:rPr sz="2902" spc="42" dirty="0">
                <a:latin typeface="Microsoft Sans Serif"/>
                <a:cs typeface="Microsoft Sans Serif"/>
              </a:rPr>
              <a:t> </a:t>
            </a:r>
            <a:r>
              <a:rPr sz="2902" spc="-18" dirty="0">
                <a:latin typeface="Microsoft Sans Serif"/>
                <a:cs typeface="Microsoft Sans Serif"/>
              </a:rPr>
              <a:t>is</a:t>
            </a:r>
            <a:r>
              <a:rPr sz="2902" spc="54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stored</a:t>
            </a:r>
            <a:r>
              <a:rPr sz="2902" spc="42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in</a:t>
            </a:r>
            <a:r>
              <a:rPr sz="2902" spc="36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different</a:t>
            </a:r>
            <a:r>
              <a:rPr sz="2902" spc="42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formats,</a:t>
            </a:r>
            <a:r>
              <a:rPr sz="2902" spc="48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intended</a:t>
            </a:r>
            <a:r>
              <a:rPr sz="2902" spc="30" dirty="0">
                <a:latin typeface="Microsoft Sans Serif"/>
                <a:cs typeface="Microsoft Sans Serif"/>
              </a:rPr>
              <a:t> </a:t>
            </a:r>
            <a:r>
              <a:rPr sz="2902" dirty="0">
                <a:latin typeface="Microsoft Sans Serif"/>
                <a:cs typeface="Microsoft Sans Serif"/>
              </a:rPr>
              <a:t>for </a:t>
            </a:r>
            <a:r>
              <a:rPr sz="2902" spc="-750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specific</a:t>
            </a:r>
            <a:r>
              <a:rPr sz="2902" spc="24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purposes.</a:t>
            </a:r>
            <a:endParaRPr sz="2902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4764" y="4346907"/>
            <a:ext cx="162765" cy="215595"/>
          </a:xfrm>
          <a:prstGeom prst="rect">
            <a:avLst/>
          </a:prstGeom>
        </p:spPr>
        <p:txBody>
          <a:bodyPr vert="horz" wrap="square" lIns="0" tIns="19962" rIns="0" bIns="0" rtlCol="0">
            <a:spAutoFit/>
          </a:bodyPr>
          <a:lstStyle/>
          <a:p>
            <a:pPr marL="15356">
              <a:spcBef>
                <a:spcPts val="157"/>
              </a:spcBef>
            </a:pPr>
            <a:r>
              <a:rPr sz="1270" spc="266" dirty="0">
                <a:latin typeface="Microsoft Sans Serif"/>
                <a:cs typeface="Microsoft Sans Serif"/>
              </a:rPr>
              <a:t>●</a:t>
            </a:r>
            <a:endParaRPr sz="127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16319" y="4233279"/>
            <a:ext cx="10350916" cy="875781"/>
          </a:xfrm>
          <a:prstGeom prst="rect">
            <a:avLst/>
          </a:prstGeom>
        </p:spPr>
        <p:txBody>
          <a:bodyPr vert="horz" wrap="square" lIns="0" tIns="54511" rIns="0" bIns="0" rtlCol="0">
            <a:spAutoFit/>
          </a:bodyPr>
          <a:lstStyle/>
          <a:p>
            <a:pPr marL="15356" marR="6142">
              <a:lnSpc>
                <a:spcPts val="3240"/>
              </a:lnSpc>
              <a:spcBef>
                <a:spcPts val="429"/>
              </a:spcBef>
            </a:pPr>
            <a:r>
              <a:rPr sz="2902" spc="-18" dirty="0">
                <a:latin typeface="Microsoft Sans Serif"/>
                <a:cs typeface="Microsoft Sans Serif"/>
              </a:rPr>
              <a:t>Avoid</a:t>
            </a:r>
            <a:r>
              <a:rPr sz="2902" spc="24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mixing</a:t>
            </a:r>
            <a:r>
              <a:rPr sz="2902" spc="36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or</a:t>
            </a:r>
            <a:r>
              <a:rPr sz="2902" spc="36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changing</a:t>
            </a:r>
            <a:r>
              <a:rPr sz="2902" spc="36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versions</a:t>
            </a:r>
            <a:r>
              <a:rPr sz="2902" spc="48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of</a:t>
            </a:r>
            <a:r>
              <a:rPr sz="2902" spc="36" dirty="0">
                <a:latin typeface="Microsoft Sans Serif"/>
                <a:cs typeface="Microsoft Sans Serif"/>
              </a:rPr>
              <a:t> </a:t>
            </a:r>
            <a:r>
              <a:rPr sz="2902" spc="-18" dirty="0">
                <a:latin typeface="Microsoft Sans Serif"/>
                <a:cs typeface="Microsoft Sans Serif"/>
              </a:rPr>
              <a:t>biological</a:t>
            </a:r>
            <a:r>
              <a:rPr sz="2902" spc="36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data</a:t>
            </a:r>
            <a:r>
              <a:rPr sz="2902" spc="36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files</a:t>
            </a:r>
            <a:r>
              <a:rPr sz="2902" spc="36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during </a:t>
            </a:r>
            <a:r>
              <a:rPr sz="2902" spc="-756" dirty="0">
                <a:latin typeface="Microsoft Sans Serif"/>
                <a:cs typeface="Microsoft Sans Serif"/>
              </a:rPr>
              <a:t> </a:t>
            </a:r>
            <a:r>
              <a:rPr sz="2902" spc="-6" dirty="0">
                <a:latin typeface="Microsoft Sans Serif"/>
                <a:cs typeface="Microsoft Sans Serif"/>
              </a:rPr>
              <a:t>your</a:t>
            </a:r>
            <a:r>
              <a:rPr sz="2902" spc="36" dirty="0">
                <a:latin typeface="Microsoft Sans Serif"/>
                <a:cs typeface="Microsoft Sans Serif"/>
              </a:rPr>
              <a:t> </a:t>
            </a:r>
            <a:r>
              <a:rPr sz="2902" spc="-12" dirty="0">
                <a:latin typeface="Microsoft Sans Serif"/>
                <a:cs typeface="Microsoft Sans Serif"/>
              </a:rPr>
              <a:t>analysis.</a:t>
            </a:r>
            <a:endParaRPr sz="2902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7378" y="2492003"/>
            <a:ext cx="8906762" cy="908698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5804" b="1" spc="-6" dirty="0">
                <a:solidFill>
                  <a:srgbClr val="FF0000"/>
                </a:solidFill>
                <a:latin typeface="Arial"/>
                <a:cs typeface="Arial"/>
              </a:rPr>
              <a:t>UNIX</a:t>
            </a:r>
            <a:r>
              <a:rPr sz="5804" b="1" spc="-2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5804" b="1" spc="-12" dirty="0">
                <a:solidFill>
                  <a:srgbClr val="FF0000"/>
                </a:solidFill>
                <a:latin typeface="Arial"/>
                <a:cs typeface="Arial"/>
              </a:rPr>
              <a:t>command</a:t>
            </a:r>
            <a:r>
              <a:rPr sz="5804" b="1" spc="-48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5804" b="1" spc="-6" dirty="0">
                <a:solidFill>
                  <a:srgbClr val="FF0000"/>
                </a:solidFill>
                <a:latin typeface="Arial"/>
                <a:cs typeface="Arial"/>
              </a:rPr>
              <a:t>line</a:t>
            </a:r>
            <a:r>
              <a:rPr sz="5804" b="1" spc="-42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5804" b="1" dirty="0">
                <a:solidFill>
                  <a:srgbClr val="FF0000"/>
                </a:solidFill>
                <a:latin typeface="Arial"/>
                <a:cs typeface="Arial"/>
              </a:rPr>
              <a:t>tools</a:t>
            </a:r>
            <a:endParaRPr sz="580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5247" y="446696"/>
            <a:ext cx="9082579" cy="1862164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pc="-12" dirty="0"/>
              <a:t>Unix</a:t>
            </a:r>
            <a:r>
              <a:rPr spc="30" dirty="0"/>
              <a:t> </a:t>
            </a:r>
            <a:r>
              <a:rPr spc="-6" dirty="0"/>
              <a:t>based</a:t>
            </a:r>
            <a:r>
              <a:rPr spc="30" dirty="0"/>
              <a:t> </a:t>
            </a:r>
            <a:r>
              <a:rPr spc="-12" dirty="0"/>
              <a:t>operating</a:t>
            </a:r>
            <a:r>
              <a:rPr spc="36" dirty="0"/>
              <a:t> </a:t>
            </a:r>
            <a:r>
              <a:rPr dirty="0"/>
              <a:t>systems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840726" y="1412533"/>
            <a:ext cx="4945130" cy="2587345"/>
            <a:chOff x="5657850" y="1167489"/>
            <a:chExt cx="4090035" cy="21399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75684" y="1167489"/>
              <a:ext cx="758583" cy="82610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63007" y="2539387"/>
              <a:ext cx="784483" cy="71550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08469" y="1167489"/>
              <a:ext cx="2160270" cy="21399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57850" y="2700379"/>
              <a:ext cx="1151890" cy="562610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3343" y="1430960"/>
            <a:ext cx="2954334" cy="2218821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765163" y="3720493"/>
            <a:ext cx="2871416" cy="2750110"/>
            <a:chOff x="3114104" y="3076364"/>
            <a:chExt cx="2374900" cy="2274570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77539" y="3132180"/>
              <a:ext cx="2225040" cy="213900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177539" y="3139800"/>
              <a:ext cx="2247900" cy="2147570"/>
            </a:xfrm>
            <a:custGeom>
              <a:avLst/>
              <a:gdLst/>
              <a:ahLst/>
              <a:cxnLst/>
              <a:rect l="l" t="t" r="r" b="b"/>
              <a:pathLst>
                <a:path w="2247900" h="2147570">
                  <a:moveTo>
                    <a:pt x="72390" y="0"/>
                  </a:moveTo>
                  <a:lnTo>
                    <a:pt x="2153920" y="2147570"/>
                  </a:lnTo>
                </a:path>
                <a:path w="2247900" h="2147570">
                  <a:moveTo>
                    <a:pt x="0" y="2076450"/>
                  </a:moveTo>
                  <a:lnTo>
                    <a:pt x="2247900" y="102869"/>
                  </a:lnTo>
                </a:path>
              </a:pathLst>
            </a:custGeom>
            <a:ln w="1268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7783" y="446696"/>
            <a:ext cx="8512903" cy="1862164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pc="-18" dirty="0"/>
              <a:t>Unix</a:t>
            </a:r>
            <a:r>
              <a:rPr spc="36" dirty="0"/>
              <a:t> </a:t>
            </a:r>
            <a:r>
              <a:rPr spc="-6" dirty="0"/>
              <a:t>commands</a:t>
            </a:r>
            <a:r>
              <a:rPr spc="42" dirty="0"/>
              <a:t> </a:t>
            </a:r>
            <a:r>
              <a:rPr spc="-24" dirty="0"/>
              <a:t>in</a:t>
            </a:r>
            <a:r>
              <a:rPr spc="42" dirty="0"/>
              <a:t> </a:t>
            </a:r>
            <a:r>
              <a:rPr spc="-12" dirty="0"/>
              <a:t>Windows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67021" y="1596796"/>
            <a:ext cx="3447234" cy="350340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176" spc="-12" dirty="0">
                <a:latin typeface="Microsoft Sans Serif"/>
                <a:cs typeface="Microsoft Sans Serif"/>
              </a:rPr>
              <a:t>Unix</a:t>
            </a:r>
            <a:r>
              <a:rPr sz="2176" spc="-6" dirty="0">
                <a:latin typeface="Microsoft Sans Serif"/>
                <a:cs typeface="Microsoft Sans Serif"/>
              </a:rPr>
              <a:t> </a:t>
            </a:r>
            <a:r>
              <a:rPr sz="2176" spc="-12" dirty="0">
                <a:latin typeface="Microsoft Sans Serif"/>
                <a:cs typeface="Microsoft Sans Serif"/>
              </a:rPr>
              <a:t>environment</a:t>
            </a:r>
            <a:r>
              <a:rPr sz="2176" dirty="0">
                <a:latin typeface="Microsoft Sans Serif"/>
                <a:cs typeface="Microsoft Sans Serif"/>
              </a:rPr>
              <a:t> </a:t>
            </a:r>
            <a:r>
              <a:rPr sz="2176" spc="-12" dirty="0">
                <a:latin typeface="Microsoft Sans Serif"/>
                <a:cs typeface="Microsoft Sans Serif"/>
              </a:rPr>
              <a:t>emulation</a:t>
            </a:r>
            <a:endParaRPr sz="2176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07713" y="5033281"/>
            <a:ext cx="2866041" cy="350340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176" spc="-12" dirty="0">
                <a:latin typeface="Microsoft Sans Serif"/>
                <a:cs typeface="Microsoft Sans Serif"/>
              </a:rPr>
              <a:t>Unix </a:t>
            </a:r>
            <a:r>
              <a:rPr sz="2176" spc="-6" dirty="0">
                <a:latin typeface="Microsoft Sans Serif"/>
                <a:cs typeface="Microsoft Sans Serif"/>
              </a:rPr>
              <a:t>ports for</a:t>
            </a:r>
            <a:r>
              <a:rPr sz="2176" spc="6" dirty="0">
                <a:latin typeface="Microsoft Sans Serif"/>
                <a:cs typeface="Microsoft Sans Serif"/>
              </a:rPr>
              <a:t> </a:t>
            </a:r>
            <a:r>
              <a:rPr sz="2176" spc="-12" dirty="0">
                <a:latin typeface="Microsoft Sans Serif"/>
                <a:cs typeface="Microsoft Sans Serif"/>
              </a:rPr>
              <a:t>Windows</a:t>
            </a:r>
            <a:endParaRPr sz="2176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0833" y="1658216"/>
            <a:ext cx="2063734" cy="350340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176" spc="-18" dirty="0">
                <a:latin typeface="Microsoft Sans Serif"/>
                <a:cs typeface="Microsoft Sans Serif"/>
              </a:rPr>
              <a:t>Virtual</a:t>
            </a:r>
            <a:r>
              <a:rPr sz="2176" spc="-30" dirty="0">
                <a:latin typeface="Microsoft Sans Serif"/>
                <a:cs typeface="Microsoft Sans Serif"/>
              </a:rPr>
              <a:t> </a:t>
            </a:r>
            <a:r>
              <a:rPr sz="2176" spc="-12" dirty="0">
                <a:latin typeface="Microsoft Sans Serif"/>
                <a:cs typeface="Microsoft Sans Serif"/>
              </a:rPr>
              <a:t>machines</a:t>
            </a:r>
            <a:endParaRPr sz="2176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69895" y="1659752"/>
            <a:ext cx="1536" cy="4726319"/>
          </a:xfrm>
          <a:custGeom>
            <a:avLst/>
            <a:gdLst/>
            <a:ahLst/>
            <a:cxnLst/>
            <a:rect l="l" t="t" r="r" b="b"/>
            <a:pathLst>
              <a:path w="1270" h="3909060">
                <a:moveTo>
                  <a:pt x="0" y="0"/>
                </a:moveTo>
                <a:lnTo>
                  <a:pt x="1269" y="3909059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176"/>
          </a:p>
        </p:txBody>
      </p:sp>
      <p:sp>
        <p:nvSpPr>
          <p:cNvPr id="7" name="object 7"/>
          <p:cNvSpPr txBox="1"/>
          <p:nvPr/>
        </p:nvSpPr>
        <p:spPr>
          <a:xfrm>
            <a:off x="9646114" y="6243270"/>
            <a:ext cx="1057202" cy="350340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176" spc="-12" dirty="0">
                <a:latin typeface="Microsoft Sans Serif"/>
                <a:cs typeface="Microsoft Sans Serif"/>
              </a:rPr>
              <a:t>UnxUtils</a:t>
            </a:r>
            <a:endParaRPr sz="2176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18463" y="6114286"/>
            <a:ext cx="1028028" cy="350340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176" spc="-12" dirty="0">
                <a:latin typeface="Microsoft Sans Serif"/>
                <a:cs typeface="Microsoft Sans Serif"/>
              </a:rPr>
              <a:t>GnuWin</a:t>
            </a:r>
            <a:endParaRPr sz="2176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07713" y="2963405"/>
            <a:ext cx="997318" cy="350340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176" spc="-12" dirty="0">
                <a:latin typeface="Microsoft Sans Serif"/>
                <a:cs typeface="Microsoft Sans Serif"/>
              </a:rPr>
              <a:t>C</a:t>
            </a:r>
            <a:r>
              <a:rPr sz="2176" spc="-6" dirty="0">
                <a:latin typeface="Microsoft Sans Serif"/>
                <a:cs typeface="Microsoft Sans Serif"/>
              </a:rPr>
              <a:t>ygWin</a:t>
            </a:r>
            <a:endParaRPr sz="2176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40347" y="4187213"/>
            <a:ext cx="2235712" cy="350340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176" spc="-6" dirty="0">
                <a:latin typeface="Microsoft Sans Serif"/>
                <a:cs typeface="Microsoft Sans Serif"/>
              </a:rPr>
              <a:t>MinGW</a:t>
            </a:r>
            <a:r>
              <a:rPr sz="2176" spc="-24" dirty="0">
                <a:latin typeface="Microsoft Sans Serif"/>
                <a:cs typeface="Microsoft Sans Serif"/>
              </a:rPr>
              <a:t> </a:t>
            </a:r>
            <a:r>
              <a:rPr sz="2176" dirty="0">
                <a:latin typeface="Microsoft Sans Serif"/>
                <a:cs typeface="Microsoft Sans Serif"/>
              </a:rPr>
              <a:t>+</a:t>
            </a:r>
            <a:r>
              <a:rPr sz="2176" spc="-24" dirty="0">
                <a:latin typeface="Microsoft Sans Serif"/>
                <a:cs typeface="Microsoft Sans Serif"/>
              </a:rPr>
              <a:t> </a:t>
            </a:r>
            <a:r>
              <a:rPr sz="2176" dirty="0">
                <a:latin typeface="Microsoft Sans Serif"/>
                <a:cs typeface="Microsoft Sans Serif"/>
              </a:rPr>
              <a:t>MSSYS</a:t>
            </a:r>
            <a:endParaRPr sz="2176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25741" y="2994116"/>
            <a:ext cx="1282156" cy="350340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176" spc="-18" dirty="0">
                <a:latin typeface="Microsoft Sans Serif"/>
                <a:cs typeface="Microsoft Sans Serif"/>
              </a:rPr>
              <a:t>VirtualBox</a:t>
            </a:r>
            <a:endParaRPr sz="2176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87381" y="2955727"/>
            <a:ext cx="1143960" cy="276025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693" spc="-6" dirty="0">
                <a:latin typeface="Microsoft Sans Serif"/>
                <a:cs typeface="Microsoft Sans Serif"/>
                <a:hlinkClick r:id="rId2"/>
              </a:rPr>
              <a:t>MobaXterm</a:t>
            </a:r>
            <a:endParaRPr sz="1693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02692" y="3961491"/>
            <a:ext cx="3679097" cy="350340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176" spc="-12" dirty="0">
                <a:latin typeface="Microsoft Sans Serif"/>
                <a:cs typeface="Microsoft Sans Serif"/>
              </a:rPr>
              <a:t>Linux</a:t>
            </a:r>
            <a:r>
              <a:rPr sz="2176" dirty="0">
                <a:latin typeface="Microsoft Sans Serif"/>
                <a:cs typeface="Microsoft Sans Serif"/>
              </a:rPr>
              <a:t> </a:t>
            </a:r>
            <a:r>
              <a:rPr sz="2176" spc="-6" dirty="0">
                <a:latin typeface="Microsoft Sans Serif"/>
                <a:cs typeface="Microsoft Sans Serif"/>
              </a:rPr>
              <a:t>subsystem for</a:t>
            </a:r>
            <a:r>
              <a:rPr sz="2176" spc="6" dirty="0">
                <a:latin typeface="Microsoft Sans Serif"/>
                <a:cs typeface="Microsoft Sans Serif"/>
              </a:rPr>
              <a:t> </a:t>
            </a:r>
            <a:r>
              <a:rPr sz="2176" spc="-12" dirty="0">
                <a:latin typeface="Microsoft Sans Serif"/>
                <a:cs typeface="Microsoft Sans Serif"/>
              </a:rPr>
              <a:t>Windows</a:t>
            </a:r>
            <a:endParaRPr sz="2176">
              <a:latin typeface="Microsoft Sans Serif"/>
              <a:cs typeface="Microsoft Sans Serif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73900" y="1871653"/>
            <a:ext cx="10842281" cy="4620368"/>
            <a:chOff x="640080" y="1547219"/>
            <a:chExt cx="8967470" cy="3821429"/>
          </a:xfrm>
        </p:grpSpPr>
        <p:sp>
          <p:nvSpPr>
            <p:cNvPr id="15" name="object 15"/>
            <p:cNvSpPr/>
            <p:nvPr/>
          </p:nvSpPr>
          <p:spPr>
            <a:xfrm>
              <a:off x="687070" y="3153769"/>
              <a:ext cx="8915400" cy="840740"/>
            </a:xfrm>
            <a:custGeom>
              <a:avLst/>
              <a:gdLst/>
              <a:ahLst/>
              <a:cxnLst/>
              <a:rect l="l" t="t" r="r" b="b"/>
              <a:pathLst>
                <a:path w="8915400" h="840739">
                  <a:moveTo>
                    <a:pt x="8915400" y="839469"/>
                  </a:moveTo>
                  <a:lnTo>
                    <a:pt x="4334509" y="840739"/>
                  </a:lnTo>
                </a:path>
                <a:path w="8915400" h="840739">
                  <a:moveTo>
                    <a:pt x="4296409" y="0"/>
                  </a:moveTo>
                  <a:lnTo>
                    <a:pt x="0" y="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176"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5016" y="2482140"/>
              <a:ext cx="1305747" cy="20152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66159" y="1547219"/>
              <a:ext cx="1005839" cy="100584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64909" y="2875639"/>
              <a:ext cx="2377440" cy="55753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0080" y="1822810"/>
              <a:ext cx="2084070" cy="46355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59350" y="1670590"/>
              <a:ext cx="752793" cy="76425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97000" y="4634037"/>
              <a:ext cx="1489976" cy="26368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38160" y="4572359"/>
              <a:ext cx="636270" cy="56515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29599" y="1646279"/>
              <a:ext cx="800100" cy="8001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8720" y="3748130"/>
              <a:ext cx="2377439" cy="16205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105572" y="2571414"/>
            <a:ext cx="12529814" cy="1332333"/>
          </a:xfrm>
          <a:prstGeom prst="rect">
            <a:avLst/>
          </a:prstGeom>
        </p:spPr>
        <p:txBody>
          <a:bodyPr vert="horz" wrap="square" lIns="0" tIns="73705" rIns="0" bIns="0" rtlCol="0">
            <a:spAutoFit/>
          </a:bodyPr>
          <a:lstStyle/>
          <a:p>
            <a:pPr marL="15356" marR="6142" indent="191945">
              <a:lnSpc>
                <a:spcPts val="4728"/>
              </a:lnSpc>
              <a:spcBef>
                <a:spcPts val="580"/>
              </a:spcBef>
            </a:pPr>
            <a:r>
              <a:rPr spc="-12" dirty="0"/>
              <a:t>Installing</a:t>
            </a:r>
            <a:r>
              <a:rPr spc="18" dirty="0"/>
              <a:t> </a:t>
            </a:r>
            <a:r>
              <a:rPr dirty="0"/>
              <a:t>BASH</a:t>
            </a:r>
            <a:r>
              <a:rPr spc="18" dirty="0"/>
              <a:t> </a:t>
            </a:r>
            <a:r>
              <a:rPr dirty="0"/>
              <a:t>on </a:t>
            </a:r>
            <a:r>
              <a:rPr spc="6" dirty="0"/>
              <a:t> </a:t>
            </a:r>
            <a:r>
              <a:rPr spc="-6" dirty="0"/>
              <a:t>Windows</a:t>
            </a:r>
            <a:r>
              <a:rPr spc="18" dirty="0"/>
              <a:t> </a:t>
            </a:r>
            <a:r>
              <a:rPr spc="-6" dirty="0"/>
              <a:t>10</a:t>
            </a:r>
            <a:r>
              <a:rPr spc="18" dirty="0"/>
              <a:t> </a:t>
            </a:r>
            <a:r>
              <a:rPr spc="-6" dirty="0"/>
              <a:t>(64</a:t>
            </a:r>
            <a:r>
              <a:rPr spc="24" dirty="0"/>
              <a:t> </a:t>
            </a:r>
            <a:r>
              <a:rPr spc="-12" dirty="0"/>
              <a:t>bits)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4764" y="2204860"/>
            <a:ext cx="162765" cy="215595"/>
          </a:xfrm>
          <a:prstGeom prst="rect">
            <a:avLst/>
          </a:prstGeom>
        </p:spPr>
        <p:txBody>
          <a:bodyPr vert="horz" wrap="square" lIns="0" tIns="19962" rIns="0" bIns="0" rtlCol="0">
            <a:spAutoFit/>
          </a:bodyPr>
          <a:lstStyle/>
          <a:p>
            <a:pPr marL="15356">
              <a:spcBef>
                <a:spcPts val="157"/>
              </a:spcBef>
            </a:pPr>
            <a:r>
              <a:rPr sz="1270" spc="266" dirty="0">
                <a:latin typeface="Microsoft Sans Serif"/>
                <a:cs typeface="Microsoft Sans Serif"/>
              </a:rPr>
              <a:t>●</a:t>
            </a:r>
            <a:endParaRPr sz="127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6320" y="2091233"/>
            <a:ext cx="235702" cy="462102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902" dirty="0">
                <a:latin typeface="Microsoft Sans Serif"/>
                <a:cs typeface="Microsoft Sans Serif"/>
              </a:rPr>
              <a:t>d</a:t>
            </a:r>
            <a:endParaRPr sz="2902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1672" y="1576834"/>
            <a:ext cx="3140131" cy="240461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11729" y="1575299"/>
            <a:ext cx="3183125" cy="243225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34016" y="1489309"/>
            <a:ext cx="2757787" cy="249214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89260" y="4176463"/>
            <a:ext cx="3606927" cy="245836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70087" y="4191818"/>
            <a:ext cx="3869500" cy="244300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8890" marR="5080" algn="ctr">
              <a:lnSpc>
                <a:spcPts val="6480"/>
              </a:lnSpc>
              <a:spcBef>
                <a:spcPts val="915"/>
              </a:spcBef>
            </a:pPr>
            <a:r>
              <a:rPr spc="-5" dirty="0"/>
              <a:t>Running</a:t>
            </a:r>
            <a:r>
              <a:rPr spc="-70" dirty="0"/>
              <a:t> </a:t>
            </a:r>
            <a:r>
              <a:rPr spc="-35" dirty="0"/>
              <a:t>programs</a:t>
            </a:r>
            <a:r>
              <a:rPr spc="-25" dirty="0"/>
              <a:t> </a:t>
            </a:r>
            <a:r>
              <a:rPr dirty="0"/>
              <a:t>in</a:t>
            </a:r>
            <a:r>
              <a:rPr spc="-25" dirty="0"/>
              <a:t> </a:t>
            </a:r>
            <a:r>
              <a:rPr dirty="0"/>
              <a:t>the </a:t>
            </a:r>
            <a:r>
              <a:rPr spc="-1345" dirty="0"/>
              <a:t> </a:t>
            </a:r>
            <a:r>
              <a:rPr spc="-20" dirty="0"/>
              <a:t>BASH</a:t>
            </a:r>
            <a:r>
              <a:rPr spc="-15" dirty="0"/>
              <a:t> </a:t>
            </a:r>
            <a:r>
              <a:rPr spc="-10" dirty="0"/>
              <a:t>shell</a:t>
            </a:r>
          </a:p>
          <a:p>
            <a:pPr marL="1270" algn="ctr">
              <a:lnSpc>
                <a:spcPct val="100000"/>
              </a:lnSpc>
              <a:spcBef>
                <a:spcPts val="1290"/>
              </a:spcBef>
            </a:pPr>
            <a:r>
              <a:rPr sz="2400" spc="-10" dirty="0">
                <a:latin typeface="Calibri"/>
                <a:cs typeface="Calibri"/>
              </a:rPr>
              <a:t>v2018-11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4027" y="5468232"/>
            <a:ext cx="3877056" cy="12173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91309" y="3355374"/>
            <a:ext cx="2938858" cy="350262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59683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Running</a:t>
            </a:r>
            <a:r>
              <a:rPr sz="4400" spc="-20" dirty="0"/>
              <a:t> programs</a:t>
            </a:r>
            <a:r>
              <a:rPr sz="4400" spc="-50" dirty="0"/>
              <a:t> </a:t>
            </a:r>
            <a:r>
              <a:rPr sz="4400" dirty="0"/>
              <a:t>in</a:t>
            </a:r>
            <a:r>
              <a:rPr sz="4400" spc="-15" dirty="0"/>
              <a:t> </a:t>
            </a:r>
            <a:r>
              <a:rPr sz="4400" dirty="0"/>
              <a:t>Linux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59661"/>
            <a:ext cx="9288780" cy="407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ts val="3335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0" dirty="0">
                <a:latin typeface="Calibri"/>
                <a:cs typeface="Calibri"/>
              </a:rPr>
              <a:t>Two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major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methods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ts val="2810"/>
              </a:lnSpc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Graphical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ts val="2840"/>
              </a:lnSpc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Command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line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3800">
              <a:latin typeface="Calibri"/>
              <a:cs typeface="Calibri"/>
            </a:endParaRPr>
          </a:p>
          <a:p>
            <a:pPr marL="241300" marR="113030" indent="-229235">
              <a:lnSpc>
                <a:spcPts val="2690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latin typeface="Calibri"/>
                <a:cs typeface="Calibri"/>
              </a:rPr>
              <a:t>Graphical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launches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only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work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graphical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programs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accessed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through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15" dirty="0">
                <a:latin typeface="Calibri"/>
                <a:cs typeface="Calibri"/>
              </a:rPr>
              <a:t>graphical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environment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3850">
              <a:latin typeface="Calibri"/>
              <a:cs typeface="Calibri"/>
            </a:endParaRPr>
          </a:p>
          <a:p>
            <a:pPr marL="241300" marR="5080" indent="-229235">
              <a:lnSpc>
                <a:spcPct val="80000"/>
              </a:lnSpc>
              <a:spcBef>
                <a:spcPts val="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latin typeface="Calibri"/>
                <a:cs typeface="Calibri"/>
              </a:rPr>
              <a:t>Most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processing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will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command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line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based,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 will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most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remote</a:t>
            </a:r>
            <a:r>
              <a:rPr sz="2800" spc="-5" dirty="0">
                <a:latin typeface="Calibri"/>
                <a:cs typeface="Calibri"/>
              </a:rPr>
              <a:t> access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ts val="2810"/>
              </a:lnSpc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Graphical</a:t>
            </a:r>
            <a:r>
              <a:rPr sz="2400" spc="-15" dirty="0">
                <a:latin typeface="Calibri"/>
                <a:cs typeface="Calibri"/>
              </a:rPr>
              <a:t> programs</a:t>
            </a:r>
            <a:r>
              <a:rPr sz="2400" spc="-10" dirty="0">
                <a:latin typeface="Calibri"/>
                <a:cs typeface="Calibri"/>
              </a:rPr>
              <a:t> can still </a:t>
            </a:r>
            <a:r>
              <a:rPr sz="2400" spc="-5" dirty="0">
                <a:latin typeface="Calibri"/>
                <a:cs typeface="Calibri"/>
              </a:rPr>
              <a:t>be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launched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from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command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13106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Shells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06841"/>
            <a:ext cx="10344785" cy="427355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shell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command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line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interpreter,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used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launch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software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Linux</a:t>
            </a:r>
            <a:endParaRPr sz="2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latin typeface="Calibri"/>
                <a:cs typeface="Calibri"/>
              </a:rPr>
              <a:t>There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many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different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shells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available: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3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BASH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CSH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19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ZSH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etc.</a:t>
            </a:r>
            <a:endParaRPr sz="24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3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latin typeface="Calibri"/>
                <a:cs typeface="Calibri"/>
              </a:rPr>
              <a:t>Most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software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will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work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same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all </a:t>
            </a:r>
            <a:r>
              <a:rPr sz="2800" spc="-10" dirty="0">
                <a:latin typeface="Calibri"/>
                <a:cs typeface="Calibri"/>
              </a:rPr>
              <a:t>shells</a:t>
            </a:r>
            <a:endParaRPr sz="2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6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Some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functions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automation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are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different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between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shells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 MT"/>
              <a:buChar char="•"/>
            </a:pPr>
            <a:endParaRPr sz="3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60" dirty="0">
                <a:latin typeface="Calibri"/>
                <a:cs typeface="Calibri"/>
              </a:rPr>
              <a:t>We</a:t>
            </a:r>
            <a:r>
              <a:rPr sz="2800" spc="-5" dirty="0">
                <a:latin typeface="Calibri"/>
                <a:cs typeface="Calibri"/>
              </a:rPr>
              <a:t> will use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-10" dirty="0">
                <a:latin typeface="Calibri"/>
                <a:cs typeface="Calibri"/>
              </a:rPr>
              <a:t> most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popular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shell,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BASH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58331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" dirty="0"/>
              <a:t>What</a:t>
            </a:r>
            <a:r>
              <a:rPr sz="4400" spc="-15" dirty="0"/>
              <a:t> </a:t>
            </a:r>
            <a:r>
              <a:rPr sz="4400" dirty="0"/>
              <a:t>does</a:t>
            </a:r>
            <a:r>
              <a:rPr sz="4400" spc="5" dirty="0"/>
              <a:t> </a:t>
            </a:r>
            <a:r>
              <a:rPr sz="4400" dirty="0"/>
              <a:t>a</a:t>
            </a:r>
            <a:r>
              <a:rPr sz="4400" spc="-10" dirty="0"/>
              <a:t> </a:t>
            </a:r>
            <a:r>
              <a:rPr sz="4400" dirty="0"/>
              <a:t>shell</a:t>
            </a:r>
            <a:r>
              <a:rPr sz="4400" spc="-10" dirty="0"/>
              <a:t> </a:t>
            </a:r>
            <a:r>
              <a:rPr sz="4400" spc="-15" dirty="0"/>
              <a:t>provide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06841"/>
            <a:ext cx="9557385" cy="439610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Command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line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editing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construction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tools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10" dirty="0">
                <a:latin typeface="Calibri"/>
                <a:cs typeface="Calibri"/>
              </a:rPr>
              <a:t>(eg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auto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complete)</a:t>
            </a:r>
            <a:endParaRPr sz="2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latin typeface="Calibri"/>
                <a:cs typeface="Calibri"/>
              </a:rPr>
              <a:t>History</a:t>
            </a:r>
            <a:endParaRPr sz="2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Calibri"/>
                <a:cs typeface="Calibri"/>
              </a:rPr>
              <a:t>Job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control</a:t>
            </a:r>
            <a:endParaRPr sz="2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6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latin typeface="Calibri"/>
                <a:cs typeface="Calibri"/>
              </a:rPr>
              <a:t>Configuration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management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(startup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scripts)</a:t>
            </a:r>
            <a:endParaRPr sz="2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Calibri"/>
                <a:cs typeface="Calibri"/>
              </a:rPr>
              <a:t>Aliases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3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Automation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4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Scripting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language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5" dirty="0">
                <a:latin typeface="Calibri"/>
                <a:cs typeface="Calibri"/>
              </a:rPr>
              <a:t>Variables,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functions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etc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60020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Running</a:t>
            </a:r>
            <a:r>
              <a:rPr sz="4400" spc="-25" dirty="0"/>
              <a:t> </a:t>
            </a:r>
            <a:r>
              <a:rPr sz="4400" spc="-20" dirty="0"/>
              <a:t>programs</a:t>
            </a:r>
            <a:r>
              <a:rPr sz="4400" spc="-50" dirty="0"/>
              <a:t> </a:t>
            </a:r>
            <a:r>
              <a:rPr sz="4400" dirty="0"/>
              <a:t>in</a:t>
            </a:r>
            <a:r>
              <a:rPr sz="4400" spc="-15" dirty="0"/>
              <a:t> BASH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06841"/>
            <a:ext cx="9290685" cy="207200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60" dirty="0">
                <a:latin typeface="Calibri"/>
                <a:cs typeface="Calibri"/>
              </a:rPr>
              <a:t>We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will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be </a:t>
            </a:r>
            <a:r>
              <a:rPr sz="2800" spc="-10" dirty="0">
                <a:latin typeface="Calibri"/>
                <a:cs typeface="Calibri"/>
              </a:rPr>
              <a:t>using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graphical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terminal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running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BASH</a:t>
            </a:r>
            <a:endParaRPr sz="2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Right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click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select "Open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terminal"</a:t>
            </a:r>
            <a:endParaRPr sz="2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5" dirty="0">
                <a:latin typeface="Calibri"/>
                <a:cs typeface="Calibri"/>
              </a:rPr>
              <a:t>..or,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from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Applications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menu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find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Terminal</a:t>
            </a:r>
            <a:endParaRPr sz="2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6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Once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running,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right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click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icon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select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"Add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favourites"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779" y="0"/>
            <a:ext cx="11919204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41300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Running</a:t>
            </a:r>
            <a:r>
              <a:rPr sz="4400" spc="-65" dirty="0"/>
              <a:t> </a:t>
            </a:r>
            <a:r>
              <a:rPr sz="4400" spc="-20" dirty="0"/>
              <a:t>programs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06841"/>
            <a:ext cx="8132445" cy="258445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40" dirty="0">
                <a:latin typeface="Calibri"/>
                <a:cs typeface="Calibri"/>
              </a:rPr>
              <a:t>Type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name of the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program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you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want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run</a:t>
            </a:r>
            <a:endParaRPr sz="2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Calibri"/>
                <a:cs typeface="Calibri"/>
              </a:rPr>
              <a:t>Add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any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options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program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needs</a:t>
            </a:r>
            <a:endParaRPr sz="2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latin typeface="Calibri"/>
                <a:cs typeface="Calibri"/>
              </a:rPr>
              <a:t>Press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return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-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program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will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run</a:t>
            </a:r>
            <a:endParaRPr sz="2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6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Calibri"/>
                <a:cs typeface="Calibri"/>
              </a:rPr>
              <a:t>When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program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ends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control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will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return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shell</a:t>
            </a:r>
            <a:endParaRPr sz="2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Calibri"/>
                <a:cs typeface="Calibri"/>
              </a:rPr>
              <a:t>Run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next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program!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41300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Running</a:t>
            </a:r>
            <a:r>
              <a:rPr sz="4400" spc="-65" dirty="0"/>
              <a:t> </a:t>
            </a:r>
            <a:r>
              <a:rPr sz="4400" spc="-20" dirty="0"/>
              <a:t>programs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1446657" y="1693545"/>
            <a:ext cx="46653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2D75B6"/>
                </a:solidFill>
                <a:latin typeface="Courier New"/>
                <a:cs typeface="Courier New"/>
              </a:rPr>
              <a:t>babraham@babraham-VirtualBox:~$</a:t>
            </a:r>
            <a:r>
              <a:rPr sz="1800" spc="-65" dirty="0">
                <a:solidFill>
                  <a:srgbClr val="2D75B6"/>
                </a:solidFill>
                <a:latin typeface="Courier New"/>
                <a:cs typeface="Courier New"/>
              </a:rPr>
              <a:t> </a:t>
            </a:r>
            <a:r>
              <a:rPr sz="1800" b="1" spc="-15" dirty="0">
                <a:latin typeface="Courier New"/>
                <a:cs typeface="Courier New"/>
              </a:rPr>
              <a:t>ls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46657" y="1967865"/>
            <a:ext cx="644144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242060" algn="l"/>
                <a:tab pos="1377315" algn="l"/>
                <a:tab pos="2470150" algn="l"/>
                <a:tab pos="2742565" algn="l"/>
                <a:tab pos="3970654" algn="l"/>
                <a:tab pos="4244975" algn="l"/>
              </a:tabLst>
            </a:pPr>
            <a:r>
              <a:rPr sz="1800" spc="-10" dirty="0">
                <a:solidFill>
                  <a:srgbClr val="538235"/>
                </a:solidFill>
                <a:latin typeface="Courier New"/>
                <a:cs typeface="Courier New"/>
              </a:rPr>
              <a:t>Desktop	Documents	Downloads	examples.desktop </a:t>
            </a:r>
            <a:r>
              <a:rPr sz="1800" spc="-5" dirty="0">
                <a:solidFill>
                  <a:srgbClr val="538235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538235"/>
                </a:solidFill>
                <a:latin typeface="Courier New"/>
                <a:cs typeface="Courier New"/>
              </a:rPr>
              <a:t>Pictures		Public	Templates	Videos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2D75B6"/>
                </a:solidFill>
                <a:latin typeface="Courier New"/>
                <a:cs typeface="Courier New"/>
              </a:rPr>
              <a:t>babraham@babraham-VirtualBox:~$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34604" y="1967865"/>
            <a:ext cx="709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38235"/>
                </a:solidFill>
                <a:latin typeface="Courier New"/>
                <a:cs typeface="Courier New"/>
              </a:rPr>
              <a:t>Mu</a:t>
            </a:r>
            <a:r>
              <a:rPr sz="1800" spc="-15" dirty="0">
                <a:solidFill>
                  <a:srgbClr val="538235"/>
                </a:solidFill>
                <a:latin typeface="Courier New"/>
                <a:cs typeface="Courier New"/>
              </a:rPr>
              <a:t>s</a:t>
            </a:r>
            <a:r>
              <a:rPr sz="1800" spc="-5" dirty="0">
                <a:solidFill>
                  <a:srgbClr val="538235"/>
                </a:solidFill>
                <a:latin typeface="Courier New"/>
                <a:cs typeface="Courier New"/>
              </a:rPr>
              <a:t>ic</a:t>
            </a:r>
            <a:endParaRPr sz="1800">
              <a:latin typeface="Courier New"/>
              <a:cs typeface="Courier New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360932" y="3700271"/>
            <a:ext cx="228600" cy="228600"/>
            <a:chOff x="1360932" y="3700271"/>
            <a:chExt cx="228600" cy="228600"/>
          </a:xfrm>
        </p:grpSpPr>
        <p:sp>
          <p:nvSpPr>
            <p:cNvPr id="7" name="object 7"/>
            <p:cNvSpPr/>
            <p:nvPr/>
          </p:nvSpPr>
          <p:spPr>
            <a:xfrm>
              <a:off x="1367028" y="3706367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4" h="216535">
                  <a:moveTo>
                    <a:pt x="216408" y="0"/>
                  </a:moveTo>
                  <a:lnTo>
                    <a:pt x="0" y="0"/>
                  </a:lnTo>
                  <a:lnTo>
                    <a:pt x="0" y="216407"/>
                  </a:lnTo>
                  <a:lnTo>
                    <a:pt x="216408" y="216407"/>
                  </a:lnTo>
                  <a:lnTo>
                    <a:pt x="21640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67028" y="3706367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4" h="216535">
                  <a:moveTo>
                    <a:pt x="0" y="216407"/>
                  </a:moveTo>
                  <a:lnTo>
                    <a:pt x="216408" y="216407"/>
                  </a:lnTo>
                  <a:lnTo>
                    <a:pt x="216408" y="0"/>
                  </a:lnTo>
                  <a:lnTo>
                    <a:pt x="0" y="0"/>
                  </a:lnTo>
                  <a:lnTo>
                    <a:pt x="0" y="216407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663064" y="3647643"/>
            <a:ext cx="6618605" cy="1200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Command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prompt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- </a:t>
            </a:r>
            <a:r>
              <a:rPr sz="1800" spc="-10" dirty="0">
                <a:latin typeface="Calibri"/>
                <a:cs typeface="Calibri"/>
              </a:rPr>
              <a:t>you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can't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enter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command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unless </a:t>
            </a:r>
            <a:r>
              <a:rPr sz="1800" spc="-10" dirty="0">
                <a:latin typeface="Calibri"/>
                <a:cs typeface="Calibri"/>
              </a:rPr>
              <a:t>you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</a:t>
            </a:r>
            <a:endParaRPr sz="1800">
              <a:latin typeface="Calibri"/>
              <a:cs typeface="Calibri"/>
            </a:endParaRPr>
          </a:p>
          <a:p>
            <a:pPr marL="12700" marR="923925">
              <a:lnSpc>
                <a:spcPts val="3650"/>
              </a:lnSpc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command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we're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going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run (</a:t>
            </a:r>
            <a:r>
              <a:rPr sz="1800" dirty="0">
                <a:latin typeface="Courier New"/>
                <a:cs typeface="Courier New"/>
              </a:rPr>
              <a:t>ls</a:t>
            </a:r>
            <a:r>
              <a:rPr sz="1800" spc="-66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case,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list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files)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 output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command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- </a:t>
            </a:r>
            <a:r>
              <a:rPr sz="1800" spc="-10" dirty="0">
                <a:latin typeface="Calibri"/>
                <a:cs typeface="Calibri"/>
              </a:rPr>
              <a:t>just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text</a:t>
            </a:r>
            <a:r>
              <a:rPr sz="1800" spc="-5" dirty="0">
                <a:latin typeface="Calibri"/>
                <a:cs typeface="Calibri"/>
              </a:rPr>
              <a:t> 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case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360932" y="4145279"/>
            <a:ext cx="228600" cy="228600"/>
            <a:chOff x="1360932" y="4145279"/>
            <a:chExt cx="228600" cy="228600"/>
          </a:xfrm>
        </p:grpSpPr>
        <p:sp>
          <p:nvSpPr>
            <p:cNvPr id="11" name="object 11"/>
            <p:cNvSpPr/>
            <p:nvPr/>
          </p:nvSpPr>
          <p:spPr>
            <a:xfrm>
              <a:off x="1367028" y="4151375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4" h="216535">
                  <a:moveTo>
                    <a:pt x="216408" y="0"/>
                  </a:moveTo>
                  <a:lnTo>
                    <a:pt x="0" y="0"/>
                  </a:lnTo>
                  <a:lnTo>
                    <a:pt x="0" y="216407"/>
                  </a:lnTo>
                  <a:lnTo>
                    <a:pt x="216408" y="216407"/>
                  </a:lnTo>
                  <a:lnTo>
                    <a:pt x="2164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67028" y="4151375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4" h="216535">
                  <a:moveTo>
                    <a:pt x="0" y="216407"/>
                  </a:moveTo>
                  <a:lnTo>
                    <a:pt x="216408" y="216407"/>
                  </a:lnTo>
                  <a:lnTo>
                    <a:pt x="216408" y="0"/>
                  </a:lnTo>
                  <a:lnTo>
                    <a:pt x="0" y="0"/>
                  </a:lnTo>
                  <a:lnTo>
                    <a:pt x="0" y="216407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360932" y="4599432"/>
            <a:ext cx="228600" cy="228600"/>
            <a:chOff x="1360932" y="4599432"/>
            <a:chExt cx="228600" cy="228600"/>
          </a:xfrm>
        </p:grpSpPr>
        <p:sp>
          <p:nvSpPr>
            <p:cNvPr id="14" name="object 14"/>
            <p:cNvSpPr/>
            <p:nvPr/>
          </p:nvSpPr>
          <p:spPr>
            <a:xfrm>
              <a:off x="1367028" y="4605528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4" h="216535">
                  <a:moveTo>
                    <a:pt x="216408" y="0"/>
                  </a:moveTo>
                  <a:lnTo>
                    <a:pt x="0" y="0"/>
                  </a:lnTo>
                  <a:lnTo>
                    <a:pt x="0" y="216408"/>
                  </a:lnTo>
                  <a:lnTo>
                    <a:pt x="216408" y="216408"/>
                  </a:lnTo>
                  <a:lnTo>
                    <a:pt x="216408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67028" y="4605528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4" h="216535">
                  <a:moveTo>
                    <a:pt x="0" y="216408"/>
                  </a:moveTo>
                  <a:lnTo>
                    <a:pt x="216408" y="216408"/>
                  </a:lnTo>
                  <a:lnTo>
                    <a:pt x="216408" y="0"/>
                  </a:lnTo>
                  <a:lnTo>
                    <a:pt x="0" y="0"/>
                  </a:lnTo>
                  <a:lnTo>
                    <a:pt x="0" y="216408"/>
                  </a:lnTo>
                  <a:close/>
                </a:path>
              </a:pathLst>
            </a:custGeom>
            <a:ln w="12192">
              <a:solidFill>
                <a:srgbClr val="3856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62915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Running</a:t>
            </a:r>
            <a:r>
              <a:rPr sz="4400" spc="-20" dirty="0"/>
              <a:t> </a:t>
            </a:r>
            <a:r>
              <a:rPr sz="4400" spc="-15" dirty="0"/>
              <a:t>graphical </a:t>
            </a:r>
            <a:r>
              <a:rPr sz="4400" spc="-20" dirty="0"/>
              <a:t>programs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1446657" y="1693545"/>
            <a:ext cx="50761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2D75B6"/>
                </a:solidFill>
                <a:latin typeface="Courier New"/>
                <a:cs typeface="Courier New"/>
              </a:rPr>
              <a:t>babraham@babraham-VirtualBox:~$</a:t>
            </a:r>
            <a:r>
              <a:rPr sz="1800" spc="-55" dirty="0">
                <a:solidFill>
                  <a:srgbClr val="2D75B6"/>
                </a:solidFill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xeyes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46657" y="4711700"/>
            <a:ext cx="4258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2D75B6"/>
                </a:solidFill>
                <a:latin typeface="Courier New"/>
                <a:cs typeface="Courier New"/>
              </a:rPr>
              <a:t>babraham@babraham-VirtualBox:~$</a:t>
            </a:r>
            <a:endParaRPr sz="1800">
              <a:latin typeface="Courier New"/>
              <a:cs typeface="Courier New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05911" y="2406395"/>
            <a:ext cx="3124200" cy="168665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846323" y="5546242"/>
            <a:ext cx="641540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5430" marR="5080" indent="-253365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Note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that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you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can't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enter</a:t>
            </a:r>
            <a:r>
              <a:rPr sz="2800" spc="-5" dirty="0">
                <a:latin typeface="Calibri"/>
                <a:cs typeface="Calibri"/>
              </a:rPr>
              <a:t> another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command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until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you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close 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program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you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launched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74599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The</a:t>
            </a:r>
            <a:r>
              <a:rPr sz="4400" spc="-10" dirty="0"/>
              <a:t> </a:t>
            </a:r>
            <a:r>
              <a:rPr sz="4400" spc="-15" dirty="0"/>
              <a:t>structure</a:t>
            </a:r>
            <a:r>
              <a:rPr sz="4400" spc="-30" dirty="0"/>
              <a:t> </a:t>
            </a:r>
            <a:r>
              <a:rPr sz="4400" dirty="0"/>
              <a:t>of</a:t>
            </a:r>
            <a:r>
              <a:rPr sz="4400" spc="-10" dirty="0"/>
              <a:t> </a:t>
            </a:r>
            <a:r>
              <a:rPr sz="4400" dirty="0"/>
              <a:t>a</a:t>
            </a:r>
            <a:r>
              <a:rPr sz="4400" spc="20" dirty="0"/>
              <a:t> </a:t>
            </a:r>
            <a:r>
              <a:rPr sz="4400" dirty="0"/>
              <a:t>unix</a:t>
            </a:r>
            <a:r>
              <a:rPr sz="4400" spc="-15" dirty="0"/>
              <a:t> </a:t>
            </a:r>
            <a:r>
              <a:rPr sz="4400" spc="-10" dirty="0"/>
              <a:t>command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805383" y="2290698"/>
            <a:ext cx="108762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62965" algn="l"/>
                <a:tab pos="6607809" algn="l"/>
                <a:tab pos="8733790" algn="l"/>
              </a:tabLst>
            </a:pPr>
            <a:r>
              <a:rPr sz="2800" spc="-5" dirty="0">
                <a:latin typeface="Courier New"/>
                <a:cs typeface="Courier New"/>
              </a:rPr>
              <a:t>ls	</a:t>
            </a:r>
            <a:r>
              <a:rPr sz="2800" spc="-10" dirty="0">
                <a:latin typeface="Courier New"/>
                <a:cs typeface="Courier New"/>
              </a:rPr>
              <a:t>-ltd</a:t>
            </a:r>
            <a:r>
              <a:rPr sz="2800" spc="5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--reverse</a:t>
            </a:r>
            <a:r>
              <a:rPr sz="2800" spc="5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Downloads/	Desktop/	Documents/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6937" y="2967989"/>
            <a:ext cx="698500" cy="302260"/>
          </a:xfrm>
          <a:custGeom>
            <a:avLst/>
            <a:gdLst/>
            <a:ahLst/>
            <a:cxnLst/>
            <a:rect l="l" t="t" r="r" b="b"/>
            <a:pathLst>
              <a:path w="698500" h="302260">
                <a:moveTo>
                  <a:pt x="697992" y="0"/>
                </a:moveTo>
                <a:lnTo>
                  <a:pt x="696009" y="58721"/>
                </a:lnTo>
                <a:lnTo>
                  <a:pt x="690610" y="106679"/>
                </a:lnTo>
                <a:lnTo>
                  <a:pt x="682615" y="139017"/>
                </a:lnTo>
                <a:lnTo>
                  <a:pt x="672846" y="150875"/>
                </a:lnTo>
                <a:lnTo>
                  <a:pt x="374142" y="150875"/>
                </a:lnTo>
                <a:lnTo>
                  <a:pt x="364351" y="162734"/>
                </a:lnTo>
                <a:lnTo>
                  <a:pt x="356358" y="195071"/>
                </a:lnTo>
                <a:lnTo>
                  <a:pt x="350971" y="243030"/>
                </a:lnTo>
                <a:lnTo>
                  <a:pt x="348996" y="301751"/>
                </a:lnTo>
                <a:lnTo>
                  <a:pt x="347020" y="243030"/>
                </a:lnTo>
                <a:lnTo>
                  <a:pt x="341633" y="195072"/>
                </a:lnTo>
                <a:lnTo>
                  <a:pt x="333640" y="162734"/>
                </a:lnTo>
                <a:lnTo>
                  <a:pt x="323850" y="150875"/>
                </a:lnTo>
                <a:lnTo>
                  <a:pt x="25146" y="150875"/>
                </a:lnTo>
                <a:lnTo>
                  <a:pt x="15355" y="139017"/>
                </a:lnTo>
                <a:lnTo>
                  <a:pt x="7362" y="106680"/>
                </a:lnTo>
                <a:lnTo>
                  <a:pt x="1975" y="58721"/>
                </a:lnTo>
                <a:lnTo>
                  <a:pt x="0" y="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21713" y="2967989"/>
            <a:ext cx="3083560" cy="302260"/>
          </a:xfrm>
          <a:custGeom>
            <a:avLst/>
            <a:gdLst/>
            <a:ahLst/>
            <a:cxnLst/>
            <a:rect l="l" t="t" r="r" b="b"/>
            <a:pathLst>
              <a:path w="3083560" h="302260">
                <a:moveTo>
                  <a:pt x="3083052" y="0"/>
                </a:moveTo>
                <a:lnTo>
                  <a:pt x="3081069" y="58721"/>
                </a:lnTo>
                <a:lnTo>
                  <a:pt x="3075670" y="106679"/>
                </a:lnTo>
                <a:lnTo>
                  <a:pt x="3067675" y="139017"/>
                </a:lnTo>
                <a:lnTo>
                  <a:pt x="3057906" y="150875"/>
                </a:lnTo>
                <a:lnTo>
                  <a:pt x="1566672" y="150875"/>
                </a:lnTo>
                <a:lnTo>
                  <a:pt x="1556902" y="162734"/>
                </a:lnTo>
                <a:lnTo>
                  <a:pt x="1548907" y="195071"/>
                </a:lnTo>
                <a:lnTo>
                  <a:pt x="1543508" y="243030"/>
                </a:lnTo>
                <a:lnTo>
                  <a:pt x="1541526" y="301751"/>
                </a:lnTo>
                <a:lnTo>
                  <a:pt x="1539543" y="243030"/>
                </a:lnTo>
                <a:lnTo>
                  <a:pt x="1534144" y="195072"/>
                </a:lnTo>
                <a:lnTo>
                  <a:pt x="1526149" y="162734"/>
                </a:lnTo>
                <a:lnTo>
                  <a:pt x="1516380" y="150875"/>
                </a:lnTo>
                <a:lnTo>
                  <a:pt x="25146" y="150875"/>
                </a:lnTo>
                <a:lnTo>
                  <a:pt x="15376" y="139017"/>
                </a:lnTo>
                <a:lnTo>
                  <a:pt x="7381" y="106680"/>
                </a:lnTo>
                <a:lnTo>
                  <a:pt x="1982" y="58721"/>
                </a:ln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81550" y="2967989"/>
            <a:ext cx="6882765" cy="302260"/>
          </a:xfrm>
          <a:custGeom>
            <a:avLst/>
            <a:gdLst/>
            <a:ahLst/>
            <a:cxnLst/>
            <a:rect l="l" t="t" r="r" b="b"/>
            <a:pathLst>
              <a:path w="6882765" h="302260">
                <a:moveTo>
                  <a:pt x="6882383" y="0"/>
                </a:moveTo>
                <a:lnTo>
                  <a:pt x="6880401" y="58721"/>
                </a:lnTo>
                <a:lnTo>
                  <a:pt x="6875002" y="106679"/>
                </a:lnTo>
                <a:lnTo>
                  <a:pt x="6867007" y="139017"/>
                </a:lnTo>
                <a:lnTo>
                  <a:pt x="6857238" y="150875"/>
                </a:lnTo>
                <a:lnTo>
                  <a:pt x="3466338" y="150875"/>
                </a:lnTo>
                <a:lnTo>
                  <a:pt x="3456568" y="162734"/>
                </a:lnTo>
                <a:lnTo>
                  <a:pt x="3448573" y="195071"/>
                </a:lnTo>
                <a:lnTo>
                  <a:pt x="3443174" y="243030"/>
                </a:lnTo>
                <a:lnTo>
                  <a:pt x="3441192" y="301751"/>
                </a:lnTo>
                <a:lnTo>
                  <a:pt x="3439209" y="243030"/>
                </a:lnTo>
                <a:lnTo>
                  <a:pt x="3433810" y="195072"/>
                </a:lnTo>
                <a:lnTo>
                  <a:pt x="3425815" y="162734"/>
                </a:lnTo>
                <a:lnTo>
                  <a:pt x="3416046" y="150875"/>
                </a:lnTo>
                <a:lnTo>
                  <a:pt x="25146" y="150875"/>
                </a:lnTo>
                <a:lnTo>
                  <a:pt x="15376" y="139017"/>
                </a:lnTo>
                <a:lnTo>
                  <a:pt x="7381" y="106680"/>
                </a:lnTo>
                <a:lnTo>
                  <a:pt x="1982" y="58721"/>
                </a:ln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88060" y="3696080"/>
            <a:ext cx="81406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510" marR="5080" indent="-13144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P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og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am  </a:t>
            </a:r>
            <a:r>
              <a:rPr sz="1800" spc="-5" dirty="0">
                <a:latin typeface="Calibri"/>
                <a:cs typeface="Calibri"/>
              </a:rPr>
              <a:t>name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43885" y="3696080"/>
            <a:ext cx="836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h</a:t>
            </a:r>
            <a:r>
              <a:rPr sz="1800" dirty="0">
                <a:latin typeface="Calibri"/>
                <a:cs typeface="Calibri"/>
              </a:rPr>
              <a:t>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15859" y="3750055"/>
            <a:ext cx="14154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78155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Data 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(normally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files)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95171" y="5228971"/>
            <a:ext cx="9291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Each</a:t>
            </a:r>
            <a:r>
              <a:rPr sz="1800" spc="-5" dirty="0">
                <a:latin typeface="Calibri"/>
                <a:cs typeface="Calibri"/>
              </a:rPr>
              <a:t> option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section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separated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spaces.</a:t>
            </a:r>
            <a:r>
              <a:rPr sz="1800" spc="40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Options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files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spaces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must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put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quotes.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53416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Command</a:t>
            </a:r>
            <a:r>
              <a:rPr sz="4400" spc="-25" dirty="0"/>
              <a:t> </a:t>
            </a:r>
            <a:r>
              <a:rPr sz="4400" spc="-5" dirty="0"/>
              <a:t>line</a:t>
            </a:r>
            <a:r>
              <a:rPr sz="4400" spc="-15" dirty="0"/>
              <a:t> </a:t>
            </a:r>
            <a:r>
              <a:rPr sz="4400" spc="-10" dirty="0"/>
              <a:t>switches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17547"/>
            <a:ext cx="9946005" cy="416877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43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Change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behaviour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the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program</a:t>
            </a:r>
            <a:endParaRPr sz="2800">
              <a:latin typeface="Calibri"/>
              <a:cs typeface="Calibri"/>
            </a:endParaRPr>
          </a:p>
          <a:p>
            <a:pPr marL="241300" indent="-229235">
              <a:lnSpc>
                <a:spcPts val="3325"/>
              </a:lnSpc>
              <a:spcBef>
                <a:spcPts val="32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Come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two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flavours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(each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option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usually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has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both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types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available)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ts val="2845"/>
              </a:lnSpc>
              <a:buFont typeface="Arial MT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Minus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plus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single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letter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(eg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-x</a:t>
            </a:r>
            <a:r>
              <a:rPr sz="2400" spc="-20" dirty="0">
                <a:latin typeface="Courier New"/>
                <a:cs typeface="Courier New"/>
              </a:rPr>
              <a:t> </a:t>
            </a:r>
            <a:r>
              <a:rPr sz="2400" dirty="0">
                <a:latin typeface="Courier New"/>
                <a:cs typeface="Courier New"/>
              </a:rPr>
              <a:t>-c</a:t>
            </a:r>
            <a:r>
              <a:rPr sz="2400" spc="-25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-z</a:t>
            </a:r>
            <a:r>
              <a:rPr sz="2400" spc="-5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40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2000" spc="-5" dirty="0">
                <a:latin typeface="Calibri"/>
                <a:cs typeface="Calibri"/>
              </a:rPr>
              <a:t>Can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combined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(eg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-xcz</a:t>
            </a:r>
            <a:r>
              <a:rPr sz="2000" spc="-5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lvl="2"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22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buFont typeface="Arial MT"/>
              <a:buChar char="•"/>
              <a:tabLst>
                <a:tab pos="699135" algn="l"/>
              </a:tabLst>
            </a:pPr>
            <a:r>
              <a:rPr sz="2400" spc="-45" dirty="0">
                <a:latin typeface="Calibri"/>
                <a:cs typeface="Calibri"/>
              </a:rPr>
              <a:t>Two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minuses</a:t>
            </a:r>
            <a:r>
              <a:rPr sz="2400" spc="-5" dirty="0">
                <a:latin typeface="Calibri"/>
                <a:cs typeface="Calibri"/>
              </a:rPr>
              <a:t> plus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word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(eg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--extract</a:t>
            </a:r>
            <a:r>
              <a:rPr sz="2400" spc="-5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--gzip</a:t>
            </a:r>
            <a:r>
              <a:rPr sz="2400" spc="-5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50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2000" spc="-5" dirty="0">
                <a:latin typeface="Calibri"/>
                <a:cs typeface="Calibri"/>
              </a:rPr>
              <a:t>Can't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combined</a:t>
            </a:r>
            <a:endParaRPr sz="2000">
              <a:latin typeface="Calibri"/>
              <a:cs typeface="Calibri"/>
            </a:endParaRPr>
          </a:p>
          <a:p>
            <a:pPr marL="241300" marR="170815" indent="-229235">
              <a:lnSpc>
                <a:spcPts val="2690"/>
              </a:lnSpc>
              <a:spcBef>
                <a:spcPts val="94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Calibri"/>
                <a:cs typeface="Calibri"/>
              </a:rPr>
              <a:t>Some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take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 additional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value,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this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can</a:t>
            </a:r>
            <a:r>
              <a:rPr sz="2800" spc="-5" dirty="0">
                <a:latin typeface="Calibri"/>
                <a:cs typeface="Calibri"/>
              </a:rPr>
              <a:t> be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additional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option,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or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separate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(it's</a:t>
            </a:r>
            <a:r>
              <a:rPr sz="2800" spc="-5" dirty="0">
                <a:latin typeface="Calibri"/>
                <a:cs typeface="Calibri"/>
              </a:rPr>
              <a:t> up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the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program)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ts val="2795"/>
              </a:lnSpc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ourier New"/>
                <a:cs typeface="Courier New"/>
              </a:rPr>
              <a:t>-f</a:t>
            </a:r>
            <a:r>
              <a:rPr sz="2400" spc="-3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somfile.txt</a:t>
            </a:r>
            <a:r>
              <a:rPr sz="2400" spc="-3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alibri"/>
                <a:cs typeface="Calibri"/>
              </a:rPr>
              <a:t>(specify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filename)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ts val="2840"/>
              </a:lnSpc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ourier New"/>
                <a:cs typeface="Courier New"/>
              </a:rPr>
              <a:t>--width=30</a:t>
            </a:r>
            <a:r>
              <a:rPr sz="2400" spc="-4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alibri"/>
                <a:cs typeface="Calibri"/>
              </a:rPr>
              <a:t>(specify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31648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Manual</a:t>
            </a:r>
            <a:r>
              <a:rPr sz="4400" spc="-75" dirty="0"/>
              <a:t> </a:t>
            </a:r>
            <a:r>
              <a:rPr sz="4400" spc="-5" dirty="0"/>
              <a:t>pages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93189"/>
            <a:ext cx="10109200" cy="326644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128905" indent="-229235">
              <a:lnSpc>
                <a:spcPts val="3030"/>
              </a:lnSpc>
              <a:spcBef>
                <a:spcPts val="47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Calibri"/>
                <a:cs typeface="Calibri"/>
              </a:rPr>
              <a:t>All </a:t>
            </a:r>
            <a:r>
              <a:rPr sz="2800" spc="-20" dirty="0">
                <a:latin typeface="Calibri"/>
                <a:cs typeface="Calibri"/>
              </a:rPr>
              <a:t>core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programs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will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have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 manual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page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document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options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command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4100">
              <a:latin typeface="Calibri"/>
              <a:cs typeface="Calibri"/>
            </a:endParaRPr>
          </a:p>
          <a:p>
            <a:pPr marL="241300" marR="5080" indent="-229235">
              <a:lnSpc>
                <a:spcPts val="3030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Calibri"/>
                <a:cs typeface="Calibri"/>
              </a:rPr>
              <a:t>Manual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pages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accessible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using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man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program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followed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by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program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name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you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want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look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up.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3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Calibri"/>
                <a:cs typeface="Calibri"/>
              </a:rPr>
              <a:t>All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manual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pages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have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common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structure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4040" y="603580"/>
            <a:ext cx="6291580" cy="9886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Manual</a:t>
            </a:r>
            <a:r>
              <a:rPr sz="4400" spc="-10" dirty="0"/>
              <a:t> </a:t>
            </a:r>
            <a:r>
              <a:rPr sz="4400" spc="-30" dirty="0"/>
              <a:t>Pages</a:t>
            </a:r>
            <a:r>
              <a:rPr sz="4400" spc="-20" dirty="0"/>
              <a:t> </a:t>
            </a:r>
            <a:r>
              <a:rPr sz="4400" dirty="0"/>
              <a:t>(</a:t>
            </a:r>
            <a:r>
              <a:rPr sz="4400" dirty="0">
                <a:latin typeface="Courier New"/>
                <a:cs typeface="Courier New"/>
              </a:rPr>
              <a:t>man</a:t>
            </a:r>
            <a:r>
              <a:rPr sz="4400" spc="-65" dirty="0">
                <a:latin typeface="Courier New"/>
                <a:cs typeface="Courier New"/>
              </a:rPr>
              <a:t> </a:t>
            </a:r>
            <a:r>
              <a:rPr sz="4400" spc="-5" dirty="0">
                <a:latin typeface="Courier New"/>
                <a:cs typeface="Courier New"/>
              </a:rPr>
              <a:t>cat</a:t>
            </a:r>
            <a:r>
              <a:rPr sz="4400" spc="-5" dirty="0"/>
              <a:t>)</a:t>
            </a:r>
            <a:endParaRPr sz="4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  <a:tabLst>
                <a:tab pos="4888865" algn="l"/>
              </a:tabLst>
            </a:pPr>
            <a:r>
              <a:rPr sz="1200" spc="-5" dirty="0">
                <a:latin typeface="Courier New"/>
                <a:cs typeface="Courier New"/>
              </a:rPr>
              <a:t>CAT(1)	</a:t>
            </a:r>
            <a:r>
              <a:rPr sz="1200" dirty="0">
                <a:latin typeface="Courier New"/>
                <a:cs typeface="Courier New"/>
              </a:rPr>
              <a:t>User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Commands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882484" y="1383538"/>
            <a:ext cx="5759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ourier New"/>
                <a:cs typeface="Courier New"/>
              </a:rPr>
              <a:t>CAT(1)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749678"/>
            <a:ext cx="6835775" cy="4964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NAME</a:t>
            </a:r>
            <a:endParaRPr sz="1200">
              <a:latin typeface="Courier New"/>
              <a:cs typeface="Courier New"/>
            </a:endParaRPr>
          </a:p>
          <a:p>
            <a:pPr marL="655955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cat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-</a:t>
            </a:r>
            <a:r>
              <a:rPr sz="1200" spc="1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concatenate</a:t>
            </a:r>
            <a:r>
              <a:rPr sz="1200" spc="1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files</a:t>
            </a:r>
            <a:r>
              <a:rPr sz="1200" spc="1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and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print</a:t>
            </a:r>
            <a:r>
              <a:rPr sz="1200" spc="10" dirty="0">
                <a:latin typeface="Courier New"/>
                <a:cs typeface="Courier New"/>
              </a:rPr>
              <a:t> </a:t>
            </a:r>
            <a:r>
              <a:rPr sz="1200" spc="5" dirty="0">
                <a:latin typeface="Courier New"/>
                <a:cs typeface="Courier New"/>
              </a:rPr>
              <a:t>on</a:t>
            </a:r>
            <a:r>
              <a:rPr sz="1200" spc="-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the</a:t>
            </a:r>
            <a:r>
              <a:rPr sz="1200" spc="2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standard</a:t>
            </a:r>
            <a:r>
              <a:rPr sz="1200" spc="1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output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urier New"/>
                <a:cs typeface="Courier New"/>
              </a:rPr>
              <a:t>SYNOPSIS</a:t>
            </a:r>
            <a:endParaRPr sz="1200">
              <a:latin typeface="Courier New"/>
              <a:cs typeface="Courier New"/>
            </a:endParaRPr>
          </a:p>
          <a:p>
            <a:pPr marL="655955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cat</a:t>
            </a:r>
            <a:r>
              <a:rPr sz="1200" spc="-2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[OPTION]...</a:t>
            </a:r>
            <a:r>
              <a:rPr sz="1200" spc="-1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[FILE]...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DESCRIPTION</a:t>
            </a:r>
            <a:endParaRPr sz="1200">
              <a:latin typeface="Courier New"/>
              <a:cs typeface="Courier New"/>
            </a:endParaRPr>
          </a:p>
          <a:p>
            <a:pPr marL="65595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Courier New"/>
                <a:cs typeface="Courier New"/>
              </a:rPr>
              <a:t>Concatenate FILE(s) </a:t>
            </a:r>
            <a:r>
              <a:rPr sz="1200" spc="-5" dirty="0">
                <a:latin typeface="Courier New"/>
                <a:cs typeface="Courier New"/>
              </a:rPr>
              <a:t>to</a:t>
            </a:r>
            <a:r>
              <a:rPr sz="1200" dirty="0">
                <a:latin typeface="Courier New"/>
                <a:cs typeface="Courier New"/>
              </a:rPr>
              <a:t> standard output.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50">
              <a:latin typeface="Courier New"/>
              <a:cs typeface="Courier New"/>
            </a:endParaRPr>
          </a:p>
          <a:p>
            <a:pPr marL="655955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With</a:t>
            </a:r>
            <a:r>
              <a:rPr sz="1200" spc="-10" dirty="0">
                <a:latin typeface="Courier New"/>
                <a:cs typeface="Courier New"/>
              </a:rPr>
              <a:t> </a:t>
            </a:r>
            <a:r>
              <a:rPr sz="1200" spc="5" dirty="0">
                <a:latin typeface="Courier New"/>
                <a:cs typeface="Courier New"/>
              </a:rPr>
              <a:t>no </a:t>
            </a:r>
            <a:r>
              <a:rPr sz="1200" dirty="0">
                <a:latin typeface="Courier New"/>
                <a:cs typeface="Courier New"/>
              </a:rPr>
              <a:t>FILE,</a:t>
            </a:r>
            <a:r>
              <a:rPr sz="1200" spc="-10" dirty="0">
                <a:latin typeface="Courier New"/>
                <a:cs typeface="Courier New"/>
              </a:rPr>
              <a:t> </a:t>
            </a:r>
            <a:r>
              <a:rPr sz="1200" spc="5" dirty="0">
                <a:latin typeface="Courier New"/>
                <a:cs typeface="Courier New"/>
              </a:rPr>
              <a:t>or </a:t>
            </a:r>
            <a:r>
              <a:rPr sz="1200" dirty="0">
                <a:latin typeface="Courier New"/>
                <a:cs typeface="Courier New"/>
              </a:rPr>
              <a:t>when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FILE</a:t>
            </a:r>
            <a:r>
              <a:rPr sz="1200" spc="-10" dirty="0">
                <a:latin typeface="Courier New"/>
                <a:cs typeface="Courier New"/>
              </a:rPr>
              <a:t> </a:t>
            </a:r>
            <a:r>
              <a:rPr sz="1200" spc="5" dirty="0">
                <a:latin typeface="Courier New"/>
                <a:cs typeface="Courier New"/>
              </a:rPr>
              <a:t>is</a:t>
            </a:r>
            <a:r>
              <a:rPr sz="1200" spc="10" dirty="0">
                <a:latin typeface="Courier New"/>
                <a:cs typeface="Courier New"/>
              </a:rPr>
              <a:t> </a:t>
            </a:r>
            <a:r>
              <a:rPr sz="1200" spc="5" dirty="0">
                <a:latin typeface="Courier New"/>
                <a:cs typeface="Courier New"/>
              </a:rPr>
              <a:t>-, </a:t>
            </a:r>
            <a:r>
              <a:rPr sz="1200" dirty="0">
                <a:latin typeface="Courier New"/>
                <a:cs typeface="Courier New"/>
              </a:rPr>
              <a:t>read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standard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input.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50">
              <a:latin typeface="Courier New"/>
              <a:cs typeface="Courier New"/>
            </a:endParaRPr>
          </a:p>
          <a:p>
            <a:pPr marL="655955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-A,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--show-all</a:t>
            </a:r>
            <a:endParaRPr sz="1200">
              <a:latin typeface="Courier New"/>
              <a:cs typeface="Courier New"/>
            </a:endParaRPr>
          </a:p>
          <a:p>
            <a:pPr marL="130048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equivalent</a:t>
            </a:r>
            <a:r>
              <a:rPr sz="1200" spc="-20" dirty="0">
                <a:latin typeface="Courier New"/>
                <a:cs typeface="Courier New"/>
              </a:rPr>
              <a:t> </a:t>
            </a:r>
            <a:r>
              <a:rPr sz="1200" spc="5" dirty="0">
                <a:latin typeface="Courier New"/>
                <a:cs typeface="Courier New"/>
              </a:rPr>
              <a:t>to</a:t>
            </a:r>
            <a:r>
              <a:rPr sz="1200" spc="-2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-vET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50">
              <a:latin typeface="Courier New"/>
              <a:cs typeface="Courier New"/>
            </a:endParaRPr>
          </a:p>
          <a:p>
            <a:pPr marL="65595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Courier New"/>
                <a:cs typeface="Courier New"/>
              </a:rPr>
              <a:t>-n,</a:t>
            </a:r>
            <a:r>
              <a:rPr sz="1200" spc="-5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--number</a:t>
            </a:r>
            <a:endParaRPr sz="1200">
              <a:latin typeface="Courier New"/>
              <a:cs typeface="Courier New"/>
            </a:endParaRPr>
          </a:p>
          <a:p>
            <a:pPr marL="130048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number</a:t>
            </a:r>
            <a:r>
              <a:rPr sz="1200" spc="-2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all</a:t>
            </a:r>
            <a:r>
              <a:rPr sz="1200" spc="-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output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lines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50">
              <a:latin typeface="Courier New"/>
              <a:cs typeface="Courier New"/>
            </a:endParaRPr>
          </a:p>
          <a:p>
            <a:pPr marL="655955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-T,</a:t>
            </a:r>
            <a:r>
              <a:rPr sz="1200" spc="-4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--show-tabs</a:t>
            </a:r>
            <a:endParaRPr sz="1200">
              <a:latin typeface="Courier New"/>
              <a:cs typeface="Courier New"/>
            </a:endParaRPr>
          </a:p>
          <a:p>
            <a:pPr marL="130048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display</a:t>
            </a:r>
            <a:r>
              <a:rPr sz="1200" spc="-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TAB</a:t>
            </a:r>
            <a:r>
              <a:rPr sz="1200" spc="-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characters</a:t>
            </a:r>
            <a:r>
              <a:rPr sz="1200" spc="-20" dirty="0">
                <a:latin typeface="Courier New"/>
                <a:cs typeface="Courier New"/>
              </a:rPr>
              <a:t> </a:t>
            </a:r>
            <a:r>
              <a:rPr sz="1200" spc="5" dirty="0">
                <a:latin typeface="Courier New"/>
                <a:cs typeface="Courier New"/>
              </a:rPr>
              <a:t>as</a:t>
            </a:r>
            <a:r>
              <a:rPr sz="1200" spc="-5" dirty="0">
                <a:latin typeface="Courier New"/>
                <a:cs typeface="Courier New"/>
              </a:rPr>
              <a:t> ^I</a:t>
            </a:r>
            <a:endParaRPr sz="1200">
              <a:latin typeface="Courier New"/>
              <a:cs typeface="Courier New"/>
            </a:endParaRPr>
          </a:p>
          <a:p>
            <a:pPr marL="12700" marR="3134360" indent="643255">
              <a:lnSpc>
                <a:spcPct val="200000"/>
              </a:lnSpc>
              <a:spcBef>
                <a:spcPts val="5"/>
              </a:spcBef>
            </a:pPr>
            <a:r>
              <a:rPr sz="1200" dirty="0">
                <a:latin typeface="Courier New"/>
                <a:cs typeface="Courier New"/>
              </a:rPr>
              <a:t>--help</a:t>
            </a:r>
            <a:r>
              <a:rPr sz="1200" spc="-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display this help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and</a:t>
            </a:r>
            <a:r>
              <a:rPr sz="120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exit </a:t>
            </a:r>
            <a:r>
              <a:rPr sz="1200" spc="-70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EXAMPLES</a:t>
            </a:r>
            <a:endParaRPr sz="1200">
              <a:latin typeface="Courier New"/>
              <a:cs typeface="Courier New"/>
            </a:endParaRPr>
          </a:p>
          <a:p>
            <a:pPr marL="655955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cat</a:t>
            </a:r>
            <a:r>
              <a:rPr sz="1200" spc="-2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f</a:t>
            </a:r>
            <a:r>
              <a:rPr sz="1200" spc="-1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-</a:t>
            </a:r>
            <a:r>
              <a:rPr sz="1200" spc="-2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g</a:t>
            </a:r>
            <a:endParaRPr sz="1200">
              <a:latin typeface="Courier New"/>
              <a:cs typeface="Courier New"/>
            </a:endParaRPr>
          </a:p>
          <a:p>
            <a:pPr marL="130048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Output</a:t>
            </a:r>
            <a:r>
              <a:rPr sz="1200" spc="-1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f's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contents,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then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standard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input,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then</a:t>
            </a:r>
            <a:r>
              <a:rPr sz="1200" spc="1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g's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contents.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50">
              <a:latin typeface="Courier New"/>
              <a:cs typeface="Courier New"/>
            </a:endParaRPr>
          </a:p>
          <a:p>
            <a:pPr marL="655955">
              <a:lnSpc>
                <a:spcPct val="100000"/>
              </a:lnSpc>
              <a:spcBef>
                <a:spcPts val="5"/>
              </a:spcBef>
              <a:tabLst>
                <a:tab pos="1300480" algn="l"/>
              </a:tabLst>
            </a:pPr>
            <a:r>
              <a:rPr sz="1200" dirty="0">
                <a:latin typeface="Courier New"/>
                <a:cs typeface="Courier New"/>
              </a:rPr>
              <a:t>cat	Copy</a:t>
            </a:r>
            <a:r>
              <a:rPr sz="1200" spc="-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standard</a:t>
            </a:r>
            <a:r>
              <a:rPr sz="1200" spc="-1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input</a:t>
            </a:r>
            <a:r>
              <a:rPr sz="1200" spc="-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to</a:t>
            </a:r>
            <a:r>
              <a:rPr sz="1200" spc="-1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standard</a:t>
            </a:r>
            <a:r>
              <a:rPr sz="1200" spc="-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output.</a:t>
            </a: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5690" y="2048371"/>
            <a:ext cx="4961255" cy="2379980"/>
          </a:xfrm>
          <a:prstGeom prst="rect">
            <a:avLst/>
          </a:prstGeom>
        </p:spPr>
        <p:txBody>
          <a:bodyPr vert="horz" wrap="square" lIns="0" tIns="45339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3570"/>
              </a:spcBef>
            </a:pPr>
            <a:r>
              <a:rPr dirty="0"/>
              <a:t>Linux</a:t>
            </a:r>
            <a:r>
              <a:rPr spc="-35" dirty="0"/>
              <a:t> </a:t>
            </a:r>
            <a:r>
              <a:rPr spc="-5" dirty="0"/>
              <a:t>Basics</a:t>
            </a:r>
          </a:p>
          <a:p>
            <a:pPr marL="12700" marR="5080" algn="ctr">
              <a:lnSpc>
                <a:spcPct val="125000"/>
              </a:lnSpc>
              <a:spcBef>
                <a:spcPts val="665"/>
              </a:spcBef>
            </a:pPr>
            <a:r>
              <a:rPr sz="2400" spc="-10" dirty="0">
                <a:latin typeface="Calibri"/>
                <a:cs typeface="Calibri"/>
              </a:rPr>
              <a:t>Understanding </a:t>
            </a:r>
            <a:r>
              <a:rPr sz="2400" spc="-5" dirty="0">
                <a:latin typeface="Calibri"/>
                <a:cs typeface="Calibri"/>
              </a:rPr>
              <a:t>Linux </a:t>
            </a:r>
            <a:r>
              <a:rPr sz="2400" dirty="0">
                <a:latin typeface="Calibri"/>
                <a:cs typeface="Calibri"/>
              </a:rPr>
              <a:t>and the </a:t>
            </a:r>
            <a:r>
              <a:rPr sz="2400" spc="-10" dirty="0">
                <a:latin typeface="Calibri"/>
                <a:cs typeface="Calibri"/>
              </a:rPr>
              <a:t>BASH </a:t>
            </a:r>
            <a:r>
              <a:rPr sz="2400" spc="-5" dirty="0">
                <a:latin typeface="Calibri"/>
                <a:cs typeface="Calibri"/>
              </a:rPr>
              <a:t>shell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v2018-11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4027" y="5468232"/>
            <a:ext cx="3877056" cy="12173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91309" y="3355374"/>
            <a:ext cx="2938858" cy="3502623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53509" y="2898470"/>
            <a:ext cx="304546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Exercise</a:t>
            </a:r>
            <a:r>
              <a:rPr spc="-90" dirty="0"/>
              <a:t> </a:t>
            </a:r>
            <a:r>
              <a:rPr dirty="0"/>
              <a:t>1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25907" rIns="0" bIns="0" rtlCol="0">
            <a:spAutoFit/>
          </a:bodyPr>
          <a:lstStyle/>
          <a:p>
            <a:pPr marL="1860550" marR="5080" indent="-1167765">
              <a:lnSpc>
                <a:spcPts val="6480"/>
              </a:lnSpc>
              <a:spcBef>
                <a:spcPts val="915"/>
              </a:spcBef>
            </a:pPr>
            <a:r>
              <a:rPr spc="-25" dirty="0"/>
              <a:t>Understanding</a:t>
            </a:r>
            <a:r>
              <a:rPr spc="-90" dirty="0"/>
              <a:t> </a:t>
            </a:r>
            <a:r>
              <a:rPr spc="-5" dirty="0"/>
              <a:t>Unix </a:t>
            </a:r>
            <a:r>
              <a:rPr spc="-1340" dirty="0"/>
              <a:t> </a:t>
            </a:r>
            <a:r>
              <a:rPr dirty="0"/>
              <a:t>File</a:t>
            </a:r>
            <a:r>
              <a:rPr spc="-10" dirty="0"/>
              <a:t> </a:t>
            </a:r>
            <a:r>
              <a:rPr spc="-50" dirty="0"/>
              <a:t>Systems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38798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Unix</a:t>
            </a:r>
            <a:r>
              <a:rPr sz="4400" spc="-25" dirty="0"/>
              <a:t> </a:t>
            </a:r>
            <a:r>
              <a:rPr sz="4400" dirty="0"/>
              <a:t>File</a:t>
            </a:r>
            <a:r>
              <a:rPr sz="4400" spc="-20" dirty="0"/>
              <a:t> </a:t>
            </a:r>
            <a:r>
              <a:rPr sz="4400" spc="-30" dirty="0"/>
              <a:t>Systems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06841"/>
            <a:ext cx="9347835" cy="347916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Consists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15" dirty="0">
                <a:latin typeface="Calibri"/>
                <a:cs typeface="Calibri"/>
              </a:rPr>
              <a:t>hierarchical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set</a:t>
            </a:r>
            <a:r>
              <a:rPr sz="2800" spc="-5" dirty="0">
                <a:latin typeface="Calibri"/>
                <a:cs typeface="Calibri"/>
              </a:rPr>
              <a:t> of </a:t>
            </a:r>
            <a:r>
              <a:rPr sz="2800" spc="-15" dirty="0">
                <a:latin typeface="Calibri"/>
                <a:cs typeface="Calibri"/>
              </a:rPr>
              <a:t>directories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(folders)</a:t>
            </a:r>
            <a:endParaRPr sz="2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latin typeface="Calibri"/>
                <a:cs typeface="Calibri"/>
              </a:rPr>
              <a:t>Each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directory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contain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files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4150">
              <a:latin typeface="Calibri"/>
              <a:cs typeface="Calibri"/>
            </a:endParaRPr>
          </a:p>
          <a:p>
            <a:pPr marL="241300" marR="22860" indent="-229235">
              <a:lnSpc>
                <a:spcPts val="3020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Calibri"/>
                <a:cs typeface="Calibri"/>
              </a:rPr>
              <a:t>No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drive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letters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(drives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appear </a:t>
            </a:r>
            <a:r>
              <a:rPr sz="2800" spc="-15" dirty="0">
                <a:latin typeface="Calibri"/>
                <a:cs typeface="Calibri"/>
              </a:rPr>
              <a:t>at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arbitrary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points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file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system)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3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Calibri"/>
                <a:cs typeface="Calibri"/>
              </a:rPr>
              <a:t>No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file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extensions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(you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add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them,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but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they're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not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required)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53765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A</a:t>
            </a:r>
            <a:r>
              <a:rPr sz="4400" spc="-20" dirty="0"/>
              <a:t> </a:t>
            </a:r>
            <a:r>
              <a:rPr sz="4400" dirty="0"/>
              <a:t>simple</a:t>
            </a:r>
            <a:r>
              <a:rPr sz="4400" spc="-30" dirty="0"/>
              <a:t> </a:t>
            </a:r>
            <a:r>
              <a:rPr sz="4400" dirty="0"/>
              <a:t>unix</a:t>
            </a:r>
            <a:r>
              <a:rPr sz="4400" spc="-20" dirty="0"/>
              <a:t> </a:t>
            </a:r>
            <a:r>
              <a:rPr sz="4400" spc="-25" dirty="0"/>
              <a:t>filesystem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259791" y="1521967"/>
            <a:ext cx="4135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Courier New"/>
                <a:cs typeface="Courier New"/>
              </a:rPr>
              <a:t>/</a:t>
            </a:r>
            <a:r>
              <a:rPr sz="4000" spc="-15" dirty="0">
                <a:latin typeface="Courier New"/>
                <a:cs typeface="Courier New"/>
              </a:rPr>
              <a:t> </a:t>
            </a:r>
            <a:r>
              <a:rPr sz="2000" spc="-15" dirty="0">
                <a:latin typeface="Calibri"/>
                <a:cs typeface="Calibri"/>
              </a:rPr>
              <a:t>(Always</a:t>
            </a:r>
            <a:r>
              <a:rPr sz="2000" dirty="0">
                <a:latin typeface="Calibri"/>
                <a:cs typeface="Calibri"/>
              </a:rPr>
              <a:t> the </a:t>
            </a:r>
            <a:r>
              <a:rPr sz="2000" spc="-10" dirty="0">
                <a:latin typeface="Calibri"/>
                <a:cs typeface="Calibri"/>
              </a:rPr>
              <a:t>top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file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system)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0791" y="2029409"/>
            <a:ext cx="15494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Courier New"/>
                <a:cs typeface="Courier New"/>
              </a:rPr>
              <a:t>home/</a:t>
            </a:r>
            <a:endParaRPr sz="40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0791" y="2627138"/>
            <a:ext cx="4212590" cy="30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88975" marR="1686560">
              <a:lnSpc>
                <a:spcPct val="105100"/>
              </a:lnSpc>
              <a:spcBef>
                <a:spcPts val="100"/>
              </a:spcBef>
            </a:pPr>
            <a:r>
              <a:rPr sz="4000" spc="-5" dirty="0">
                <a:latin typeface="Courier New"/>
                <a:cs typeface="Courier New"/>
              </a:rPr>
              <a:t>anne/ </a:t>
            </a:r>
            <a:r>
              <a:rPr sz="4000" spc="-2390" dirty="0">
                <a:latin typeface="Courier New"/>
                <a:cs typeface="Courier New"/>
              </a:rPr>
              <a:t> </a:t>
            </a:r>
            <a:r>
              <a:rPr sz="4000" spc="-5" dirty="0">
                <a:latin typeface="Courier New"/>
                <a:cs typeface="Courier New"/>
              </a:rPr>
              <a:t>simo</a:t>
            </a:r>
            <a:r>
              <a:rPr sz="4000" dirty="0">
                <a:latin typeface="Courier New"/>
                <a:cs typeface="Courier New"/>
              </a:rPr>
              <a:t>n</a:t>
            </a:r>
            <a:r>
              <a:rPr sz="4000" spc="-5" dirty="0">
                <a:latin typeface="Courier New"/>
                <a:cs typeface="Courier New"/>
              </a:rPr>
              <a:t>/</a:t>
            </a:r>
            <a:endParaRPr sz="4000">
              <a:latin typeface="Courier New"/>
              <a:cs typeface="Courier New"/>
            </a:endParaRPr>
          </a:p>
          <a:p>
            <a:pPr marL="1151890">
              <a:lnSpc>
                <a:spcPts val="4405"/>
              </a:lnSpc>
            </a:pPr>
            <a:r>
              <a:rPr sz="4000" spc="-5" dirty="0">
                <a:latin typeface="Courier New"/>
                <a:cs typeface="Courier New"/>
              </a:rPr>
              <a:t>Documents/</a:t>
            </a:r>
            <a:endParaRPr sz="4000">
              <a:latin typeface="Courier New"/>
              <a:cs typeface="Courier New"/>
            </a:endParaRPr>
          </a:p>
          <a:p>
            <a:pPr marL="12700" marR="215265" indent="1537970">
              <a:lnSpc>
                <a:spcPts val="4310"/>
              </a:lnSpc>
              <a:spcBef>
                <a:spcPts val="650"/>
              </a:spcBef>
            </a:pPr>
            <a:r>
              <a:rPr sz="4000" spc="-5" dirty="0">
                <a:latin typeface="Courier New"/>
                <a:cs typeface="Courier New"/>
              </a:rPr>
              <a:t>test.txt  media/</a:t>
            </a:r>
            <a:endParaRPr sz="4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69895" y="2282393"/>
            <a:ext cx="437832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libri"/>
                <a:cs typeface="Calibri"/>
              </a:rPr>
              <a:t>(Directory</a:t>
            </a:r>
            <a:r>
              <a:rPr sz="2000" spc="-10" dirty="0">
                <a:latin typeface="Calibri"/>
                <a:cs typeface="Calibri"/>
              </a:rPr>
              <a:t> containing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all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home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directories)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33594" y="4112133"/>
            <a:ext cx="30460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(All </a:t>
            </a:r>
            <a:r>
              <a:rPr sz="2000" spc="-5" dirty="0">
                <a:latin typeface="Calibri"/>
                <a:cs typeface="Calibri"/>
              </a:rPr>
              <a:t>names</a:t>
            </a:r>
            <a:r>
              <a:rPr sz="2000" spc="-10" dirty="0">
                <a:latin typeface="Calibri"/>
                <a:cs typeface="Calibri"/>
              </a:rPr>
              <a:t> are</a:t>
            </a:r>
            <a:r>
              <a:rPr sz="2000" spc="-5" dirty="0">
                <a:latin typeface="Calibri"/>
                <a:cs typeface="Calibri"/>
              </a:rPr>
              <a:t> case </a:t>
            </a:r>
            <a:r>
              <a:rPr sz="2000" spc="-10" dirty="0">
                <a:latin typeface="Calibri"/>
                <a:cs typeface="Calibri"/>
              </a:rPr>
              <a:t>sensitive)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22646" y="4735448"/>
            <a:ext cx="715073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(A file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want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to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work</a:t>
            </a:r>
            <a:r>
              <a:rPr sz="2000" spc="-5" dirty="0">
                <a:latin typeface="Calibri"/>
                <a:cs typeface="Calibri"/>
              </a:rPr>
              <a:t> with)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C00000"/>
                </a:solidFill>
                <a:latin typeface="Courier New"/>
                <a:cs typeface="Courier New"/>
              </a:rPr>
              <a:t>/home/simon/Documents/test.txt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17116" y="5574284"/>
            <a:ext cx="18548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Courier New"/>
                <a:cs typeface="Courier New"/>
              </a:rPr>
              <a:t>myusb/</a:t>
            </a:r>
            <a:endParaRPr sz="40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51097" y="5827267"/>
            <a:ext cx="348297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(A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USB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stick</a:t>
            </a:r>
            <a:r>
              <a:rPr sz="2000" dirty="0">
                <a:latin typeface="Calibri"/>
                <a:cs typeface="Calibri"/>
              </a:rPr>
              <a:t> added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system)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61461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" dirty="0"/>
              <a:t>Drives </a:t>
            </a:r>
            <a:r>
              <a:rPr sz="4400" dirty="0"/>
              <a:t>in</a:t>
            </a:r>
            <a:r>
              <a:rPr sz="4400" spc="-5" dirty="0"/>
              <a:t> </a:t>
            </a:r>
            <a:r>
              <a:rPr sz="4400" dirty="0"/>
              <a:t>a</a:t>
            </a:r>
            <a:r>
              <a:rPr sz="4400" spc="5" dirty="0"/>
              <a:t> </a:t>
            </a:r>
            <a:r>
              <a:rPr sz="4400" dirty="0"/>
              <a:t>Linux</a:t>
            </a:r>
            <a:r>
              <a:rPr sz="4400" spc="-15" dirty="0"/>
              <a:t> </a:t>
            </a:r>
            <a:r>
              <a:rPr sz="4400" dirty="0"/>
              <a:t>file</a:t>
            </a:r>
            <a:r>
              <a:rPr sz="4400" spc="-5" dirty="0"/>
              <a:t> </a:t>
            </a:r>
            <a:r>
              <a:rPr sz="4400" spc="-40" dirty="0"/>
              <a:t>system</a:t>
            </a:r>
            <a:endParaRPr sz="44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95579" y="2445403"/>
          <a:ext cx="4851399" cy="8423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1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86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7547">
                <a:tc>
                  <a:txBody>
                    <a:bodyPr/>
                    <a:lstStyle/>
                    <a:p>
                      <a:pPr marL="31750">
                        <a:lnSpc>
                          <a:spcPts val="1450"/>
                        </a:lnSpc>
                      </a:pPr>
                      <a:r>
                        <a:rPr sz="1400" dirty="0">
                          <a:latin typeface="Courier New"/>
                          <a:cs typeface="Courier New"/>
                        </a:rPr>
                        <a:t>$</a:t>
                      </a:r>
                      <a:r>
                        <a:rPr sz="1400" spc="-6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spc="-5" dirty="0">
                          <a:latin typeface="Courier New"/>
                          <a:cs typeface="Courier New"/>
                        </a:rPr>
                        <a:t>mount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659">
                <a:tc>
                  <a:txBody>
                    <a:bodyPr/>
                    <a:lstStyle/>
                    <a:p>
                      <a:pPr marL="31750">
                        <a:lnSpc>
                          <a:spcPts val="1495"/>
                        </a:lnSpc>
                      </a:pPr>
                      <a:r>
                        <a:rPr sz="1400" spc="-5" dirty="0">
                          <a:latin typeface="Courier New"/>
                          <a:cs typeface="Courier New"/>
                        </a:rPr>
                        <a:t>/dev/sda1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95"/>
                        </a:lnSpc>
                      </a:pPr>
                      <a:r>
                        <a:rPr sz="1400" spc="-10" dirty="0">
                          <a:latin typeface="Courier New"/>
                          <a:cs typeface="Courier New"/>
                        </a:rPr>
                        <a:t>on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495"/>
                        </a:lnSpc>
                      </a:pPr>
                      <a:r>
                        <a:rPr sz="1400" dirty="0">
                          <a:latin typeface="Courier New"/>
                          <a:cs typeface="Courier New"/>
                        </a:rPr>
                        <a:t>/</a:t>
                      </a:r>
                      <a:r>
                        <a:rPr sz="1400" spc="-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spc="-5" dirty="0">
                          <a:latin typeface="Courier New"/>
                          <a:cs typeface="Courier New"/>
                        </a:rPr>
                        <a:t>type</a:t>
                      </a:r>
                      <a:r>
                        <a:rPr sz="1400" spc="-3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spc="-5" dirty="0">
                          <a:latin typeface="Courier New"/>
                          <a:cs typeface="Courier New"/>
                        </a:rPr>
                        <a:t>ext4</a:t>
                      </a:r>
                      <a:r>
                        <a:rPr sz="140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spc="-5" dirty="0">
                          <a:latin typeface="Courier New"/>
                          <a:cs typeface="Courier New"/>
                        </a:rPr>
                        <a:t>(rw)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441">
                <a:tc>
                  <a:txBody>
                    <a:bodyPr/>
                    <a:lstStyle/>
                    <a:p>
                      <a:pPr marL="31750">
                        <a:lnSpc>
                          <a:spcPts val="1495"/>
                        </a:lnSpc>
                      </a:pPr>
                      <a:r>
                        <a:rPr sz="1400" spc="-5" dirty="0">
                          <a:latin typeface="Courier New"/>
                          <a:cs typeface="Courier New"/>
                        </a:rPr>
                        <a:t>/dev/sda5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95"/>
                        </a:lnSpc>
                      </a:pPr>
                      <a:r>
                        <a:rPr sz="1400" spc="-10" dirty="0">
                          <a:latin typeface="Courier New"/>
                          <a:cs typeface="Courier New"/>
                        </a:rPr>
                        <a:t>on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495"/>
                        </a:lnSpc>
                      </a:pPr>
                      <a:r>
                        <a:rPr sz="1400" spc="-5" dirty="0">
                          <a:latin typeface="Courier New"/>
                          <a:cs typeface="Courier New"/>
                        </a:rPr>
                        <a:t>/state/partition1</a:t>
                      </a:r>
                      <a:r>
                        <a:rPr sz="1400" spc="-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spc="-5" dirty="0">
                          <a:latin typeface="Courier New"/>
                          <a:cs typeface="Courier New"/>
                        </a:rPr>
                        <a:t>type</a:t>
                      </a:r>
                      <a:r>
                        <a:rPr sz="1400" spc="-3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spc="-10" dirty="0">
                          <a:latin typeface="Courier New"/>
                          <a:cs typeface="Courier New"/>
                        </a:rPr>
                        <a:t>ext4</a:t>
                      </a:r>
                      <a:r>
                        <a:rPr sz="1400" spc="-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spc="-10" dirty="0">
                          <a:latin typeface="Courier New"/>
                          <a:cs typeface="Courier New"/>
                        </a:rPr>
                        <a:t>(rw)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7674">
                <a:tc>
                  <a:txBody>
                    <a:bodyPr/>
                    <a:lstStyle/>
                    <a:p>
                      <a:pPr marL="31750">
                        <a:lnSpc>
                          <a:spcPts val="1495"/>
                        </a:lnSpc>
                      </a:pPr>
                      <a:r>
                        <a:rPr sz="1400" spc="-5" dirty="0">
                          <a:latin typeface="Courier New"/>
                          <a:cs typeface="Courier New"/>
                        </a:rPr>
                        <a:t>/dev/sda2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95"/>
                        </a:lnSpc>
                      </a:pPr>
                      <a:r>
                        <a:rPr sz="1400" spc="-10" dirty="0">
                          <a:latin typeface="Courier New"/>
                          <a:cs typeface="Courier New"/>
                        </a:rPr>
                        <a:t>on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495"/>
                        </a:lnSpc>
                      </a:pPr>
                      <a:r>
                        <a:rPr sz="1400" spc="-10" dirty="0">
                          <a:latin typeface="Courier New"/>
                          <a:cs typeface="Courier New"/>
                        </a:rPr>
                        <a:t>/var</a:t>
                      </a:r>
                      <a:r>
                        <a:rPr sz="1400" spc="-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spc="-5" dirty="0">
                          <a:latin typeface="Courier New"/>
                          <a:cs typeface="Courier New"/>
                        </a:rPr>
                        <a:t>type</a:t>
                      </a:r>
                      <a:r>
                        <a:rPr sz="1400" spc="-1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spc="-10" dirty="0">
                          <a:latin typeface="Courier New"/>
                          <a:cs typeface="Courier New"/>
                        </a:rPr>
                        <a:t>ext4</a:t>
                      </a:r>
                      <a:r>
                        <a:rPr sz="1400" spc="-3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spc="-5" dirty="0">
                          <a:latin typeface="Courier New"/>
                          <a:cs typeface="Courier New"/>
                        </a:rPr>
                        <a:t>(rw)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14629" y="3256533"/>
            <a:ext cx="10770235" cy="1520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ourier New"/>
                <a:cs typeface="Courier New"/>
              </a:rPr>
              <a:t>Private-Cluster.local:/ifs/homes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on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/bi/home </a:t>
            </a:r>
            <a:r>
              <a:rPr sz="1400" spc="-5" dirty="0">
                <a:latin typeface="Courier New"/>
                <a:cs typeface="Courier New"/>
              </a:rPr>
              <a:t>type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nfs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(rw,addr=10.99.101.5)</a:t>
            </a:r>
            <a:endParaRPr sz="1400">
              <a:latin typeface="Courier New"/>
              <a:cs typeface="Courier New"/>
            </a:endParaRPr>
          </a:p>
          <a:p>
            <a:pPr marL="12700" marR="1280795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Private-Cluster.local:/ifs/Scratch/Scratch on </a:t>
            </a:r>
            <a:r>
              <a:rPr sz="1400" spc="-10" dirty="0">
                <a:latin typeface="Courier New"/>
                <a:cs typeface="Courier New"/>
              </a:rPr>
              <a:t>/bi/scratch </a:t>
            </a:r>
            <a:r>
              <a:rPr sz="1400" spc="-5" dirty="0">
                <a:latin typeface="Courier New"/>
                <a:cs typeface="Courier New"/>
              </a:rPr>
              <a:t>type </a:t>
            </a:r>
            <a:r>
              <a:rPr sz="1400" b="1" spc="-5" dirty="0">
                <a:latin typeface="Courier New"/>
                <a:cs typeface="Courier New"/>
              </a:rPr>
              <a:t>nfs </a:t>
            </a:r>
            <a:r>
              <a:rPr sz="1400" spc="-5" dirty="0">
                <a:latin typeface="Courier New"/>
                <a:cs typeface="Courier New"/>
              </a:rPr>
              <a:t>(rw, addr=10.99.101.5) </a:t>
            </a:r>
            <a:r>
              <a:rPr sz="1400" spc="-8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Private-Cluster.local:/ifs/Group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on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/bi/group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type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nfs </a:t>
            </a:r>
            <a:r>
              <a:rPr sz="1400" spc="-5" dirty="0">
                <a:latin typeface="Courier New"/>
                <a:cs typeface="Courier New"/>
              </a:rPr>
              <a:t>(rw, addr=10.99.101.4)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Private-Cluster.local:/ifs/apps-nfs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on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/bi/apps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type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nfs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(rw,</a:t>
            </a:r>
            <a:r>
              <a:rPr sz="1400" spc="-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addr=10.99.101.5)</a:t>
            </a:r>
            <a:endParaRPr sz="1400">
              <a:latin typeface="Courier New"/>
              <a:cs typeface="Courier New"/>
            </a:endParaRPr>
          </a:p>
          <a:p>
            <a:pPr marL="12700" marR="508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central-cluster.local:/ifs/bioinformatics/pubcache on /bi/pubcache type </a:t>
            </a:r>
            <a:r>
              <a:rPr sz="1400" b="1" spc="-5" dirty="0">
                <a:latin typeface="Courier New"/>
                <a:cs typeface="Courier New"/>
              </a:rPr>
              <a:t>nfs </a:t>
            </a:r>
            <a:r>
              <a:rPr sz="1400" spc="-5" dirty="0">
                <a:latin typeface="Courier New"/>
                <a:cs typeface="Courier New"/>
              </a:rPr>
              <a:t>(rw, addr=10.99.102.7) 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central-cluster.local:/ifs/bioinformatics/seqfac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on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/bi/seqfac/seqfac </a:t>
            </a:r>
            <a:r>
              <a:rPr sz="1400" spc="-5" dirty="0">
                <a:latin typeface="Courier New"/>
                <a:cs typeface="Courier New"/>
              </a:rPr>
              <a:t>type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nfs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(ro, addr=10.99.102.6)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/dev/fuse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on </a:t>
            </a:r>
            <a:r>
              <a:rPr sz="1400" spc="-5" dirty="0">
                <a:latin typeface="Courier New"/>
                <a:cs typeface="Courier New"/>
              </a:rPr>
              <a:t>/bi/sequencing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type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fuse </a:t>
            </a:r>
            <a:r>
              <a:rPr sz="1400" spc="-5" dirty="0">
                <a:latin typeface="Courier New"/>
                <a:cs typeface="Courier New"/>
              </a:rPr>
              <a:t>(ro,nosuid,nodev,allow_other)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68383" y="4219383"/>
            <a:ext cx="2894076" cy="262614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44875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Specifying</a:t>
            </a:r>
            <a:r>
              <a:rPr sz="4400" spc="-15" dirty="0"/>
              <a:t> </a:t>
            </a:r>
            <a:r>
              <a:rPr sz="4400" dirty="0"/>
              <a:t>file</a:t>
            </a:r>
            <a:r>
              <a:rPr sz="4400" spc="-15" dirty="0"/>
              <a:t> </a:t>
            </a:r>
            <a:r>
              <a:rPr sz="4400" spc="-10" dirty="0"/>
              <a:t>paths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916939" y="1756565"/>
            <a:ext cx="9512300" cy="245745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Calibri"/>
                <a:cs typeface="Calibri"/>
              </a:rPr>
              <a:t>Some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shortcuts</a:t>
            </a:r>
            <a:endParaRPr sz="2800">
              <a:latin typeface="Calibri"/>
              <a:cs typeface="Calibri"/>
            </a:endParaRPr>
          </a:p>
          <a:p>
            <a:pPr marL="767080" lvl="1" indent="-297815">
              <a:lnSpc>
                <a:spcPct val="100000"/>
              </a:lnSpc>
              <a:spcBef>
                <a:spcPts val="245"/>
              </a:spcBef>
              <a:buFont typeface="Arial MT"/>
              <a:buChar char="•"/>
              <a:tabLst>
                <a:tab pos="767080" algn="l"/>
                <a:tab pos="767715" algn="l"/>
                <a:tab pos="1054735" algn="l"/>
              </a:tabLst>
            </a:pPr>
            <a:r>
              <a:rPr sz="2400" dirty="0">
                <a:latin typeface="Calibri"/>
                <a:cs typeface="Calibri"/>
              </a:rPr>
              <a:t>~	</a:t>
            </a:r>
            <a:r>
              <a:rPr sz="2400" spc="-5" dirty="0">
                <a:latin typeface="Calibri"/>
                <a:cs typeface="Calibri"/>
              </a:rPr>
              <a:t>(tilde,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just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left</a:t>
            </a:r>
            <a:r>
              <a:rPr sz="2400" spc="-5" dirty="0">
                <a:latin typeface="Calibri"/>
                <a:cs typeface="Calibri"/>
              </a:rPr>
              <a:t> of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return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key)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current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user's home </a:t>
            </a:r>
            <a:r>
              <a:rPr sz="2400" spc="-10" dirty="0">
                <a:latin typeface="Calibri"/>
                <a:cs typeface="Calibri"/>
              </a:rPr>
              <a:t>directory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2700">
              <a:latin typeface="Calibri"/>
              <a:cs typeface="Calibri"/>
            </a:endParaRPr>
          </a:p>
          <a:p>
            <a:pPr marL="767080" lvl="1" indent="-297815">
              <a:lnSpc>
                <a:spcPct val="100000"/>
              </a:lnSpc>
              <a:buFont typeface="Arial MT"/>
              <a:buChar char="•"/>
              <a:tabLst>
                <a:tab pos="767080" algn="l"/>
                <a:tab pos="767715" algn="l"/>
                <a:tab pos="1047750" algn="l"/>
              </a:tabLst>
            </a:pPr>
            <a:r>
              <a:rPr sz="2400" dirty="0">
                <a:latin typeface="Calibri"/>
                <a:cs typeface="Calibri"/>
              </a:rPr>
              <a:t>.	</a:t>
            </a:r>
            <a:r>
              <a:rPr sz="2400" spc="-5" dirty="0">
                <a:latin typeface="Calibri"/>
                <a:cs typeface="Calibri"/>
              </a:rPr>
              <a:t>(single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dot)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- the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current directory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Font typeface="Arial MT"/>
              <a:buChar char="•"/>
            </a:pPr>
            <a:endParaRPr sz="2700">
              <a:latin typeface="Calibri"/>
              <a:cs typeface="Calibri"/>
            </a:endParaRPr>
          </a:p>
          <a:p>
            <a:pPr marL="767080" lvl="1" indent="-297815">
              <a:lnSpc>
                <a:spcPct val="100000"/>
              </a:lnSpc>
              <a:buFont typeface="Arial MT"/>
              <a:buChar char="•"/>
              <a:tabLst>
                <a:tab pos="767080" algn="l"/>
                <a:tab pos="767715" algn="l"/>
                <a:tab pos="1054735" algn="l"/>
              </a:tabLst>
            </a:pPr>
            <a:r>
              <a:rPr sz="2400" spc="-5" dirty="0">
                <a:latin typeface="Calibri"/>
                <a:cs typeface="Calibri"/>
              </a:rPr>
              <a:t>..	(double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dot)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directory </a:t>
            </a:r>
            <a:r>
              <a:rPr sz="2400" spc="-5" dirty="0">
                <a:latin typeface="Calibri"/>
                <a:cs typeface="Calibri"/>
              </a:rPr>
              <a:t>immediately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above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current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directory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44875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Specifying</a:t>
            </a:r>
            <a:r>
              <a:rPr sz="4400" spc="-15" dirty="0"/>
              <a:t> </a:t>
            </a:r>
            <a:r>
              <a:rPr sz="4400" dirty="0"/>
              <a:t>file</a:t>
            </a:r>
            <a:r>
              <a:rPr sz="4400" spc="-15" dirty="0"/>
              <a:t> </a:t>
            </a:r>
            <a:r>
              <a:rPr sz="4400" spc="-10" dirty="0"/>
              <a:t>paths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59661"/>
            <a:ext cx="9701530" cy="4241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ts val="3310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latin typeface="Calibri"/>
                <a:cs typeface="Calibri"/>
              </a:rPr>
              <a:t>Absolute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paths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from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top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file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system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ts val="2830"/>
              </a:lnSpc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ourier New"/>
                <a:cs typeface="Courier New"/>
              </a:rPr>
              <a:t>/home/simon/Documents/Course/some_file.txt</a:t>
            </a:r>
            <a:endParaRPr sz="2400">
              <a:latin typeface="Courier New"/>
              <a:cs typeface="Courier New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Font typeface="Arial MT"/>
              <a:buChar char="•"/>
            </a:pPr>
            <a:endParaRPr sz="3550">
              <a:latin typeface="Courier New"/>
              <a:cs typeface="Courier New"/>
            </a:endParaRPr>
          </a:p>
          <a:p>
            <a:pPr marL="241300" indent="-229235">
              <a:lnSpc>
                <a:spcPts val="3325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latin typeface="Calibri"/>
                <a:cs typeface="Calibri"/>
              </a:rPr>
              <a:t>Relative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paths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from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whichever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directory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you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currently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ts val="2795"/>
              </a:lnSpc>
              <a:buFont typeface="Arial MT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If</a:t>
            </a:r>
            <a:r>
              <a:rPr sz="2400" spc="-5" dirty="0">
                <a:latin typeface="Calibri"/>
                <a:cs typeface="Calibri"/>
              </a:rPr>
              <a:t> I'm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/home/simon/Documents/Course/</a:t>
            </a:r>
            <a:endParaRPr sz="2400">
              <a:latin typeface="Courier New"/>
              <a:cs typeface="Courier New"/>
            </a:endParaRPr>
          </a:p>
          <a:p>
            <a:pPr marL="698500" lvl="1" indent="-229235">
              <a:lnSpc>
                <a:spcPts val="2825"/>
              </a:lnSpc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ourier New"/>
                <a:cs typeface="Courier New"/>
              </a:rPr>
              <a:t>../../Data/big_data.csv</a:t>
            </a:r>
            <a:endParaRPr sz="2400">
              <a:latin typeface="Courier New"/>
              <a:cs typeface="Courier New"/>
            </a:endParaRPr>
          </a:p>
          <a:p>
            <a:pPr marL="1155700" lvl="2" indent="-229235">
              <a:lnSpc>
                <a:spcPct val="100000"/>
              </a:lnSpc>
              <a:spcBef>
                <a:spcPts val="75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Calibri"/>
                <a:cs typeface="Calibri"/>
              </a:rPr>
              <a:t>is the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same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/home/simon/Data/big_data.csv</a:t>
            </a:r>
            <a:endParaRPr sz="2000">
              <a:latin typeface="Courier New"/>
              <a:cs typeface="Courier New"/>
            </a:endParaRPr>
          </a:p>
          <a:p>
            <a:pPr lvl="2"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700">
              <a:latin typeface="Courier New"/>
              <a:cs typeface="Courier New"/>
            </a:endParaRPr>
          </a:p>
          <a:p>
            <a:pPr marL="241300" indent="-229235">
              <a:lnSpc>
                <a:spcPts val="3325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20" dirty="0">
                <a:latin typeface="Calibri"/>
                <a:cs typeface="Calibri"/>
              </a:rPr>
              <a:t>Paths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using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home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shortcut</a:t>
            </a:r>
            <a:endParaRPr sz="2800">
              <a:latin typeface="Calibri"/>
              <a:cs typeface="Calibri"/>
            </a:endParaRPr>
          </a:p>
          <a:p>
            <a:pPr marL="698500" marR="5080" lvl="1" indent="-228600">
              <a:lnSpc>
                <a:spcPts val="2320"/>
              </a:lnSpc>
              <a:spcBef>
                <a:spcPts val="509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ourier New"/>
                <a:cs typeface="Courier New"/>
              </a:rPr>
              <a:t>~/Documents/Course/some_file.txt</a:t>
            </a:r>
            <a:r>
              <a:rPr sz="2400" spc="-30" dirty="0">
                <a:latin typeface="Courier New"/>
                <a:cs typeface="Courier New"/>
              </a:rPr>
              <a:t> </a:t>
            </a:r>
            <a:r>
              <a:rPr sz="2400" dirty="0">
                <a:latin typeface="Calibri"/>
                <a:cs typeface="Calibri"/>
              </a:rPr>
              <a:t>will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work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user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simon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anywhere</a:t>
            </a:r>
            <a:r>
              <a:rPr sz="2400" spc="-5" dirty="0">
                <a:latin typeface="Calibri"/>
                <a:cs typeface="Calibri"/>
              </a:rPr>
              <a:t> 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25" dirty="0">
                <a:latin typeface="Calibri"/>
                <a:cs typeface="Calibri"/>
              </a:rPr>
              <a:t>system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59569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Command</a:t>
            </a:r>
            <a:r>
              <a:rPr sz="4400" spc="-15" dirty="0"/>
              <a:t> </a:t>
            </a:r>
            <a:r>
              <a:rPr sz="4400" spc="-5" dirty="0"/>
              <a:t>line</a:t>
            </a:r>
            <a:r>
              <a:rPr sz="4400" spc="-10" dirty="0"/>
              <a:t> completion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93189"/>
            <a:ext cx="10071735" cy="365061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9235">
              <a:lnSpc>
                <a:spcPts val="3030"/>
              </a:lnSpc>
              <a:spcBef>
                <a:spcPts val="47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latin typeface="Calibri"/>
                <a:cs typeface="Calibri"/>
              </a:rPr>
              <a:t>Most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errors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commands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typing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errors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either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program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names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or</a:t>
            </a:r>
            <a:r>
              <a:rPr sz="2800" spc="-10" dirty="0">
                <a:latin typeface="Calibri"/>
                <a:cs typeface="Calibri"/>
              </a:rPr>
              <a:t> file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paths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4100">
              <a:latin typeface="Calibri"/>
              <a:cs typeface="Calibri"/>
            </a:endParaRPr>
          </a:p>
          <a:p>
            <a:pPr marL="241300" marR="756285" indent="-229235">
              <a:lnSpc>
                <a:spcPts val="3030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Shells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(ie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BASH)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help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with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this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by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offering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complete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path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names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you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4100">
              <a:latin typeface="Calibri"/>
              <a:cs typeface="Calibri"/>
            </a:endParaRPr>
          </a:p>
          <a:p>
            <a:pPr marL="241300" marR="307975" indent="-229235">
              <a:lnSpc>
                <a:spcPts val="3020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Command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line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completion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achieved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by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typing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partial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path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pressing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75" dirty="0">
                <a:latin typeface="Calibri"/>
                <a:cs typeface="Calibri"/>
              </a:rPr>
              <a:t>TAB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key</a:t>
            </a:r>
            <a:r>
              <a:rPr sz="2800" spc="-15" dirty="0">
                <a:latin typeface="Calibri"/>
                <a:cs typeface="Calibri"/>
              </a:rPr>
              <a:t> (to</a:t>
            </a:r>
            <a:r>
              <a:rPr sz="2800" spc="-5" dirty="0">
                <a:latin typeface="Calibri"/>
                <a:cs typeface="Calibri"/>
              </a:rPr>
              <a:t> the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left</a:t>
            </a:r>
            <a:r>
              <a:rPr sz="2800" spc="-5" dirty="0">
                <a:latin typeface="Calibri"/>
                <a:cs typeface="Calibri"/>
              </a:rPr>
              <a:t> of </a:t>
            </a:r>
            <a:r>
              <a:rPr sz="2800" spc="10" dirty="0">
                <a:latin typeface="Calibri"/>
                <a:cs typeface="Calibri"/>
              </a:rPr>
              <a:t>Q)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59569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Command</a:t>
            </a:r>
            <a:r>
              <a:rPr sz="4400" spc="-15" dirty="0"/>
              <a:t> </a:t>
            </a:r>
            <a:r>
              <a:rPr sz="4400" spc="-5" dirty="0"/>
              <a:t>line</a:t>
            </a:r>
            <a:r>
              <a:rPr sz="4400" spc="-10" dirty="0"/>
              <a:t> completion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497840" y="1564004"/>
            <a:ext cx="85039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56835" algn="l"/>
              </a:tabLst>
            </a:pPr>
            <a:r>
              <a:rPr sz="1800" spc="-5" dirty="0">
                <a:latin typeface="Calibri"/>
                <a:cs typeface="Calibri"/>
              </a:rPr>
              <a:t>Actual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files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10" dirty="0">
                <a:latin typeface="Calibri"/>
                <a:cs typeface="Calibri"/>
              </a:rPr>
              <a:t>folder:	</a:t>
            </a:r>
            <a:r>
              <a:rPr sz="1800" dirty="0">
                <a:latin typeface="Calibri"/>
                <a:cs typeface="Calibri"/>
              </a:rPr>
              <a:t>If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type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following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" dirty="0">
                <a:latin typeface="Calibri"/>
                <a:cs typeface="Calibri"/>
              </a:rPr>
              <a:t> press</a:t>
            </a:r>
            <a:r>
              <a:rPr sz="1800" spc="-10" dirty="0">
                <a:latin typeface="Calibri"/>
                <a:cs typeface="Calibri"/>
              </a:rPr>
              <a:t> tab: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7840" y="2100148"/>
            <a:ext cx="2210435" cy="249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ourier New"/>
                <a:cs typeface="Courier New"/>
              </a:rPr>
              <a:t>Desktop </a:t>
            </a:r>
            <a:r>
              <a:rPr sz="1800" spc="-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Documents </a:t>
            </a:r>
            <a:r>
              <a:rPr sz="1800" spc="-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Downloads </a:t>
            </a:r>
            <a:r>
              <a:rPr sz="1800" spc="-5" dirty="0">
                <a:latin typeface="Courier New"/>
                <a:cs typeface="Courier New"/>
              </a:rPr>
              <a:t> ex</a:t>
            </a:r>
            <a:r>
              <a:rPr sz="1800" spc="-15" dirty="0">
                <a:latin typeface="Courier New"/>
                <a:cs typeface="Courier New"/>
              </a:rPr>
              <a:t>a</a:t>
            </a:r>
            <a:r>
              <a:rPr sz="1800" spc="-5" dirty="0">
                <a:latin typeface="Courier New"/>
                <a:cs typeface="Courier New"/>
              </a:rPr>
              <a:t>m</a:t>
            </a:r>
            <a:r>
              <a:rPr sz="1800" spc="-15" dirty="0">
                <a:latin typeface="Courier New"/>
                <a:cs typeface="Courier New"/>
              </a:rPr>
              <a:t>p</a:t>
            </a:r>
            <a:r>
              <a:rPr sz="1800" spc="-5" dirty="0">
                <a:latin typeface="Courier New"/>
                <a:cs typeface="Courier New"/>
              </a:rPr>
              <a:t>le</a:t>
            </a:r>
            <a:r>
              <a:rPr sz="1800" spc="-15" dirty="0">
                <a:latin typeface="Courier New"/>
                <a:cs typeface="Courier New"/>
              </a:rPr>
              <a:t>s</a:t>
            </a:r>
            <a:r>
              <a:rPr sz="1800" spc="-5" dirty="0">
                <a:latin typeface="Courier New"/>
                <a:cs typeface="Courier New"/>
              </a:rPr>
              <a:t>.</a:t>
            </a:r>
            <a:r>
              <a:rPr sz="1800" spc="-15" dirty="0">
                <a:latin typeface="Courier New"/>
                <a:cs typeface="Courier New"/>
              </a:rPr>
              <a:t>de</a:t>
            </a:r>
            <a:r>
              <a:rPr sz="1800" spc="-5" dirty="0">
                <a:latin typeface="Courier New"/>
                <a:cs typeface="Courier New"/>
              </a:rPr>
              <a:t>sk</a:t>
            </a:r>
            <a:r>
              <a:rPr sz="1800" spc="-15" dirty="0">
                <a:latin typeface="Courier New"/>
                <a:cs typeface="Courier New"/>
              </a:rPr>
              <a:t>t</a:t>
            </a:r>
            <a:r>
              <a:rPr sz="1800" spc="-5" dirty="0">
                <a:latin typeface="Courier New"/>
                <a:cs typeface="Courier New"/>
              </a:rPr>
              <a:t>op  </a:t>
            </a:r>
            <a:r>
              <a:rPr sz="1800" spc="-10" dirty="0">
                <a:latin typeface="Courier New"/>
                <a:cs typeface="Courier New"/>
              </a:rPr>
              <a:t>Music</a:t>
            </a:r>
            <a:endParaRPr sz="1800">
              <a:latin typeface="Courier New"/>
              <a:cs typeface="Courier New"/>
            </a:endParaRPr>
          </a:p>
          <a:p>
            <a:pPr marL="12700" marR="960119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Courier New"/>
                <a:cs typeface="Courier New"/>
              </a:rPr>
              <a:t>Pictures </a:t>
            </a:r>
            <a:r>
              <a:rPr sz="1800" spc="-107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Public </a:t>
            </a:r>
            <a:r>
              <a:rPr sz="1800" spc="-5" dirty="0">
                <a:latin typeface="Courier New"/>
                <a:cs typeface="Courier New"/>
              </a:rPr>
              <a:t> Te</a:t>
            </a:r>
            <a:r>
              <a:rPr sz="1800" spc="-15" dirty="0">
                <a:latin typeface="Courier New"/>
                <a:cs typeface="Courier New"/>
              </a:rPr>
              <a:t>m</a:t>
            </a:r>
            <a:r>
              <a:rPr sz="1800" spc="-5" dirty="0">
                <a:latin typeface="Courier New"/>
                <a:cs typeface="Courier New"/>
              </a:rPr>
              <a:t>p</a:t>
            </a:r>
            <a:r>
              <a:rPr sz="1800" spc="-15" dirty="0">
                <a:latin typeface="Courier New"/>
                <a:cs typeface="Courier New"/>
              </a:rPr>
              <a:t>l</a:t>
            </a:r>
            <a:r>
              <a:rPr sz="1800" spc="-5" dirty="0">
                <a:latin typeface="Courier New"/>
                <a:cs typeface="Courier New"/>
              </a:rPr>
              <a:t>at</a:t>
            </a:r>
            <a:r>
              <a:rPr sz="1800" spc="-15" dirty="0">
                <a:latin typeface="Courier New"/>
                <a:cs typeface="Courier New"/>
              </a:rPr>
              <a:t>e</a:t>
            </a:r>
            <a:r>
              <a:rPr sz="1800" dirty="0">
                <a:latin typeface="Courier New"/>
                <a:cs typeface="Courier New"/>
              </a:rPr>
              <a:t>s  </a:t>
            </a:r>
            <a:r>
              <a:rPr sz="1800" spc="-10" dirty="0">
                <a:latin typeface="Courier New"/>
                <a:cs typeface="Courier New"/>
              </a:rPr>
              <a:t>Videos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79389" y="2103196"/>
            <a:ext cx="5783580" cy="1398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urier New"/>
                <a:cs typeface="Courier New"/>
              </a:rPr>
              <a:t>D</a:t>
            </a:r>
            <a:r>
              <a:rPr sz="1800" dirty="0">
                <a:latin typeface="Courier New"/>
                <a:cs typeface="Courier New"/>
              </a:rPr>
              <a:t>e</a:t>
            </a:r>
            <a:r>
              <a:rPr sz="1800" spc="-690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[</a:t>
            </a:r>
            <a:r>
              <a:rPr sz="1800" spc="-15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AB]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</a:t>
            </a:r>
            <a:r>
              <a:rPr sz="1800" spc="-15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l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omp</a:t>
            </a:r>
            <a:r>
              <a:rPr sz="1800" spc="-10" dirty="0">
                <a:latin typeface="Calibri"/>
                <a:cs typeface="Calibri"/>
              </a:rPr>
              <a:t>le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o </a:t>
            </a:r>
            <a:r>
              <a:rPr sz="1800" spc="-5" dirty="0">
                <a:latin typeface="Courier New"/>
                <a:cs typeface="Courier New"/>
              </a:rPr>
              <a:t>Deskto</a:t>
            </a:r>
            <a:r>
              <a:rPr sz="1800" dirty="0">
                <a:latin typeface="Courier New"/>
                <a:cs typeface="Courier New"/>
              </a:rPr>
              <a:t>p</a:t>
            </a:r>
            <a:r>
              <a:rPr sz="1800" spc="-710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as it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s the </a:t>
            </a:r>
            <a:r>
              <a:rPr sz="1800" spc="-5" dirty="0">
                <a:latin typeface="Calibri"/>
                <a:cs typeface="Calibri"/>
              </a:rPr>
              <a:t>onl</a:t>
            </a:r>
            <a:r>
              <a:rPr sz="1800" dirty="0">
                <a:latin typeface="Calibri"/>
                <a:cs typeface="Calibri"/>
              </a:rPr>
              <a:t>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5" dirty="0">
                <a:latin typeface="Calibri"/>
                <a:cs typeface="Calibri"/>
              </a:rPr>
              <a:t>p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5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on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358140" algn="l"/>
              </a:tabLst>
            </a:pPr>
            <a:r>
              <a:rPr sz="1800" dirty="0">
                <a:latin typeface="Courier New"/>
                <a:cs typeface="Courier New"/>
              </a:rPr>
              <a:t>T	</a:t>
            </a:r>
            <a:r>
              <a:rPr sz="1800" dirty="0">
                <a:latin typeface="Calibri"/>
                <a:cs typeface="Calibri"/>
              </a:rPr>
              <a:t>[</a:t>
            </a:r>
            <a:r>
              <a:rPr sz="1800" spc="-15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B</a:t>
            </a:r>
            <a:r>
              <a:rPr sz="1800" dirty="0">
                <a:latin typeface="Calibri"/>
                <a:cs typeface="Calibri"/>
              </a:rPr>
              <a:t>]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ompl</a:t>
            </a:r>
            <a:r>
              <a:rPr sz="1800" spc="-15" dirty="0">
                <a:latin typeface="Calibri"/>
                <a:cs typeface="Calibri"/>
              </a:rPr>
              <a:t>e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Template</a:t>
            </a:r>
            <a:r>
              <a:rPr sz="1800" dirty="0">
                <a:latin typeface="Courier New"/>
                <a:cs typeface="Courier New"/>
              </a:rPr>
              <a:t>s</a:t>
            </a:r>
            <a:r>
              <a:rPr sz="1800" spc="-710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s 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onl</a:t>
            </a:r>
            <a:r>
              <a:rPr sz="1800" dirty="0">
                <a:latin typeface="Calibri"/>
                <a:cs typeface="Calibri"/>
              </a:rPr>
              <a:t>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p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on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ourier New"/>
                <a:cs typeface="Courier New"/>
              </a:rPr>
              <a:t>D</a:t>
            </a:r>
            <a:r>
              <a:rPr sz="1800" dirty="0">
                <a:latin typeface="Courier New"/>
                <a:cs typeface="Courier New"/>
              </a:rPr>
              <a:t>o</a:t>
            </a:r>
            <a:r>
              <a:rPr sz="1800" spc="-685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[</a:t>
            </a:r>
            <a:r>
              <a:rPr sz="1800" spc="-15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B</a:t>
            </a:r>
            <a:r>
              <a:rPr sz="1800" dirty="0">
                <a:latin typeface="Calibri"/>
                <a:cs typeface="Calibri"/>
              </a:rPr>
              <a:t>]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l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nothin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50" dirty="0">
                <a:latin typeface="Calibri"/>
                <a:cs typeface="Calibri"/>
              </a:rPr>
              <a:t>(</a:t>
            </a:r>
            <a:r>
              <a:rPr sz="1800" spc="-5" dirty="0">
                <a:latin typeface="Calibri"/>
                <a:cs typeface="Calibri"/>
              </a:rPr>
              <a:t>ju</a:t>
            </a:r>
            <a:r>
              <a:rPr sz="1800" spc="-1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t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spc="5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p</a:t>
            </a:r>
            <a:r>
              <a:rPr sz="1800" dirty="0">
                <a:latin typeface="Calibri"/>
                <a:cs typeface="Calibri"/>
              </a:rPr>
              <a:t>)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 it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s am</a:t>
            </a:r>
            <a:r>
              <a:rPr sz="1800" spc="5" dirty="0">
                <a:latin typeface="Calibri"/>
                <a:cs typeface="Calibri"/>
              </a:rPr>
              <a:t>b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5" dirty="0">
                <a:latin typeface="Calibri"/>
                <a:cs typeface="Calibri"/>
              </a:rPr>
              <a:t>u</a:t>
            </a:r>
            <a:r>
              <a:rPr sz="1800" spc="-5" dirty="0">
                <a:latin typeface="Calibri"/>
                <a:cs typeface="Calibri"/>
              </a:rPr>
              <a:t>ous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79389" y="3750055"/>
            <a:ext cx="5788025" cy="5835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46075" marR="5080" indent="-334010">
              <a:lnSpc>
                <a:spcPct val="103299"/>
              </a:lnSpc>
              <a:spcBef>
                <a:spcPts val="25"/>
              </a:spcBef>
            </a:pPr>
            <a:r>
              <a:rPr sz="1800" spc="-5" dirty="0">
                <a:latin typeface="Courier New"/>
                <a:cs typeface="Courier New"/>
              </a:rPr>
              <a:t>Do</a:t>
            </a:r>
            <a:r>
              <a:rPr sz="1800" spc="-685" dirty="0">
                <a:latin typeface="Courier New"/>
                <a:cs typeface="Courier New"/>
              </a:rPr>
              <a:t> </a:t>
            </a:r>
            <a:r>
              <a:rPr sz="1800" spc="-30" dirty="0">
                <a:latin typeface="Calibri"/>
                <a:cs typeface="Calibri"/>
              </a:rPr>
              <a:t>[TAB]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[TAB]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will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show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Documents</a:t>
            </a:r>
            <a:r>
              <a:rPr sz="1800" spc="-710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Downloads</a:t>
            </a:r>
            <a:r>
              <a:rPr sz="1800" spc="-7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since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those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only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options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79389" y="4572711"/>
            <a:ext cx="49409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urier New"/>
                <a:cs typeface="Courier New"/>
              </a:rPr>
              <a:t>D</a:t>
            </a:r>
            <a:r>
              <a:rPr sz="1800" dirty="0">
                <a:latin typeface="Courier New"/>
                <a:cs typeface="Courier New"/>
              </a:rPr>
              <a:t>o</a:t>
            </a:r>
            <a:r>
              <a:rPr sz="1800" spc="-690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[</a:t>
            </a:r>
            <a:r>
              <a:rPr sz="1800" spc="-15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AB]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[</a:t>
            </a:r>
            <a:r>
              <a:rPr sz="1800" spc="-15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AB]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ourier New"/>
                <a:cs typeface="Courier New"/>
              </a:rPr>
              <a:t>c</a:t>
            </a:r>
            <a:r>
              <a:rPr sz="1800" spc="-675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[</a:t>
            </a:r>
            <a:r>
              <a:rPr sz="1800" spc="-15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AB]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</a:t>
            </a:r>
            <a:r>
              <a:rPr sz="1800" spc="-15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l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omp</a:t>
            </a:r>
            <a:r>
              <a:rPr sz="1800" spc="-10" dirty="0">
                <a:latin typeface="Calibri"/>
                <a:cs typeface="Calibri"/>
              </a:rPr>
              <a:t>le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o </a:t>
            </a:r>
            <a:r>
              <a:rPr sz="1800" spc="-5" dirty="0">
                <a:latin typeface="Courier New"/>
                <a:cs typeface="Courier New"/>
              </a:rPr>
              <a:t>Documen</a:t>
            </a:r>
            <a:r>
              <a:rPr sz="1800" spc="-15" dirty="0">
                <a:latin typeface="Courier New"/>
                <a:cs typeface="Courier New"/>
              </a:rPr>
              <a:t>t</a:t>
            </a:r>
            <a:r>
              <a:rPr sz="1800" dirty="0">
                <a:latin typeface="Courier New"/>
                <a:cs typeface="Courier New"/>
              </a:rPr>
              <a:t>s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63269" y="5390184"/>
            <a:ext cx="9479915" cy="1286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4950" marR="5080" indent="-222885">
              <a:lnSpc>
                <a:spcPct val="100000"/>
              </a:lnSpc>
              <a:spcBef>
                <a:spcPts val="100"/>
              </a:spcBef>
            </a:pPr>
            <a:r>
              <a:rPr sz="3200" spc="-85" dirty="0">
                <a:latin typeface="Calibri"/>
                <a:cs typeface="Calibri"/>
              </a:rPr>
              <a:t>You</a:t>
            </a:r>
            <a:r>
              <a:rPr sz="3200" spc="-5" dirty="0">
                <a:latin typeface="Calibri"/>
                <a:cs typeface="Calibri"/>
              </a:rPr>
              <a:t> should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spc="-100" dirty="0">
                <a:latin typeface="Calibri"/>
                <a:cs typeface="Calibri"/>
              </a:rPr>
              <a:t>ALWAYS</a:t>
            </a:r>
            <a:r>
              <a:rPr sz="3200" spc="-5" dirty="0">
                <a:latin typeface="Calibri"/>
                <a:cs typeface="Calibri"/>
              </a:rPr>
              <a:t> use </a:t>
            </a:r>
            <a:r>
              <a:rPr sz="3200" spc="-85" dirty="0">
                <a:latin typeface="Calibri"/>
                <a:cs typeface="Calibri"/>
              </a:rPr>
              <a:t>TAB</a:t>
            </a:r>
            <a:r>
              <a:rPr sz="3200" spc="-10" dirty="0">
                <a:latin typeface="Calibri"/>
                <a:cs typeface="Calibri"/>
              </a:rPr>
              <a:t> completion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to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fill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 </a:t>
            </a:r>
            <a:r>
              <a:rPr sz="3200" spc="-5" dirty="0">
                <a:latin typeface="Calibri"/>
                <a:cs typeface="Calibri"/>
              </a:rPr>
              <a:t>paths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for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locations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which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exist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so </a:t>
            </a:r>
            <a:r>
              <a:rPr sz="3200" spc="-15" dirty="0">
                <a:latin typeface="Calibri"/>
                <a:cs typeface="Calibri"/>
              </a:rPr>
              <a:t>you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can't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make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typing</a:t>
            </a:r>
            <a:r>
              <a:rPr sz="3200" spc="3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mistakes</a:t>
            </a:r>
            <a:endParaRPr sz="3200">
              <a:latin typeface="Calibri"/>
              <a:cs typeface="Calibri"/>
            </a:endParaRPr>
          </a:p>
          <a:p>
            <a:pPr marL="97155" algn="ctr">
              <a:lnSpc>
                <a:spcPct val="100000"/>
              </a:lnSpc>
              <a:spcBef>
                <a:spcPts val="85"/>
              </a:spcBef>
            </a:pPr>
            <a:r>
              <a:rPr sz="1800" spc="-10" dirty="0">
                <a:latin typeface="Calibri"/>
                <a:cs typeface="Calibri"/>
              </a:rPr>
              <a:t>(it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obviously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won't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work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-5" dirty="0">
                <a:latin typeface="Calibri"/>
                <a:cs typeface="Calibri"/>
              </a:rPr>
              <a:t> output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files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though)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22459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Wild</a:t>
            </a:r>
            <a:r>
              <a:rPr sz="4400" spc="-50" dirty="0"/>
              <a:t>c</a:t>
            </a:r>
            <a:r>
              <a:rPr sz="4400" dirty="0"/>
              <a:t>a</a:t>
            </a:r>
            <a:r>
              <a:rPr sz="4400" spc="-55" dirty="0"/>
              <a:t>r</a:t>
            </a:r>
            <a:r>
              <a:rPr sz="4400" dirty="0"/>
              <a:t>ds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320800"/>
            <a:ext cx="10099040" cy="5033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dirty="0">
                <a:latin typeface="Calibri"/>
                <a:cs typeface="Calibri"/>
              </a:rPr>
              <a:t>Another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function</a:t>
            </a:r>
            <a:r>
              <a:rPr sz="2400" spc="-10" dirty="0">
                <a:latin typeface="Calibri"/>
                <a:cs typeface="Calibri"/>
              </a:rPr>
              <a:t> provided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by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your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shell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(not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your</a:t>
            </a:r>
            <a:r>
              <a:rPr sz="2400" spc="-5" dirty="0">
                <a:latin typeface="Calibri"/>
                <a:cs typeface="Calibri"/>
              </a:rPr>
              <a:t> application)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55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buFont typeface="Arial MT"/>
              <a:buChar char="•"/>
              <a:tabLst>
                <a:tab pos="241935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quick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way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 </a:t>
            </a:r>
            <a:r>
              <a:rPr sz="2400" dirty="0">
                <a:latin typeface="Calibri"/>
                <a:cs typeface="Calibri"/>
              </a:rPr>
              <a:t>able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specify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multiple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related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file </a:t>
            </a:r>
            <a:r>
              <a:rPr sz="2400" spc="-10" dirty="0">
                <a:latin typeface="Calibri"/>
                <a:cs typeface="Calibri"/>
              </a:rPr>
              <a:t>paths</a:t>
            </a:r>
            <a:r>
              <a:rPr sz="2400" dirty="0">
                <a:latin typeface="Calibri"/>
                <a:cs typeface="Calibri"/>
              </a:rPr>
              <a:t> in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single </a:t>
            </a:r>
            <a:r>
              <a:rPr sz="2400" spc="-10" dirty="0">
                <a:latin typeface="Calibri"/>
                <a:cs typeface="Calibri"/>
              </a:rPr>
              <a:t>operation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2550">
              <a:latin typeface="Calibri"/>
              <a:cs typeface="Calibri"/>
            </a:endParaRPr>
          </a:p>
          <a:p>
            <a:pPr marL="241300" indent="-229235">
              <a:lnSpc>
                <a:spcPts val="2770"/>
              </a:lnSpc>
              <a:buFont typeface="Arial MT"/>
              <a:buChar char="•"/>
              <a:tabLst>
                <a:tab pos="241935" algn="l"/>
              </a:tabLst>
            </a:pPr>
            <a:r>
              <a:rPr sz="2400" spc="-10" dirty="0">
                <a:latin typeface="Calibri"/>
                <a:cs typeface="Calibri"/>
              </a:rPr>
              <a:t>There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are</a:t>
            </a:r>
            <a:r>
              <a:rPr sz="2400" spc="-10" dirty="0">
                <a:latin typeface="Calibri"/>
                <a:cs typeface="Calibri"/>
              </a:rPr>
              <a:t> two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main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wildcards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ts val="2180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000" dirty="0">
                <a:latin typeface="Courier New"/>
                <a:cs typeface="Courier New"/>
              </a:rPr>
              <a:t>*</a:t>
            </a:r>
            <a:r>
              <a:rPr sz="2000" spc="-760" dirty="0">
                <a:latin typeface="Courier New"/>
                <a:cs typeface="Courier New"/>
              </a:rPr>
              <a:t> </a:t>
            </a:r>
            <a:r>
              <a:rPr sz="2000" dirty="0">
                <a:latin typeface="Calibri"/>
                <a:cs typeface="Calibri"/>
              </a:rPr>
              <a:t>= A</a:t>
            </a:r>
            <a:r>
              <a:rPr sz="2000" spc="-30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y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spc="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mber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f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y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</a:t>
            </a:r>
            <a:r>
              <a:rPr sz="2000" spc="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5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ac</a:t>
            </a:r>
            <a:r>
              <a:rPr sz="2000" spc="-2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45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s</a:t>
            </a:r>
            <a:endParaRPr sz="2000">
              <a:latin typeface="Calibri"/>
              <a:cs typeface="Calibri"/>
            </a:endParaRPr>
          </a:p>
          <a:p>
            <a:pPr marL="698500" lvl="1" indent="-229235">
              <a:lnSpc>
                <a:spcPts val="2290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000" dirty="0">
                <a:latin typeface="Courier New"/>
                <a:cs typeface="Courier New"/>
              </a:rPr>
              <a:t>?</a:t>
            </a:r>
            <a:r>
              <a:rPr sz="2000" spc="-760" dirty="0">
                <a:latin typeface="Courier New"/>
                <a:cs typeface="Courier New"/>
              </a:rPr>
              <a:t> </a:t>
            </a:r>
            <a:r>
              <a:rPr sz="2000" dirty="0">
                <a:latin typeface="Calibri"/>
                <a:cs typeface="Calibri"/>
              </a:rPr>
              <a:t>= O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f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y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</a:t>
            </a:r>
            <a:r>
              <a:rPr sz="2000" spc="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5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ac</a:t>
            </a:r>
            <a:r>
              <a:rPr sz="2000" spc="-2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er</a:t>
            </a:r>
            <a:endParaRPr sz="20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2550">
              <a:latin typeface="Calibri"/>
              <a:cs typeface="Calibri"/>
            </a:endParaRPr>
          </a:p>
          <a:p>
            <a:pPr marL="241300" indent="-229235">
              <a:lnSpc>
                <a:spcPts val="2450"/>
              </a:lnSpc>
              <a:buFont typeface="Arial MT"/>
              <a:buChar char="•"/>
              <a:tabLst>
                <a:tab pos="241935" algn="l"/>
              </a:tabLst>
            </a:pPr>
            <a:r>
              <a:rPr sz="2400" spc="-65" dirty="0">
                <a:latin typeface="Calibri"/>
                <a:cs typeface="Calibri"/>
              </a:rPr>
              <a:t>You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can</a:t>
            </a:r>
            <a:r>
              <a:rPr sz="2400" dirty="0">
                <a:latin typeface="Calibri"/>
                <a:cs typeface="Calibri"/>
              </a:rPr>
              <a:t> include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any</a:t>
            </a:r>
            <a:r>
              <a:rPr sz="2400" spc="-10" dirty="0">
                <a:latin typeface="Calibri"/>
                <a:cs typeface="Calibri"/>
              </a:rPr>
              <a:t> point</a:t>
            </a:r>
            <a:r>
              <a:rPr sz="2400" dirty="0">
                <a:latin typeface="Calibri"/>
                <a:cs typeface="Calibri"/>
              </a:rPr>
              <a:t> in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file </a:t>
            </a:r>
            <a:r>
              <a:rPr sz="2400" spc="-10" dirty="0">
                <a:latin typeface="Calibri"/>
                <a:cs typeface="Calibri"/>
              </a:rPr>
              <a:t>path</a:t>
            </a:r>
            <a:r>
              <a:rPr sz="2400" dirty="0">
                <a:latin typeface="Calibri"/>
                <a:cs typeface="Calibri"/>
              </a:rPr>
              <a:t> 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shell will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expand</a:t>
            </a:r>
            <a:r>
              <a:rPr sz="2400" dirty="0">
                <a:latin typeface="Calibri"/>
                <a:cs typeface="Calibri"/>
              </a:rPr>
              <a:t> them</a:t>
            </a:r>
            <a:endParaRPr sz="2400">
              <a:latin typeface="Calibri"/>
              <a:cs typeface="Calibri"/>
            </a:endParaRPr>
          </a:p>
          <a:p>
            <a:pPr marL="241300">
              <a:lnSpc>
                <a:spcPts val="2450"/>
              </a:lnSpc>
            </a:pPr>
            <a:r>
              <a:rPr sz="2400" spc="-25" dirty="0">
                <a:latin typeface="Calibri"/>
                <a:cs typeface="Calibri"/>
              </a:rPr>
              <a:t>before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passing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</a:t>
            </a:r>
            <a:r>
              <a:rPr sz="2400" spc="-15" dirty="0">
                <a:latin typeface="Calibri"/>
                <a:cs typeface="Calibri"/>
              </a:rPr>
              <a:t> to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program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5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buFont typeface="Arial MT"/>
              <a:buChar char="•"/>
              <a:tabLst>
                <a:tab pos="241935" algn="l"/>
              </a:tabLst>
            </a:pPr>
            <a:r>
              <a:rPr sz="2400" dirty="0">
                <a:latin typeface="Calibri"/>
                <a:cs typeface="Calibri"/>
              </a:rPr>
              <a:t>Multiple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wildcards can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same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path.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55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spc="-5" dirty="0">
                <a:latin typeface="Calibri"/>
                <a:cs typeface="Calibri"/>
              </a:rPr>
              <a:t>Command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line </a:t>
            </a:r>
            <a:r>
              <a:rPr sz="2400" spc="-10" dirty="0">
                <a:latin typeface="Calibri"/>
                <a:cs typeface="Calibri"/>
              </a:rPr>
              <a:t>completion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won't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work after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first </a:t>
            </a:r>
            <a:r>
              <a:rPr sz="2400" spc="-10" dirty="0">
                <a:latin typeface="Calibri"/>
                <a:cs typeface="Calibri"/>
              </a:rPr>
              <a:t>wildcard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37804" y="1764729"/>
            <a:ext cx="3256788" cy="120051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52908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" dirty="0"/>
              <a:t>What</a:t>
            </a:r>
            <a:r>
              <a:rPr sz="4400" spc="-15" dirty="0"/>
              <a:t> (exactly)</a:t>
            </a:r>
            <a:r>
              <a:rPr sz="4400" spc="-20" dirty="0"/>
              <a:t> </a:t>
            </a:r>
            <a:r>
              <a:rPr sz="4400" dirty="0"/>
              <a:t>is</a:t>
            </a:r>
            <a:r>
              <a:rPr sz="4400" spc="-15" dirty="0"/>
              <a:t> </a:t>
            </a:r>
            <a:r>
              <a:rPr sz="4400" dirty="0"/>
              <a:t>Linux?</a:t>
            </a:r>
            <a:endParaRPr sz="44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6136" y="1190244"/>
            <a:ext cx="3387852" cy="248869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52762" y="1834148"/>
            <a:ext cx="3281323" cy="105515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53840" y="3929970"/>
            <a:ext cx="5116086" cy="70567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25880" y="5141976"/>
            <a:ext cx="4623816" cy="104241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60917" y="3535322"/>
            <a:ext cx="4600991" cy="130717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766676" y="5233594"/>
            <a:ext cx="4771411" cy="1336192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42627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5" dirty="0"/>
              <a:t>Wildcard</a:t>
            </a:r>
            <a:r>
              <a:rPr sz="4400" spc="-25" dirty="0"/>
              <a:t> </a:t>
            </a:r>
            <a:r>
              <a:rPr sz="4400" spc="-20" dirty="0"/>
              <a:t>examples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26801"/>
            <a:ext cx="4667250" cy="130111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1800" dirty="0">
                <a:latin typeface="Courier New"/>
                <a:cs typeface="Courier New"/>
              </a:rPr>
              <a:t>$</a:t>
            </a:r>
            <a:r>
              <a:rPr sz="1800" spc="-35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ls</a:t>
            </a:r>
            <a:r>
              <a:rPr sz="1800" b="1" spc="-45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Monday/*txt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  <a:tabLst>
                <a:tab pos="2471420" algn="l"/>
              </a:tabLst>
            </a:pPr>
            <a:r>
              <a:rPr sz="1800" spc="-10" dirty="0">
                <a:latin typeface="Courier New"/>
                <a:cs typeface="Courier New"/>
              </a:rPr>
              <a:t>Monday/mon_1.txt	Monday/mon_2.txt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$</a:t>
            </a:r>
            <a:r>
              <a:rPr sz="1800" spc="-30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ls</a:t>
            </a:r>
            <a:r>
              <a:rPr sz="1800" b="1" spc="-40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Monday/mon_?.txt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31046" y="2088845"/>
            <a:ext cx="22117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ourier New"/>
                <a:cs typeface="Courier New"/>
              </a:rPr>
              <a:t>Monday/mon_3.txt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88273" y="2088845"/>
            <a:ext cx="24828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ourier New"/>
                <a:cs typeface="Courier New"/>
              </a:rPr>
              <a:t>Monday/mon_500.txt</a:t>
            </a:r>
            <a:endParaRPr sz="1800">
              <a:latin typeface="Courier New"/>
              <a:cs typeface="Courier New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897889" y="3097589"/>
          <a:ext cx="10026013" cy="24922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3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4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9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79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8885">
                <a:tc>
                  <a:txBody>
                    <a:bodyPr/>
                    <a:lstStyle/>
                    <a:p>
                      <a:pPr marL="31750">
                        <a:lnSpc>
                          <a:spcPts val="1860"/>
                        </a:lnSpc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Monday/mon_1.txt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8270" algn="r">
                        <a:lnSpc>
                          <a:spcPts val="1860"/>
                        </a:lnSpc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Monday/mon_2.txt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5890">
                        <a:lnSpc>
                          <a:spcPts val="1860"/>
                        </a:lnSpc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Monday/mon_3.txt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717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195"/>
                        </a:spcBef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$</a:t>
                      </a:r>
                      <a:r>
                        <a:rPr sz="1800" spc="-3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b="1" spc="-10" dirty="0">
                          <a:latin typeface="Courier New"/>
                          <a:cs typeface="Courier New"/>
                        </a:rPr>
                        <a:t>ls</a:t>
                      </a:r>
                      <a:r>
                        <a:rPr sz="1800" b="1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b="1" spc="-10" dirty="0">
                          <a:latin typeface="Courier New"/>
                          <a:cs typeface="Courier New"/>
                        </a:rPr>
                        <a:t>*/*txt</a:t>
                      </a:r>
                      <a:endParaRPr sz="1800">
                        <a:latin typeface="Courier New"/>
                        <a:cs typeface="Courier New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Friday/fri_1.txt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5176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R="128270" algn="r">
                        <a:lnSpc>
                          <a:spcPct val="100000"/>
                        </a:lnSpc>
                        <a:spcBef>
                          <a:spcPts val="1400"/>
                        </a:spcBef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Monday/mon_1.txt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135890">
                        <a:lnSpc>
                          <a:spcPct val="100000"/>
                        </a:lnSpc>
                        <a:spcBef>
                          <a:spcPts val="1400"/>
                        </a:spcBef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Monday/mon_3.txt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R="24130" algn="r">
                        <a:lnSpc>
                          <a:spcPct val="100000"/>
                        </a:lnSpc>
                        <a:spcBef>
                          <a:spcPts val="1400"/>
                        </a:spcBef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Tuesday/tue_1.txt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726">
                <a:tc>
                  <a:txBody>
                    <a:bodyPr/>
                    <a:lstStyle/>
                    <a:p>
                      <a:pPr marL="31750">
                        <a:lnSpc>
                          <a:spcPts val="2095"/>
                        </a:lnSpc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Friday/fri_2.txt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8270" algn="r">
                        <a:lnSpc>
                          <a:spcPts val="2095"/>
                        </a:lnSpc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Monday/mon_2.txt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5890">
                        <a:lnSpc>
                          <a:spcPts val="2095"/>
                        </a:lnSpc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Monday/mon_500.txt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095"/>
                        </a:lnSpc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Tuesday/tue_2.txt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746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195"/>
                        </a:spcBef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$</a:t>
                      </a:r>
                      <a:r>
                        <a:rPr sz="1800" spc="-3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b="1" spc="-10" dirty="0">
                          <a:latin typeface="Courier New"/>
                          <a:cs typeface="Courier New"/>
                        </a:rPr>
                        <a:t>ls</a:t>
                      </a:r>
                      <a:r>
                        <a:rPr sz="1800" b="1" spc="-5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b="1" spc="-10" dirty="0">
                          <a:latin typeface="Courier New"/>
                          <a:cs typeface="Courier New"/>
                        </a:rPr>
                        <a:t>*/*1.txt</a:t>
                      </a:r>
                      <a:endParaRPr sz="1800">
                        <a:latin typeface="Courier New"/>
                        <a:cs typeface="Courier New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Friday/fri_1.txt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5176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R="128270" algn="r">
                        <a:lnSpc>
                          <a:spcPct val="100000"/>
                        </a:lnSpc>
                        <a:spcBef>
                          <a:spcPts val="1400"/>
                        </a:spcBef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Monday/mon_1.txt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135890">
                        <a:lnSpc>
                          <a:spcPct val="100000"/>
                        </a:lnSpc>
                        <a:spcBef>
                          <a:spcPts val="1400"/>
                        </a:spcBef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Tuesday/tue_1.txt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752538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The</a:t>
            </a:r>
            <a:r>
              <a:rPr sz="4400" spc="-10" dirty="0"/>
              <a:t> </a:t>
            </a:r>
            <a:r>
              <a:rPr sz="4400" spc="-15" dirty="0"/>
              <a:t>structure</a:t>
            </a:r>
            <a:r>
              <a:rPr sz="4400" spc="-35" dirty="0"/>
              <a:t> </a:t>
            </a:r>
            <a:r>
              <a:rPr sz="4400" dirty="0"/>
              <a:t>of</a:t>
            </a:r>
            <a:r>
              <a:rPr sz="4400" spc="-5" dirty="0"/>
              <a:t> </a:t>
            </a:r>
            <a:r>
              <a:rPr sz="4400" dirty="0"/>
              <a:t>a</a:t>
            </a:r>
            <a:r>
              <a:rPr sz="4400" spc="10" dirty="0"/>
              <a:t> </a:t>
            </a:r>
            <a:r>
              <a:rPr sz="4400" dirty="0"/>
              <a:t>Unix</a:t>
            </a:r>
            <a:r>
              <a:rPr sz="4400" spc="-5" dirty="0"/>
              <a:t> </a:t>
            </a:r>
            <a:r>
              <a:rPr sz="4400" spc="-10" dirty="0"/>
              <a:t>command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805383" y="2290698"/>
            <a:ext cx="4521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ourier New"/>
                <a:cs typeface="Courier New"/>
              </a:rPr>
              <a:t>ls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60290" y="2362869"/>
            <a:ext cx="6808470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90"/>
              </a:lnSpc>
              <a:tabLst>
                <a:tab pos="2552700" algn="l"/>
                <a:tab pos="4678680" algn="l"/>
              </a:tabLst>
            </a:pPr>
            <a:r>
              <a:rPr sz="2800" spc="-15" dirty="0">
                <a:latin typeface="Courier New"/>
                <a:cs typeface="Courier New"/>
              </a:rPr>
              <a:t>D</a:t>
            </a:r>
            <a:r>
              <a:rPr sz="2800" spc="-10" dirty="0">
                <a:latin typeface="Courier New"/>
                <a:cs typeface="Courier New"/>
              </a:rPr>
              <a:t>ownl</a:t>
            </a:r>
            <a:r>
              <a:rPr sz="2800" spc="-20" dirty="0">
                <a:latin typeface="Courier New"/>
                <a:cs typeface="Courier New"/>
              </a:rPr>
              <a:t>o</a:t>
            </a:r>
            <a:r>
              <a:rPr sz="2800" spc="-10" dirty="0">
                <a:latin typeface="Courier New"/>
                <a:cs typeface="Courier New"/>
              </a:rPr>
              <a:t>ads</a:t>
            </a:r>
            <a:r>
              <a:rPr sz="2800" spc="-5" dirty="0">
                <a:latin typeface="Courier New"/>
                <a:cs typeface="Courier New"/>
              </a:rPr>
              <a:t>/</a:t>
            </a:r>
            <a:r>
              <a:rPr sz="2800" dirty="0">
                <a:latin typeface="Courier New"/>
                <a:cs typeface="Courier New"/>
              </a:rPr>
              <a:t>	</a:t>
            </a:r>
            <a:r>
              <a:rPr sz="2800" spc="-15" dirty="0">
                <a:latin typeface="Courier New"/>
                <a:cs typeface="Courier New"/>
              </a:rPr>
              <a:t>D</a:t>
            </a:r>
            <a:r>
              <a:rPr sz="2800" spc="-10" dirty="0">
                <a:latin typeface="Courier New"/>
                <a:cs typeface="Courier New"/>
              </a:rPr>
              <a:t>eskt</a:t>
            </a:r>
            <a:r>
              <a:rPr sz="2800" spc="-20" dirty="0">
                <a:latin typeface="Courier New"/>
                <a:cs typeface="Courier New"/>
              </a:rPr>
              <a:t>o</a:t>
            </a:r>
            <a:r>
              <a:rPr sz="2800" spc="-5" dirty="0">
                <a:latin typeface="Courier New"/>
                <a:cs typeface="Courier New"/>
              </a:rPr>
              <a:t>p/</a:t>
            </a:r>
            <a:r>
              <a:rPr sz="2800" dirty="0">
                <a:latin typeface="Courier New"/>
                <a:cs typeface="Courier New"/>
              </a:rPr>
              <a:t>	</a:t>
            </a:r>
            <a:r>
              <a:rPr sz="2800" spc="-10" dirty="0">
                <a:latin typeface="Courier New"/>
                <a:cs typeface="Courier New"/>
              </a:rPr>
              <a:t>Docu</a:t>
            </a:r>
            <a:r>
              <a:rPr sz="2800" spc="-20" dirty="0">
                <a:latin typeface="Courier New"/>
                <a:cs typeface="Courier New"/>
              </a:rPr>
              <a:t>m</a:t>
            </a:r>
            <a:r>
              <a:rPr sz="2800" spc="-10" dirty="0">
                <a:latin typeface="Courier New"/>
                <a:cs typeface="Courier New"/>
              </a:rPr>
              <a:t>ents</a:t>
            </a:r>
            <a:r>
              <a:rPr sz="2800" spc="-5" dirty="0">
                <a:latin typeface="Courier New"/>
                <a:cs typeface="Courier New"/>
              </a:rPr>
              <a:t>/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6937" y="2967989"/>
            <a:ext cx="698500" cy="302260"/>
          </a:xfrm>
          <a:custGeom>
            <a:avLst/>
            <a:gdLst/>
            <a:ahLst/>
            <a:cxnLst/>
            <a:rect l="l" t="t" r="r" b="b"/>
            <a:pathLst>
              <a:path w="698500" h="302260">
                <a:moveTo>
                  <a:pt x="697992" y="0"/>
                </a:moveTo>
                <a:lnTo>
                  <a:pt x="696009" y="58721"/>
                </a:lnTo>
                <a:lnTo>
                  <a:pt x="690610" y="106679"/>
                </a:lnTo>
                <a:lnTo>
                  <a:pt x="682615" y="139017"/>
                </a:lnTo>
                <a:lnTo>
                  <a:pt x="672846" y="150875"/>
                </a:lnTo>
                <a:lnTo>
                  <a:pt x="374142" y="150875"/>
                </a:lnTo>
                <a:lnTo>
                  <a:pt x="364351" y="162734"/>
                </a:lnTo>
                <a:lnTo>
                  <a:pt x="356358" y="195071"/>
                </a:lnTo>
                <a:lnTo>
                  <a:pt x="350971" y="243030"/>
                </a:lnTo>
                <a:lnTo>
                  <a:pt x="348996" y="301751"/>
                </a:lnTo>
                <a:lnTo>
                  <a:pt x="347020" y="243030"/>
                </a:lnTo>
                <a:lnTo>
                  <a:pt x="341633" y="195072"/>
                </a:lnTo>
                <a:lnTo>
                  <a:pt x="333640" y="162734"/>
                </a:lnTo>
                <a:lnTo>
                  <a:pt x="323850" y="150875"/>
                </a:lnTo>
                <a:lnTo>
                  <a:pt x="25146" y="150875"/>
                </a:lnTo>
                <a:lnTo>
                  <a:pt x="15355" y="139017"/>
                </a:lnTo>
                <a:lnTo>
                  <a:pt x="7362" y="106680"/>
                </a:lnTo>
                <a:lnTo>
                  <a:pt x="1975" y="58721"/>
                </a:lnTo>
                <a:lnTo>
                  <a:pt x="0" y="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21713" y="2967989"/>
            <a:ext cx="3083560" cy="302260"/>
          </a:xfrm>
          <a:custGeom>
            <a:avLst/>
            <a:gdLst/>
            <a:ahLst/>
            <a:cxnLst/>
            <a:rect l="l" t="t" r="r" b="b"/>
            <a:pathLst>
              <a:path w="3083560" h="302260">
                <a:moveTo>
                  <a:pt x="3083052" y="0"/>
                </a:moveTo>
                <a:lnTo>
                  <a:pt x="3081069" y="58721"/>
                </a:lnTo>
                <a:lnTo>
                  <a:pt x="3075670" y="106679"/>
                </a:lnTo>
                <a:lnTo>
                  <a:pt x="3067675" y="139017"/>
                </a:lnTo>
                <a:lnTo>
                  <a:pt x="3057906" y="150875"/>
                </a:lnTo>
                <a:lnTo>
                  <a:pt x="1566672" y="150875"/>
                </a:lnTo>
                <a:lnTo>
                  <a:pt x="1556902" y="162734"/>
                </a:lnTo>
                <a:lnTo>
                  <a:pt x="1548907" y="195071"/>
                </a:lnTo>
                <a:lnTo>
                  <a:pt x="1543508" y="243030"/>
                </a:lnTo>
                <a:lnTo>
                  <a:pt x="1541526" y="301751"/>
                </a:lnTo>
                <a:lnTo>
                  <a:pt x="1539543" y="243030"/>
                </a:lnTo>
                <a:lnTo>
                  <a:pt x="1534144" y="195072"/>
                </a:lnTo>
                <a:lnTo>
                  <a:pt x="1526149" y="162734"/>
                </a:lnTo>
                <a:lnTo>
                  <a:pt x="1516380" y="150875"/>
                </a:lnTo>
                <a:lnTo>
                  <a:pt x="25146" y="150875"/>
                </a:lnTo>
                <a:lnTo>
                  <a:pt x="15376" y="139017"/>
                </a:lnTo>
                <a:lnTo>
                  <a:pt x="7381" y="106680"/>
                </a:lnTo>
                <a:lnTo>
                  <a:pt x="1982" y="58721"/>
                </a:ln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81550" y="2967989"/>
            <a:ext cx="6882765" cy="302260"/>
          </a:xfrm>
          <a:custGeom>
            <a:avLst/>
            <a:gdLst/>
            <a:ahLst/>
            <a:cxnLst/>
            <a:rect l="l" t="t" r="r" b="b"/>
            <a:pathLst>
              <a:path w="6882765" h="302260">
                <a:moveTo>
                  <a:pt x="6882383" y="0"/>
                </a:moveTo>
                <a:lnTo>
                  <a:pt x="6880401" y="58721"/>
                </a:lnTo>
                <a:lnTo>
                  <a:pt x="6875002" y="106679"/>
                </a:lnTo>
                <a:lnTo>
                  <a:pt x="6867007" y="139017"/>
                </a:lnTo>
                <a:lnTo>
                  <a:pt x="6857238" y="150875"/>
                </a:lnTo>
                <a:lnTo>
                  <a:pt x="3466338" y="150875"/>
                </a:lnTo>
                <a:lnTo>
                  <a:pt x="3456568" y="162734"/>
                </a:lnTo>
                <a:lnTo>
                  <a:pt x="3448573" y="195071"/>
                </a:lnTo>
                <a:lnTo>
                  <a:pt x="3443174" y="243030"/>
                </a:lnTo>
                <a:lnTo>
                  <a:pt x="3441192" y="301751"/>
                </a:lnTo>
                <a:lnTo>
                  <a:pt x="3439209" y="243030"/>
                </a:lnTo>
                <a:lnTo>
                  <a:pt x="3433810" y="195072"/>
                </a:lnTo>
                <a:lnTo>
                  <a:pt x="3425815" y="162734"/>
                </a:lnTo>
                <a:lnTo>
                  <a:pt x="3416046" y="150875"/>
                </a:lnTo>
                <a:lnTo>
                  <a:pt x="25146" y="150875"/>
                </a:lnTo>
                <a:lnTo>
                  <a:pt x="15376" y="139017"/>
                </a:lnTo>
                <a:lnTo>
                  <a:pt x="7381" y="106680"/>
                </a:lnTo>
                <a:lnTo>
                  <a:pt x="1982" y="58721"/>
                </a:ln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88060" y="3696080"/>
            <a:ext cx="81406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510" marR="5080" indent="-13144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P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og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am  </a:t>
            </a:r>
            <a:r>
              <a:rPr sz="1800" spc="-5" dirty="0">
                <a:latin typeface="Calibri"/>
                <a:cs typeface="Calibri"/>
              </a:rPr>
              <a:t>name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43885" y="3696080"/>
            <a:ext cx="836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h</a:t>
            </a:r>
            <a:r>
              <a:rPr sz="1800" dirty="0">
                <a:latin typeface="Calibri"/>
                <a:cs typeface="Calibri"/>
              </a:rPr>
              <a:t>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15859" y="3750055"/>
            <a:ext cx="14154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78155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Data 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(normally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files)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95171" y="5228971"/>
            <a:ext cx="9291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Each</a:t>
            </a:r>
            <a:r>
              <a:rPr sz="1800" spc="-5" dirty="0">
                <a:latin typeface="Calibri"/>
                <a:cs typeface="Calibri"/>
              </a:rPr>
              <a:t> option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section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separated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spaces.</a:t>
            </a:r>
            <a:r>
              <a:rPr sz="1800" spc="40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Options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files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spaces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must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put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quotes.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780788" y="2257044"/>
            <a:ext cx="6882765" cy="620395"/>
          </a:xfrm>
          <a:custGeom>
            <a:avLst/>
            <a:gdLst/>
            <a:ahLst/>
            <a:cxnLst/>
            <a:rect l="l" t="t" r="r" b="b"/>
            <a:pathLst>
              <a:path w="6882765" h="620394">
                <a:moveTo>
                  <a:pt x="6882383" y="0"/>
                </a:moveTo>
                <a:lnTo>
                  <a:pt x="0" y="0"/>
                </a:lnTo>
                <a:lnTo>
                  <a:pt x="0" y="620267"/>
                </a:lnTo>
                <a:lnTo>
                  <a:pt x="6882383" y="620267"/>
                </a:lnTo>
                <a:lnTo>
                  <a:pt x="68823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656079" y="2300681"/>
            <a:ext cx="365632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200" spc="-15" baseline="1984" dirty="0">
                <a:latin typeface="Courier New"/>
                <a:cs typeface="Courier New"/>
              </a:rPr>
              <a:t>-ltd</a:t>
            </a:r>
            <a:r>
              <a:rPr sz="4200" spc="-60" baseline="1984" dirty="0">
                <a:latin typeface="Courier New"/>
                <a:cs typeface="Courier New"/>
              </a:rPr>
              <a:t> </a:t>
            </a:r>
            <a:r>
              <a:rPr sz="4200" spc="-15" baseline="1984" dirty="0">
                <a:latin typeface="Courier New"/>
                <a:cs typeface="Courier New"/>
              </a:rPr>
              <a:t>--reverse</a:t>
            </a:r>
            <a:r>
              <a:rPr sz="4200" spc="89" baseline="1984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D*</a:t>
            </a:r>
            <a:endParaRPr sz="2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25907" rIns="0" bIns="0" rtlCol="0">
            <a:spAutoFit/>
          </a:bodyPr>
          <a:lstStyle/>
          <a:p>
            <a:pPr marL="1002665" marR="5080" indent="743585">
              <a:lnSpc>
                <a:spcPts val="6480"/>
              </a:lnSpc>
              <a:spcBef>
                <a:spcPts val="915"/>
              </a:spcBef>
            </a:pPr>
            <a:r>
              <a:rPr spc="-45" dirty="0"/>
              <a:t>Programs</a:t>
            </a:r>
            <a:r>
              <a:rPr dirty="0"/>
              <a:t> </a:t>
            </a:r>
            <a:r>
              <a:rPr spc="-60" dirty="0"/>
              <a:t>for </a:t>
            </a:r>
            <a:r>
              <a:rPr spc="-55" dirty="0"/>
              <a:t> </a:t>
            </a:r>
            <a:r>
              <a:rPr spc="-10" dirty="0"/>
              <a:t>manipulating</a:t>
            </a:r>
            <a:r>
              <a:rPr spc="-65" dirty="0"/>
              <a:t> </a:t>
            </a:r>
            <a:r>
              <a:rPr spc="-5" dirty="0"/>
              <a:t>files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403732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Manipulating</a:t>
            </a:r>
            <a:r>
              <a:rPr sz="4400" spc="-30" dirty="0"/>
              <a:t> </a:t>
            </a:r>
            <a:r>
              <a:rPr sz="4400" dirty="0"/>
              <a:t>files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93189"/>
            <a:ext cx="9027160" cy="3324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70" dirty="0">
                <a:latin typeface="Calibri"/>
                <a:cs typeface="Calibri"/>
              </a:rPr>
              <a:t>You</a:t>
            </a:r>
            <a:r>
              <a:rPr sz="2800" spc="-5" dirty="0">
                <a:latin typeface="Calibri"/>
                <a:cs typeface="Calibri"/>
              </a:rPr>
              <a:t> will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spend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 lot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time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managing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files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Linux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system.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 MT"/>
              <a:buChar char="•"/>
            </a:pPr>
            <a:endParaRPr sz="345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Viewing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files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(normally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text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files)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19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Editing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text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files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Moving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renaming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files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04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Copying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files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Deleting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files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20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Finding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files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29241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Viewing</a:t>
            </a:r>
            <a:r>
              <a:rPr sz="4400" spc="-70" dirty="0"/>
              <a:t> </a:t>
            </a:r>
            <a:r>
              <a:rPr sz="4400" dirty="0"/>
              <a:t>Files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354582"/>
            <a:ext cx="9029700" cy="3253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9235">
              <a:lnSpc>
                <a:spcPts val="2965"/>
              </a:lnSpc>
              <a:spcBef>
                <a:spcPts val="105"/>
              </a:spcBef>
              <a:buFont typeface="Arial MT"/>
              <a:buChar char="•"/>
              <a:tabLst>
                <a:tab pos="241935" algn="l"/>
              </a:tabLst>
            </a:pPr>
            <a:r>
              <a:rPr sz="2600" spc="-10" dirty="0">
                <a:latin typeface="Calibri"/>
                <a:cs typeface="Calibri"/>
              </a:rPr>
              <a:t>Simplest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solution</a:t>
            </a:r>
            <a:endParaRPr sz="2600">
              <a:latin typeface="Calibri"/>
              <a:cs typeface="Calibri"/>
            </a:endParaRPr>
          </a:p>
          <a:p>
            <a:pPr marL="698500" lvl="1" indent="-229235">
              <a:lnSpc>
                <a:spcPts val="2485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200" spc="-5" dirty="0">
                <a:latin typeface="Courier New"/>
                <a:cs typeface="Courier New"/>
              </a:rPr>
              <a:t>cat</a:t>
            </a:r>
            <a:r>
              <a:rPr sz="2200" spc="-800" dirty="0">
                <a:latin typeface="Courier New"/>
                <a:cs typeface="Courier New"/>
              </a:rPr>
              <a:t> </a:t>
            </a:r>
            <a:r>
              <a:rPr sz="2200" spc="-10" dirty="0">
                <a:latin typeface="Calibri"/>
                <a:cs typeface="Calibri"/>
              </a:rPr>
              <a:t>Sends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entire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contents</a:t>
            </a:r>
            <a:r>
              <a:rPr sz="2200" spc="3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of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file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(or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multiple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files)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screen.</a:t>
            </a:r>
            <a:endParaRPr sz="2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1950">
              <a:latin typeface="Calibri"/>
              <a:cs typeface="Calibri"/>
            </a:endParaRPr>
          </a:p>
          <a:p>
            <a:pPr marL="241300" indent="-229235">
              <a:lnSpc>
                <a:spcPts val="2970"/>
              </a:lnSpc>
              <a:buFont typeface="Arial MT"/>
              <a:buChar char="•"/>
              <a:tabLst>
                <a:tab pos="241935" algn="l"/>
              </a:tabLst>
            </a:pPr>
            <a:r>
              <a:rPr sz="2600" dirty="0">
                <a:latin typeface="Calibri"/>
                <a:cs typeface="Calibri"/>
              </a:rPr>
              <a:t>Quick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look</a:t>
            </a:r>
            <a:endParaRPr sz="2600">
              <a:latin typeface="Calibri"/>
              <a:cs typeface="Calibri"/>
            </a:endParaRPr>
          </a:p>
          <a:p>
            <a:pPr marL="698500" lvl="1" indent="-229235">
              <a:lnSpc>
                <a:spcPts val="2390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200" spc="-5" dirty="0">
                <a:latin typeface="Courier New"/>
                <a:cs typeface="Courier New"/>
              </a:rPr>
              <a:t>head</a:t>
            </a:r>
            <a:r>
              <a:rPr sz="2200" spc="-805" dirty="0">
                <a:latin typeface="Courier New"/>
                <a:cs typeface="Courier New"/>
              </a:rPr>
              <a:t> </a:t>
            </a:r>
            <a:r>
              <a:rPr sz="2200" spc="-5" dirty="0">
                <a:latin typeface="Calibri"/>
                <a:cs typeface="Calibri"/>
              </a:rPr>
              <a:t>or </a:t>
            </a:r>
            <a:r>
              <a:rPr sz="2200" spc="-5" dirty="0">
                <a:latin typeface="Courier New"/>
                <a:cs typeface="Courier New"/>
              </a:rPr>
              <a:t>tail</a:t>
            </a:r>
            <a:r>
              <a:rPr sz="2200" spc="-785" dirty="0">
                <a:latin typeface="Courier New"/>
                <a:cs typeface="Courier New"/>
              </a:rPr>
              <a:t> </a:t>
            </a:r>
            <a:r>
              <a:rPr sz="2200" spc="-5" dirty="0">
                <a:latin typeface="Calibri"/>
                <a:cs typeface="Calibri"/>
              </a:rPr>
              <a:t>will look </a:t>
            </a:r>
            <a:r>
              <a:rPr sz="2200" spc="-15" dirty="0">
                <a:latin typeface="Calibri"/>
                <a:cs typeface="Calibri"/>
              </a:rPr>
              <a:t>at</a:t>
            </a:r>
            <a:r>
              <a:rPr sz="2200" spc="-5" dirty="0">
                <a:latin typeface="Calibri"/>
                <a:cs typeface="Calibri"/>
              </a:rPr>
              <a:t> the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start/end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of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10" dirty="0">
                <a:latin typeface="Calibri"/>
                <a:cs typeface="Calibri"/>
              </a:rPr>
              <a:t>file</a:t>
            </a:r>
            <a:endParaRPr sz="2200">
              <a:latin typeface="Calibri"/>
              <a:cs typeface="Calibri"/>
            </a:endParaRPr>
          </a:p>
          <a:p>
            <a:pPr marL="1155700" lvl="2" indent="-229235">
              <a:lnSpc>
                <a:spcPts val="2090"/>
              </a:lnSpc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900" spc="-5" dirty="0">
                <a:latin typeface="Courier New"/>
                <a:cs typeface="Courier New"/>
              </a:rPr>
              <a:t>head</a:t>
            </a:r>
            <a:r>
              <a:rPr sz="1900" spc="-35" dirty="0">
                <a:latin typeface="Courier New"/>
                <a:cs typeface="Courier New"/>
              </a:rPr>
              <a:t> </a:t>
            </a:r>
            <a:r>
              <a:rPr sz="1900" spc="-10" dirty="0">
                <a:latin typeface="Courier New"/>
                <a:cs typeface="Courier New"/>
              </a:rPr>
              <a:t>-10</a:t>
            </a:r>
            <a:r>
              <a:rPr sz="1900" spc="-35" dirty="0">
                <a:latin typeface="Courier New"/>
                <a:cs typeface="Courier New"/>
              </a:rPr>
              <a:t> </a:t>
            </a:r>
            <a:r>
              <a:rPr sz="1900" spc="-10" dirty="0">
                <a:latin typeface="Courier New"/>
                <a:cs typeface="Courier New"/>
              </a:rPr>
              <a:t>[file]</a:t>
            </a:r>
            <a:endParaRPr sz="1900">
              <a:latin typeface="Courier New"/>
              <a:cs typeface="Courier New"/>
            </a:endParaRPr>
          </a:p>
          <a:p>
            <a:pPr marL="1155700" lvl="2" indent="-229235">
              <a:lnSpc>
                <a:spcPts val="2190"/>
              </a:lnSpc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900" spc="-5" dirty="0">
                <a:latin typeface="Courier New"/>
                <a:cs typeface="Courier New"/>
              </a:rPr>
              <a:t>tail</a:t>
            </a:r>
            <a:r>
              <a:rPr sz="1900" spc="-35" dirty="0">
                <a:latin typeface="Courier New"/>
                <a:cs typeface="Courier New"/>
              </a:rPr>
              <a:t> </a:t>
            </a:r>
            <a:r>
              <a:rPr sz="1900" spc="-10" dirty="0">
                <a:latin typeface="Courier New"/>
                <a:cs typeface="Courier New"/>
              </a:rPr>
              <a:t>-20</a:t>
            </a:r>
            <a:r>
              <a:rPr sz="1900" spc="-35" dirty="0">
                <a:latin typeface="Courier New"/>
                <a:cs typeface="Courier New"/>
              </a:rPr>
              <a:t> </a:t>
            </a:r>
            <a:r>
              <a:rPr sz="1900" spc="-10" dirty="0">
                <a:latin typeface="Courier New"/>
                <a:cs typeface="Courier New"/>
              </a:rPr>
              <a:t>[file]</a:t>
            </a:r>
            <a:endParaRPr sz="1900">
              <a:latin typeface="Courier New"/>
              <a:cs typeface="Courier New"/>
            </a:endParaRPr>
          </a:p>
          <a:p>
            <a:pPr lvl="2">
              <a:lnSpc>
                <a:spcPct val="100000"/>
              </a:lnSpc>
              <a:buFont typeface="Arial MT"/>
              <a:buChar char="•"/>
            </a:pPr>
            <a:endParaRPr sz="2150">
              <a:latin typeface="Courier New"/>
              <a:cs typeface="Courier New"/>
            </a:endParaRPr>
          </a:p>
          <a:p>
            <a:pPr marL="241300" indent="-229235">
              <a:lnSpc>
                <a:spcPts val="2970"/>
              </a:lnSpc>
              <a:buFont typeface="Arial MT"/>
              <a:buChar char="•"/>
              <a:tabLst>
                <a:tab pos="241935" algn="l"/>
              </a:tabLst>
            </a:pPr>
            <a:r>
              <a:rPr sz="2600" spc="-10" dirty="0">
                <a:latin typeface="Calibri"/>
                <a:cs typeface="Calibri"/>
              </a:rPr>
              <a:t>More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scalable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solution</a:t>
            </a:r>
            <a:endParaRPr sz="2600">
              <a:latin typeface="Calibri"/>
              <a:cs typeface="Calibri"/>
            </a:endParaRPr>
          </a:p>
          <a:p>
            <a:pPr marL="698500" lvl="1" indent="-229235">
              <a:lnSpc>
                <a:spcPts val="2490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200" spc="-5" dirty="0">
                <a:latin typeface="Courier New"/>
                <a:cs typeface="Courier New"/>
              </a:rPr>
              <a:t>less</a:t>
            </a:r>
            <a:r>
              <a:rPr sz="2200" spc="-805" dirty="0">
                <a:latin typeface="Courier New"/>
                <a:cs typeface="Courier New"/>
              </a:rPr>
              <a:t> </a:t>
            </a:r>
            <a:r>
              <a:rPr sz="2200" spc="-5" dirty="0">
                <a:latin typeface="Calibri"/>
                <a:cs typeface="Calibri"/>
              </a:rPr>
              <a:t>is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'pager'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program,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sends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output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to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screen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one </a:t>
            </a:r>
            <a:r>
              <a:rPr sz="2200" spc="-10" dirty="0">
                <a:latin typeface="Calibri"/>
                <a:cs typeface="Calibri"/>
              </a:rPr>
              <a:t>page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at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time</a:t>
            </a:r>
            <a:endParaRPr sz="22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812544" y="4862122"/>
          <a:ext cx="9454514" cy="16110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2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5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76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2944">
                <a:tc>
                  <a:txBody>
                    <a:bodyPr/>
                    <a:lstStyle/>
                    <a:p>
                      <a:pPr marL="260350" indent="-228600">
                        <a:lnSpc>
                          <a:spcPts val="2050"/>
                        </a:lnSpc>
                        <a:buFont typeface="Arial MT"/>
                        <a:buChar char="•"/>
                        <a:tabLst>
                          <a:tab pos="259715" algn="l"/>
                          <a:tab pos="260350" algn="l"/>
                        </a:tabLst>
                      </a:pPr>
                      <a:r>
                        <a:rPr sz="1900" spc="-10" dirty="0">
                          <a:latin typeface="Calibri"/>
                          <a:cs typeface="Calibri"/>
                        </a:rPr>
                        <a:t>Return</a:t>
                      </a:r>
                      <a:r>
                        <a:rPr sz="19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00" spc="-5" dirty="0">
                          <a:latin typeface="Calibri"/>
                          <a:cs typeface="Calibri"/>
                        </a:rPr>
                        <a:t>/</a:t>
                      </a:r>
                      <a:r>
                        <a:rPr sz="19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00" spc="-5" dirty="0">
                          <a:latin typeface="Calibri"/>
                          <a:cs typeface="Calibri"/>
                        </a:rPr>
                        <a:t>j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7820">
                        <a:lnSpc>
                          <a:spcPts val="205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=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96875">
                        <a:lnSpc>
                          <a:spcPts val="1985"/>
                        </a:lnSpc>
                        <a:tabLst>
                          <a:tab pos="4652010" algn="l"/>
                        </a:tabLst>
                      </a:pPr>
                      <a:r>
                        <a:rPr sz="2850" spc="-22" baseline="-2923" dirty="0">
                          <a:latin typeface="Calibri"/>
                          <a:cs typeface="Calibri"/>
                        </a:rPr>
                        <a:t>move</a:t>
                      </a:r>
                      <a:r>
                        <a:rPr sz="2850" spc="37" baseline="-2923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50" spc="-15" baseline="-2923" dirty="0">
                          <a:latin typeface="Calibri"/>
                          <a:cs typeface="Calibri"/>
                        </a:rPr>
                        <a:t>down</a:t>
                      </a:r>
                      <a:r>
                        <a:rPr sz="2850" spc="22" baseline="-2923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50" spc="-7" baseline="-2923" dirty="0">
                          <a:latin typeface="Calibri"/>
                          <a:cs typeface="Calibri"/>
                        </a:rPr>
                        <a:t>one line	</a:t>
                      </a:r>
                      <a:r>
                        <a:rPr sz="1800" spc="-5" dirty="0">
                          <a:latin typeface="Courier New"/>
                          <a:cs typeface="Courier New"/>
                        </a:rPr>
                        <a:t>less</a:t>
                      </a:r>
                      <a:r>
                        <a:rPr sz="1800" spc="-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5" dirty="0">
                          <a:latin typeface="Courier New"/>
                          <a:cs typeface="Courier New"/>
                        </a:rPr>
                        <a:t>-S</a:t>
                      </a:r>
                      <a:r>
                        <a:rPr sz="1800" spc="-3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(no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wrapping)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827">
                <a:tc>
                  <a:txBody>
                    <a:bodyPr/>
                    <a:lstStyle/>
                    <a:p>
                      <a:pPr marL="260350" indent="-228600">
                        <a:lnSpc>
                          <a:spcPts val="2000"/>
                        </a:lnSpc>
                        <a:buFont typeface="Arial MT"/>
                        <a:buChar char="•"/>
                        <a:tabLst>
                          <a:tab pos="259715" algn="l"/>
                          <a:tab pos="260350" algn="l"/>
                        </a:tabLst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k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7820">
                        <a:lnSpc>
                          <a:spcPts val="2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=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96875">
                        <a:lnSpc>
                          <a:spcPts val="2000"/>
                        </a:lnSpc>
                      </a:pPr>
                      <a:r>
                        <a:rPr sz="1900" spc="-15" dirty="0">
                          <a:latin typeface="Calibri"/>
                          <a:cs typeface="Calibri"/>
                        </a:rPr>
                        <a:t>move</a:t>
                      </a:r>
                      <a:r>
                        <a:rPr sz="19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00" spc="-5" dirty="0">
                          <a:latin typeface="Calibri"/>
                          <a:cs typeface="Calibri"/>
                        </a:rPr>
                        <a:t>up</a:t>
                      </a:r>
                      <a:r>
                        <a:rPr sz="19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00" spc="-10" dirty="0">
                          <a:latin typeface="Calibri"/>
                          <a:cs typeface="Calibri"/>
                        </a:rPr>
                        <a:t>one</a:t>
                      </a:r>
                      <a:r>
                        <a:rPr sz="19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00" spc="-5" dirty="0">
                          <a:latin typeface="Calibri"/>
                          <a:cs typeface="Calibri"/>
                        </a:rPr>
                        <a:t>line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912">
                <a:tc>
                  <a:txBody>
                    <a:bodyPr/>
                    <a:lstStyle/>
                    <a:p>
                      <a:pPr marL="260350" indent="-228600">
                        <a:lnSpc>
                          <a:spcPts val="1995"/>
                        </a:lnSpc>
                        <a:buFont typeface="Arial MT"/>
                        <a:buChar char="•"/>
                        <a:tabLst>
                          <a:tab pos="259715" algn="l"/>
                          <a:tab pos="260350" algn="l"/>
                        </a:tabLst>
                      </a:pPr>
                      <a:r>
                        <a:rPr sz="1900" spc="-5" dirty="0">
                          <a:latin typeface="Calibri"/>
                          <a:cs typeface="Calibri"/>
                        </a:rPr>
                        <a:t>Space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7820">
                        <a:lnSpc>
                          <a:spcPts val="1995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=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96875">
                        <a:lnSpc>
                          <a:spcPts val="1995"/>
                        </a:lnSpc>
                      </a:pPr>
                      <a:r>
                        <a:rPr sz="1900" spc="-15" dirty="0">
                          <a:latin typeface="Calibri"/>
                          <a:cs typeface="Calibri"/>
                        </a:rPr>
                        <a:t>move</a:t>
                      </a:r>
                      <a:r>
                        <a:rPr sz="19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00" spc="-10" dirty="0">
                          <a:latin typeface="Calibri"/>
                          <a:cs typeface="Calibri"/>
                        </a:rPr>
                        <a:t>down</a:t>
                      </a:r>
                      <a:r>
                        <a:rPr sz="19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00" spc="-10" dirty="0">
                          <a:latin typeface="Calibri"/>
                          <a:cs typeface="Calibri"/>
                        </a:rPr>
                        <a:t>one</a:t>
                      </a:r>
                      <a:r>
                        <a:rPr sz="19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00" spc="-10" dirty="0">
                          <a:latin typeface="Calibri"/>
                          <a:cs typeface="Calibri"/>
                        </a:rPr>
                        <a:t>page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800">
                <a:tc>
                  <a:txBody>
                    <a:bodyPr/>
                    <a:lstStyle/>
                    <a:p>
                      <a:pPr marL="260350" indent="-228600">
                        <a:lnSpc>
                          <a:spcPts val="1995"/>
                        </a:lnSpc>
                        <a:buFont typeface="Arial MT"/>
                        <a:buChar char="•"/>
                        <a:tabLst>
                          <a:tab pos="259715" algn="l"/>
                          <a:tab pos="260350" algn="l"/>
                        </a:tabLst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b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7820">
                        <a:lnSpc>
                          <a:spcPts val="1995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=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96875">
                        <a:lnSpc>
                          <a:spcPts val="1995"/>
                        </a:lnSpc>
                      </a:pPr>
                      <a:r>
                        <a:rPr sz="1900" spc="-15" dirty="0">
                          <a:latin typeface="Calibri"/>
                          <a:cs typeface="Calibri"/>
                        </a:rPr>
                        <a:t>go</a:t>
                      </a:r>
                      <a:r>
                        <a:rPr sz="19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00" spc="-5" dirty="0">
                          <a:latin typeface="Calibri"/>
                          <a:cs typeface="Calibri"/>
                        </a:rPr>
                        <a:t>back</a:t>
                      </a:r>
                      <a:r>
                        <a:rPr sz="19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00" spc="-10" dirty="0">
                          <a:latin typeface="Calibri"/>
                          <a:cs typeface="Calibri"/>
                        </a:rPr>
                        <a:t>one</a:t>
                      </a:r>
                      <a:r>
                        <a:rPr sz="19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00" spc="-10" dirty="0">
                          <a:latin typeface="Calibri"/>
                          <a:cs typeface="Calibri"/>
                        </a:rPr>
                        <a:t>page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7028">
                <a:tc>
                  <a:txBody>
                    <a:bodyPr/>
                    <a:lstStyle/>
                    <a:p>
                      <a:pPr marL="260350" indent="-228600">
                        <a:lnSpc>
                          <a:spcPts val="2005"/>
                        </a:lnSpc>
                        <a:buFont typeface="Arial MT"/>
                        <a:buChar char="•"/>
                        <a:tabLst>
                          <a:tab pos="259715" algn="l"/>
                          <a:tab pos="260350" algn="l"/>
                        </a:tabLst>
                      </a:pPr>
                      <a:r>
                        <a:rPr sz="1900" spc="-10" dirty="0">
                          <a:latin typeface="Calibri"/>
                          <a:cs typeface="Calibri"/>
                        </a:rPr>
                        <a:t>/[term]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7820">
                        <a:lnSpc>
                          <a:spcPts val="2005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=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96875">
                        <a:lnSpc>
                          <a:spcPts val="2005"/>
                        </a:lnSpc>
                      </a:pPr>
                      <a:r>
                        <a:rPr sz="1900" spc="-10" dirty="0">
                          <a:latin typeface="Calibri"/>
                          <a:cs typeface="Calibri"/>
                        </a:rPr>
                        <a:t>search</a:t>
                      </a:r>
                      <a:r>
                        <a:rPr sz="19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00" spc="-20" dirty="0">
                          <a:latin typeface="Calibri"/>
                          <a:cs typeface="Calibri"/>
                        </a:rPr>
                        <a:t>for </a:t>
                      </a:r>
                      <a:r>
                        <a:rPr sz="1900" spc="-10" dirty="0">
                          <a:latin typeface="Calibri"/>
                          <a:cs typeface="Calibri"/>
                        </a:rPr>
                        <a:t>[term]</a:t>
                      </a:r>
                      <a:r>
                        <a:rPr sz="19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00" spc="-5" dirty="0">
                          <a:latin typeface="Calibri"/>
                          <a:cs typeface="Calibri"/>
                        </a:rPr>
                        <a:t>in the </a:t>
                      </a:r>
                      <a:r>
                        <a:rPr sz="1900" spc="-10" dirty="0">
                          <a:latin typeface="Calibri"/>
                          <a:cs typeface="Calibri"/>
                        </a:rPr>
                        <a:t>file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554">
                <a:tc>
                  <a:txBody>
                    <a:bodyPr/>
                    <a:lstStyle/>
                    <a:p>
                      <a:pPr marL="260350" indent="-228600">
                        <a:lnSpc>
                          <a:spcPts val="2045"/>
                        </a:lnSpc>
                        <a:buFont typeface="Arial MT"/>
                        <a:buChar char="•"/>
                        <a:tabLst>
                          <a:tab pos="259715" algn="l"/>
                          <a:tab pos="260350" algn="l"/>
                        </a:tabLst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q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7820">
                        <a:lnSpc>
                          <a:spcPts val="2045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=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96875">
                        <a:lnSpc>
                          <a:spcPts val="2045"/>
                        </a:lnSpc>
                      </a:pPr>
                      <a:r>
                        <a:rPr sz="1900" spc="-10" dirty="0">
                          <a:latin typeface="Calibri"/>
                          <a:cs typeface="Calibri"/>
                        </a:rPr>
                        <a:t>quit</a:t>
                      </a:r>
                      <a:r>
                        <a:rPr sz="19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00" spc="-5" dirty="0">
                          <a:latin typeface="Calibri"/>
                          <a:cs typeface="Calibri"/>
                        </a:rPr>
                        <a:t>back</a:t>
                      </a:r>
                      <a:r>
                        <a:rPr sz="1900" spc="-15" dirty="0">
                          <a:latin typeface="Calibri"/>
                          <a:cs typeface="Calibri"/>
                        </a:rPr>
                        <a:t> to</a:t>
                      </a:r>
                      <a:r>
                        <a:rPr sz="19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0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9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00" spc="-10" dirty="0">
                          <a:latin typeface="Calibri"/>
                          <a:cs typeface="Calibri"/>
                        </a:rPr>
                        <a:t>command </a:t>
                      </a:r>
                      <a:r>
                        <a:rPr sz="1900" spc="-15" dirty="0">
                          <a:latin typeface="Calibri"/>
                          <a:cs typeface="Calibri"/>
                        </a:rPr>
                        <a:t>prompt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26028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" dirty="0"/>
              <a:t>Editing</a:t>
            </a:r>
            <a:r>
              <a:rPr sz="4400" spc="-60" dirty="0"/>
              <a:t> </a:t>
            </a:r>
            <a:r>
              <a:rPr sz="4400" dirty="0"/>
              <a:t>files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06841"/>
            <a:ext cx="10215245" cy="258445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Calibri"/>
                <a:cs typeface="Calibri"/>
              </a:rPr>
              <a:t>Lots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20" dirty="0">
                <a:latin typeface="Calibri"/>
                <a:cs typeface="Calibri"/>
              </a:rPr>
              <a:t>text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editors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exist,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both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graphical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command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line</a:t>
            </a:r>
            <a:endParaRPr sz="2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20" dirty="0">
                <a:latin typeface="Calibri"/>
                <a:cs typeface="Calibri"/>
              </a:rPr>
              <a:t>Many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have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special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functionality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specific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content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(C,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HTML</a:t>
            </a:r>
            <a:r>
              <a:rPr sz="2800" spc="6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etc)</a:t>
            </a:r>
            <a:endParaRPr sz="2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4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45" dirty="0">
                <a:latin typeface="Calibri"/>
                <a:cs typeface="Calibri"/>
              </a:rPr>
              <a:t>Technically,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only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vi</a:t>
            </a:r>
            <a:r>
              <a:rPr sz="2800" spc="-1040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alibri"/>
                <a:cs typeface="Calibri"/>
              </a:rPr>
              <a:t>editor</a:t>
            </a:r>
            <a:r>
              <a:rPr sz="2800" spc="-5" dirty="0">
                <a:latin typeface="Calibri"/>
                <a:cs typeface="Calibri"/>
              </a:rPr>
              <a:t> is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required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be </a:t>
            </a:r>
            <a:r>
              <a:rPr sz="2800" spc="-15" dirty="0">
                <a:latin typeface="Calibri"/>
                <a:cs typeface="Calibri"/>
              </a:rPr>
              <a:t>present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POSIX</a:t>
            </a:r>
            <a:endParaRPr sz="2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Courier New"/>
                <a:cs typeface="Courier New"/>
              </a:rPr>
              <a:t>nano</a:t>
            </a:r>
            <a:r>
              <a:rPr sz="2800" spc="-1070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simple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command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line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editor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which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nearly </a:t>
            </a:r>
            <a:r>
              <a:rPr sz="2800" spc="-25" dirty="0">
                <a:latin typeface="Calibri"/>
                <a:cs typeface="Calibri"/>
              </a:rPr>
              <a:t>always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present</a:t>
            </a:r>
            <a:endParaRPr sz="2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75" dirty="0">
                <a:latin typeface="Calibri"/>
                <a:cs typeface="Calibri"/>
              </a:rPr>
              <a:t>You</a:t>
            </a:r>
            <a:r>
              <a:rPr sz="2800" spc="-10" dirty="0">
                <a:latin typeface="Calibri"/>
                <a:cs typeface="Calibri"/>
              </a:rPr>
              <a:t> can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try </a:t>
            </a:r>
            <a:r>
              <a:rPr sz="2800" spc="-20" dirty="0">
                <a:latin typeface="Calibri"/>
                <a:cs typeface="Calibri"/>
              </a:rPr>
              <a:t>several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until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you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find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one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you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like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61626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Using</a:t>
            </a:r>
            <a:r>
              <a:rPr sz="4400" spc="-25" dirty="0"/>
              <a:t> </a:t>
            </a:r>
            <a:r>
              <a:rPr sz="4400" dirty="0"/>
              <a:t>nano</a:t>
            </a:r>
            <a:r>
              <a:rPr sz="4400" spc="-10" dirty="0"/>
              <a:t> </a:t>
            </a:r>
            <a:r>
              <a:rPr sz="4400" spc="-20" dirty="0"/>
              <a:t>to</a:t>
            </a:r>
            <a:r>
              <a:rPr sz="4400" spc="5" dirty="0"/>
              <a:t> </a:t>
            </a:r>
            <a:r>
              <a:rPr sz="4400" spc="-5" dirty="0"/>
              <a:t>edit</a:t>
            </a:r>
            <a:r>
              <a:rPr sz="4400" spc="-10" dirty="0"/>
              <a:t> </a:t>
            </a:r>
            <a:r>
              <a:rPr sz="4400" spc="-25" dirty="0"/>
              <a:t>text</a:t>
            </a:r>
            <a:r>
              <a:rPr sz="4400" spc="-10" dirty="0"/>
              <a:t> </a:t>
            </a:r>
            <a:r>
              <a:rPr sz="4400" spc="-5" dirty="0"/>
              <a:t>files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90141"/>
            <a:ext cx="90404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Courier New"/>
                <a:cs typeface="Courier New"/>
              </a:rPr>
              <a:t>nano</a:t>
            </a:r>
            <a:r>
              <a:rPr sz="2800" spc="-10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[filename]</a:t>
            </a:r>
            <a:r>
              <a:rPr sz="2800" spc="-1075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alibri"/>
                <a:cs typeface="Calibri"/>
              </a:rPr>
              <a:t>(edits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if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file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exists,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creates</a:t>
            </a:r>
            <a:r>
              <a:rPr sz="2800" spc="-5" dirty="0">
                <a:latin typeface="Calibri"/>
                <a:cs typeface="Calibri"/>
              </a:rPr>
              <a:t> if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doesn't)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2529839"/>
            <a:ext cx="9372600" cy="3646932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54368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Moving</a:t>
            </a:r>
            <a:r>
              <a:rPr sz="4400" spc="-15" dirty="0"/>
              <a:t> </a:t>
            </a:r>
            <a:r>
              <a:rPr sz="4400" dirty="0"/>
              <a:t>/</a:t>
            </a:r>
            <a:r>
              <a:rPr sz="4400" spc="-15" dirty="0"/>
              <a:t> Renaming </a:t>
            </a:r>
            <a:r>
              <a:rPr sz="4400" dirty="0"/>
              <a:t>files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528953"/>
            <a:ext cx="9694545" cy="4817110"/>
          </a:xfrm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/>
          <a:p>
            <a:pPr marL="241300" marR="163830" indent="-229235">
              <a:lnSpc>
                <a:spcPct val="70400"/>
              </a:lnSpc>
              <a:spcBef>
                <a:spcPts val="950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dirty="0">
                <a:latin typeface="Calibri"/>
                <a:cs typeface="Calibri"/>
              </a:rPr>
              <a:t>U</a:t>
            </a:r>
            <a:r>
              <a:rPr sz="2400" spc="-10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es the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m</a:t>
            </a:r>
            <a:r>
              <a:rPr sz="2400" dirty="0">
                <a:latin typeface="Courier New"/>
                <a:cs typeface="Courier New"/>
              </a:rPr>
              <a:t>v</a:t>
            </a:r>
            <a:r>
              <a:rPr sz="2400" spc="-915" dirty="0">
                <a:latin typeface="Courier New"/>
                <a:cs typeface="Courier New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omman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b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th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ming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ju</a:t>
            </a:r>
            <a:r>
              <a:rPr sz="2400" spc="-2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t m</a:t>
            </a:r>
            <a:r>
              <a:rPr sz="2400" spc="-2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ving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nam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  another)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255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buFont typeface="Arial MT"/>
              <a:buChar char="•"/>
              <a:tabLst>
                <a:tab pos="241935" algn="l"/>
              </a:tabLst>
            </a:pPr>
            <a:r>
              <a:rPr sz="2400" spc="-5" dirty="0">
                <a:latin typeface="Courier New"/>
                <a:cs typeface="Courier New"/>
              </a:rPr>
              <a:t>mv </a:t>
            </a:r>
            <a:r>
              <a:rPr sz="2400" spc="-10" dirty="0">
                <a:latin typeface="Courier New"/>
                <a:cs typeface="Courier New"/>
              </a:rPr>
              <a:t>[file</a:t>
            </a:r>
            <a:r>
              <a:rPr sz="2400" spc="-15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or</a:t>
            </a:r>
            <a:r>
              <a:rPr sz="2400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directory]</a:t>
            </a:r>
            <a:r>
              <a:rPr sz="2400" spc="-15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[new</a:t>
            </a:r>
            <a:r>
              <a:rPr sz="2400" spc="-5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name/location]</a:t>
            </a:r>
            <a:endParaRPr sz="2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 MT"/>
              <a:buChar char="•"/>
            </a:pPr>
            <a:endParaRPr sz="2800">
              <a:latin typeface="Courier New"/>
              <a:cs typeface="Courier New"/>
            </a:endParaRPr>
          </a:p>
          <a:p>
            <a:pPr marL="241300" indent="-229235">
              <a:lnSpc>
                <a:spcPct val="100000"/>
              </a:lnSpc>
              <a:buFont typeface="Arial MT"/>
              <a:buChar char="•"/>
              <a:tabLst>
                <a:tab pos="241935" algn="l"/>
              </a:tabLst>
            </a:pPr>
            <a:r>
              <a:rPr sz="2400" dirty="0">
                <a:latin typeface="Calibri"/>
                <a:cs typeface="Calibri"/>
              </a:rPr>
              <a:t>If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new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name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 a</a:t>
            </a:r>
            <a:r>
              <a:rPr sz="2400" spc="-10" dirty="0">
                <a:latin typeface="Calibri"/>
                <a:cs typeface="Calibri"/>
              </a:rPr>
              <a:t> directory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file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moved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there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existing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name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55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buFont typeface="Arial MT"/>
              <a:buChar char="•"/>
              <a:tabLst>
                <a:tab pos="241935" algn="l"/>
              </a:tabLst>
            </a:pPr>
            <a:r>
              <a:rPr sz="2400" spc="-5" dirty="0">
                <a:latin typeface="Calibri"/>
                <a:cs typeface="Calibri"/>
              </a:rPr>
              <a:t>Moving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directory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moves</a:t>
            </a:r>
            <a:r>
              <a:rPr sz="2400" dirty="0">
                <a:latin typeface="Calibri"/>
                <a:cs typeface="Calibri"/>
              </a:rPr>
              <a:t> all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its</a:t>
            </a:r>
            <a:r>
              <a:rPr sz="2400" spc="-15" dirty="0">
                <a:latin typeface="Calibri"/>
                <a:cs typeface="Calibri"/>
              </a:rPr>
              <a:t> contents</a:t>
            </a:r>
            <a:r>
              <a:rPr sz="2400" dirty="0">
                <a:latin typeface="Calibri"/>
                <a:cs typeface="Calibri"/>
              </a:rPr>
              <a:t> 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well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2550">
              <a:latin typeface="Calibri"/>
              <a:cs typeface="Calibri"/>
            </a:endParaRPr>
          </a:p>
          <a:p>
            <a:pPr marL="241300" indent="-229235">
              <a:lnSpc>
                <a:spcPts val="2750"/>
              </a:lnSpc>
              <a:spcBef>
                <a:spcPts val="5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spc="-10" dirty="0">
                <a:latin typeface="Calibri"/>
                <a:cs typeface="Calibri"/>
              </a:rPr>
              <a:t>Examples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ts val="2165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000" spc="-5" dirty="0">
                <a:latin typeface="Courier New"/>
                <a:cs typeface="Courier New"/>
              </a:rPr>
              <a:t>mv</a:t>
            </a:r>
            <a:r>
              <a:rPr sz="2000" spc="-3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old.txt</a:t>
            </a:r>
            <a:r>
              <a:rPr sz="2000" spc="-25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new.txt</a:t>
            </a:r>
            <a:endParaRPr sz="2000">
              <a:latin typeface="Courier New"/>
              <a:cs typeface="Courier New"/>
            </a:endParaRPr>
          </a:p>
          <a:p>
            <a:pPr marL="698500" lvl="1" indent="-229235">
              <a:lnSpc>
                <a:spcPts val="2185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000" spc="-5" dirty="0">
                <a:latin typeface="Courier New"/>
                <a:cs typeface="Courier New"/>
              </a:rPr>
              <a:t>mv</a:t>
            </a:r>
            <a:r>
              <a:rPr sz="2000" spc="-25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old.txt</a:t>
            </a:r>
            <a:r>
              <a:rPr sz="2000" spc="-25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../Saved/</a:t>
            </a:r>
            <a:endParaRPr sz="2000">
              <a:latin typeface="Courier New"/>
              <a:cs typeface="Courier New"/>
            </a:endParaRPr>
          </a:p>
          <a:p>
            <a:pPr marL="698500" lvl="1" indent="-229235">
              <a:lnSpc>
                <a:spcPts val="2180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000" spc="-5" dirty="0">
                <a:latin typeface="Courier New"/>
                <a:cs typeface="Courier New"/>
              </a:rPr>
              <a:t>mv</a:t>
            </a:r>
            <a:r>
              <a:rPr sz="2000" spc="-2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old.txt</a:t>
            </a:r>
            <a:r>
              <a:rPr sz="2000" spc="-15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../Saved/new.txt</a:t>
            </a:r>
            <a:endParaRPr sz="2000">
              <a:latin typeface="Courier New"/>
              <a:cs typeface="Courier New"/>
            </a:endParaRPr>
          </a:p>
          <a:p>
            <a:pPr marL="698500" lvl="1" indent="-229235">
              <a:lnSpc>
                <a:spcPts val="2285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000" dirty="0">
                <a:latin typeface="Courier New"/>
                <a:cs typeface="Courier New"/>
              </a:rPr>
              <a:t>mv</a:t>
            </a:r>
            <a:r>
              <a:rPr sz="2000" spc="-2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../Saved/old.txt</a:t>
            </a:r>
            <a:r>
              <a:rPr sz="2000" spc="-15" dirty="0">
                <a:latin typeface="Courier New"/>
                <a:cs typeface="Courier New"/>
              </a:rPr>
              <a:t> </a:t>
            </a:r>
            <a:r>
              <a:rPr sz="2000" dirty="0">
                <a:latin typeface="Courier New"/>
                <a:cs typeface="Courier New"/>
              </a:rPr>
              <a:t>.</a:t>
            </a:r>
            <a:endParaRPr sz="2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28619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Copying</a:t>
            </a:r>
            <a:r>
              <a:rPr sz="4400" spc="-70" dirty="0"/>
              <a:t> </a:t>
            </a:r>
            <a:r>
              <a:rPr sz="4400" dirty="0"/>
              <a:t>files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21811"/>
            <a:ext cx="7016750" cy="179768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440"/>
              </a:spcBef>
              <a:buFont typeface="Arial MT"/>
              <a:buChar char="•"/>
              <a:tabLst>
                <a:tab pos="241935" algn="l"/>
              </a:tabLst>
            </a:pPr>
            <a:r>
              <a:rPr sz="2600" dirty="0">
                <a:latin typeface="Calibri"/>
                <a:cs typeface="Calibri"/>
              </a:rPr>
              <a:t>Uses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5" dirty="0">
                <a:latin typeface="Courier New"/>
                <a:cs typeface="Courier New"/>
              </a:rPr>
              <a:t>c</a:t>
            </a:r>
            <a:r>
              <a:rPr sz="2600" dirty="0">
                <a:latin typeface="Courier New"/>
                <a:cs typeface="Courier New"/>
              </a:rPr>
              <a:t>p</a:t>
            </a:r>
            <a:r>
              <a:rPr sz="2600" spc="-965" dirty="0">
                <a:latin typeface="Courier New"/>
                <a:cs typeface="Courier New"/>
              </a:rPr>
              <a:t> </a:t>
            </a:r>
            <a:r>
              <a:rPr sz="2600" spc="-25" dirty="0">
                <a:latin typeface="Calibri"/>
                <a:cs typeface="Calibri"/>
              </a:rPr>
              <a:t>c</a:t>
            </a:r>
            <a:r>
              <a:rPr sz="2600" spc="-5" dirty="0">
                <a:latin typeface="Calibri"/>
                <a:cs typeface="Calibri"/>
              </a:rPr>
              <a:t>o</a:t>
            </a:r>
            <a:r>
              <a:rPr sz="2600" spc="-10" dirty="0">
                <a:latin typeface="Calibri"/>
                <a:cs typeface="Calibri"/>
              </a:rPr>
              <a:t>m</a:t>
            </a:r>
            <a:r>
              <a:rPr sz="2600" dirty="0">
                <a:latin typeface="Calibri"/>
                <a:cs typeface="Calibri"/>
              </a:rPr>
              <a:t>mand</a:t>
            </a:r>
            <a:endParaRPr sz="26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340"/>
              </a:spcBef>
              <a:buFont typeface="Arial MT"/>
              <a:buChar char="•"/>
              <a:tabLst>
                <a:tab pos="241935" algn="l"/>
              </a:tabLst>
            </a:pPr>
            <a:r>
              <a:rPr sz="2600" spc="-5" dirty="0">
                <a:latin typeface="Courier New"/>
                <a:cs typeface="Courier New"/>
              </a:rPr>
              <a:t>cp</a:t>
            </a:r>
            <a:r>
              <a:rPr sz="2600" spc="-20" dirty="0">
                <a:latin typeface="Courier New"/>
                <a:cs typeface="Courier New"/>
              </a:rPr>
              <a:t> </a:t>
            </a:r>
            <a:r>
              <a:rPr sz="2600" spc="-5" dirty="0">
                <a:latin typeface="Courier New"/>
                <a:cs typeface="Courier New"/>
              </a:rPr>
              <a:t>[file]</a:t>
            </a:r>
            <a:r>
              <a:rPr sz="2600" spc="-10" dirty="0">
                <a:latin typeface="Courier New"/>
                <a:cs typeface="Courier New"/>
              </a:rPr>
              <a:t> </a:t>
            </a:r>
            <a:r>
              <a:rPr sz="2600" spc="-5" dirty="0">
                <a:latin typeface="Courier New"/>
                <a:cs typeface="Courier New"/>
              </a:rPr>
              <a:t>[new</a:t>
            </a:r>
            <a:r>
              <a:rPr sz="2600" spc="-10" dirty="0">
                <a:latin typeface="Courier New"/>
                <a:cs typeface="Courier New"/>
              </a:rPr>
              <a:t> </a:t>
            </a:r>
            <a:r>
              <a:rPr sz="2600" spc="-5" dirty="0">
                <a:latin typeface="Courier New"/>
                <a:cs typeface="Courier New"/>
              </a:rPr>
              <a:t>file]</a:t>
            </a:r>
            <a:endParaRPr sz="2600">
              <a:latin typeface="Courier New"/>
              <a:cs typeface="Courier New"/>
            </a:endParaRPr>
          </a:p>
          <a:p>
            <a:pPr marL="241300" indent="-229235">
              <a:lnSpc>
                <a:spcPct val="100000"/>
              </a:lnSpc>
              <a:spcBef>
                <a:spcPts val="430"/>
              </a:spcBef>
              <a:buFont typeface="Arial MT"/>
              <a:buChar char="•"/>
              <a:tabLst>
                <a:tab pos="241935" algn="l"/>
              </a:tabLst>
            </a:pPr>
            <a:r>
              <a:rPr sz="2600" spc="-15" dirty="0">
                <a:latin typeface="Calibri"/>
                <a:cs typeface="Calibri"/>
              </a:rPr>
              <a:t>Operates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on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5" dirty="0">
                <a:latin typeface="Calibri"/>
                <a:cs typeface="Calibri"/>
              </a:rPr>
              <a:t> single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file</a:t>
            </a:r>
            <a:endParaRPr sz="26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360"/>
              </a:spcBef>
              <a:buFont typeface="Arial MT"/>
              <a:buChar char="•"/>
              <a:tabLst>
                <a:tab pos="241935" algn="l"/>
              </a:tabLst>
            </a:pPr>
            <a:r>
              <a:rPr sz="2600" spc="-5" dirty="0">
                <a:latin typeface="Calibri"/>
                <a:cs typeface="Calibri"/>
              </a:rPr>
              <a:t>Can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copy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directories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using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recursive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copy</a:t>
            </a:r>
            <a:r>
              <a:rPr sz="2600" spc="5" dirty="0">
                <a:latin typeface="Calibri"/>
                <a:cs typeface="Calibri"/>
              </a:rPr>
              <a:t> (</a:t>
            </a:r>
            <a:r>
              <a:rPr sz="2600" spc="5" dirty="0">
                <a:latin typeface="Courier New"/>
                <a:cs typeface="Courier New"/>
              </a:rPr>
              <a:t>cp</a:t>
            </a:r>
            <a:r>
              <a:rPr sz="2600" spc="10" dirty="0">
                <a:latin typeface="Courier New"/>
                <a:cs typeface="Courier New"/>
              </a:rPr>
              <a:t> </a:t>
            </a:r>
            <a:r>
              <a:rPr sz="2600" spc="-5" dirty="0">
                <a:latin typeface="Courier New"/>
                <a:cs typeface="Courier New"/>
              </a:rPr>
              <a:t>-r</a:t>
            </a:r>
            <a:r>
              <a:rPr sz="2600" spc="-5" dirty="0">
                <a:latin typeface="Calibri"/>
                <a:cs typeface="Calibri"/>
              </a:rPr>
              <a:t>)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3987165"/>
            <a:ext cx="5584190" cy="2413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ts val="3090"/>
              </a:lnSpc>
              <a:spcBef>
                <a:spcPts val="100"/>
              </a:spcBef>
              <a:buFont typeface="Arial MT"/>
              <a:buChar char="•"/>
              <a:tabLst>
                <a:tab pos="241935" algn="l"/>
              </a:tabLst>
            </a:pPr>
            <a:r>
              <a:rPr sz="2600" spc="-5" dirty="0">
                <a:latin typeface="Calibri"/>
                <a:cs typeface="Calibri"/>
              </a:rPr>
              <a:t>Examples</a:t>
            </a:r>
            <a:endParaRPr sz="2600">
              <a:latin typeface="Calibri"/>
              <a:cs typeface="Calibri"/>
            </a:endParaRPr>
          </a:p>
          <a:p>
            <a:pPr marL="698500" lvl="1" indent="-229235">
              <a:lnSpc>
                <a:spcPts val="2600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200" spc="-5" dirty="0">
                <a:latin typeface="Courier New"/>
                <a:cs typeface="Courier New"/>
              </a:rPr>
              <a:t>cp</a:t>
            </a:r>
            <a:r>
              <a:rPr sz="2200" spc="-20" dirty="0">
                <a:latin typeface="Courier New"/>
                <a:cs typeface="Courier New"/>
              </a:rPr>
              <a:t> </a:t>
            </a:r>
            <a:r>
              <a:rPr sz="2200" dirty="0">
                <a:latin typeface="Courier New"/>
                <a:cs typeface="Courier New"/>
              </a:rPr>
              <a:t>old.txt</a:t>
            </a:r>
            <a:r>
              <a:rPr sz="2200" spc="-35" dirty="0">
                <a:latin typeface="Courier New"/>
                <a:cs typeface="Courier New"/>
              </a:rPr>
              <a:t> </a:t>
            </a:r>
            <a:r>
              <a:rPr sz="2200" dirty="0">
                <a:latin typeface="Courier New"/>
                <a:cs typeface="Courier New"/>
              </a:rPr>
              <a:t>new.txt</a:t>
            </a:r>
            <a:endParaRPr sz="2200">
              <a:latin typeface="Courier New"/>
              <a:cs typeface="Courier New"/>
            </a:endParaRPr>
          </a:p>
          <a:p>
            <a:pPr marL="698500" lvl="1" indent="-229235">
              <a:lnSpc>
                <a:spcPts val="2610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200" spc="-5" dirty="0">
                <a:latin typeface="Courier New"/>
                <a:cs typeface="Courier New"/>
              </a:rPr>
              <a:t>cp</a:t>
            </a:r>
            <a:r>
              <a:rPr sz="2200" spc="-25" dirty="0">
                <a:latin typeface="Courier New"/>
                <a:cs typeface="Courier New"/>
              </a:rPr>
              <a:t> </a:t>
            </a:r>
            <a:r>
              <a:rPr sz="2200" dirty="0">
                <a:latin typeface="Courier New"/>
                <a:cs typeface="Courier New"/>
              </a:rPr>
              <a:t>old.txt</a:t>
            </a:r>
            <a:r>
              <a:rPr sz="2200" spc="-35" dirty="0">
                <a:latin typeface="Courier New"/>
                <a:cs typeface="Courier New"/>
              </a:rPr>
              <a:t> </a:t>
            </a:r>
            <a:r>
              <a:rPr sz="2200" dirty="0">
                <a:latin typeface="Courier New"/>
                <a:cs typeface="Courier New"/>
              </a:rPr>
              <a:t>../Saved/</a:t>
            </a:r>
            <a:endParaRPr sz="2200">
              <a:latin typeface="Courier New"/>
              <a:cs typeface="Courier New"/>
            </a:endParaRPr>
          </a:p>
          <a:p>
            <a:pPr marL="698500" lvl="1" indent="-229235">
              <a:lnSpc>
                <a:spcPts val="2610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200" spc="-5" dirty="0">
                <a:latin typeface="Courier New"/>
                <a:cs typeface="Courier New"/>
              </a:rPr>
              <a:t>cp</a:t>
            </a:r>
            <a:r>
              <a:rPr sz="2200" spc="-20" dirty="0">
                <a:latin typeface="Courier New"/>
                <a:cs typeface="Courier New"/>
              </a:rPr>
              <a:t> </a:t>
            </a:r>
            <a:r>
              <a:rPr sz="2200" dirty="0">
                <a:latin typeface="Courier New"/>
                <a:cs typeface="Courier New"/>
              </a:rPr>
              <a:t>old.txt</a:t>
            </a:r>
            <a:r>
              <a:rPr sz="2200" spc="-30" dirty="0">
                <a:latin typeface="Courier New"/>
                <a:cs typeface="Courier New"/>
              </a:rPr>
              <a:t> </a:t>
            </a:r>
            <a:r>
              <a:rPr sz="2200" dirty="0">
                <a:latin typeface="Courier New"/>
                <a:cs typeface="Courier New"/>
              </a:rPr>
              <a:t>../Saved/new.txt</a:t>
            </a:r>
            <a:endParaRPr sz="2200">
              <a:latin typeface="Courier New"/>
              <a:cs typeface="Courier New"/>
            </a:endParaRPr>
          </a:p>
          <a:p>
            <a:pPr marL="698500" lvl="1" indent="-229235">
              <a:lnSpc>
                <a:spcPts val="2615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200" spc="-5" dirty="0">
                <a:latin typeface="Courier New"/>
                <a:cs typeface="Courier New"/>
              </a:rPr>
              <a:t>cp</a:t>
            </a:r>
            <a:r>
              <a:rPr sz="2200" spc="-20" dirty="0">
                <a:latin typeface="Courier New"/>
                <a:cs typeface="Courier New"/>
              </a:rPr>
              <a:t> </a:t>
            </a:r>
            <a:r>
              <a:rPr sz="2200" dirty="0">
                <a:latin typeface="Courier New"/>
                <a:cs typeface="Courier New"/>
              </a:rPr>
              <a:t>../Saved/old.txt</a:t>
            </a:r>
            <a:r>
              <a:rPr sz="2200" spc="-15" dirty="0">
                <a:latin typeface="Courier New"/>
                <a:cs typeface="Courier New"/>
              </a:rPr>
              <a:t> </a:t>
            </a:r>
            <a:r>
              <a:rPr sz="2200" spc="-5" dirty="0">
                <a:latin typeface="Courier New"/>
                <a:cs typeface="Courier New"/>
              </a:rPr>
              <a:t>.</a:t>
            </a:r>
            <a:endParaRPr sz="2200">
              <a:latin typeface="Courier New"/>
              <a:cs typeface="Courier New"/>
            </a:endParaRPr>
          </a:p>
          <a:p>
            <a:pPr marL="698500" lvl="1" indent="-229235">
              <a:lnSpc>
                <a:spcPts val="2630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200" spc="-5" dirty="0">
                <a:latin typeface="Courier New"/>
                <a:cs typeface="Courier New"/>
              </a:rPr>
              <a:t>cp</a:t>
            </a:r>
            <a:r>
              <a:rPr sz="2200" spc="-10" dirty="0">
                <a:latin typeface="Courier New"/>
                <a:cs typeface="Courier New"/>
              </a:rPr>
              <a:t> </a:t>
            </a:r>
            <a:r>
              <a:rPr sz="2200" spc="-5" dirty="0">
                <a:latin typeface="Courier New"/>
                <a:cs typeface="Courier New"/>
              </a:rPr>
              <a:t>-R</a:t>
            </a:r>
            <a:r>
              <a:rPr sz="2200" spc="-15" dirty="0">
                <a:latin typeface="Courier New"/>
                <a:cs typeface="Courier New"/>
              </a:rPr>
              <a:t> </a:t>
            </a:r>
            <a:r>
              <a:rPr sz="2200" dirty="0">
                <a:latin typeface="Courier New"/>
                <a:cs typeface="Courier New"/>
              </a:rPr>
              <a:t>../Saved</a:t>
            </a:r>
            <a:r>
              <a:rPr sz="2200" spc="-10" dirty="0">
                <a:latin typeface="Courier New"/>
                <a:cs typeface="Courier New"/>
              </a:rPr>
              <a:t> </a:t>
            </a:r>
            <a:r>
              <a:rPr sz="2200" dirty="0">
                <a:latin typeface="Courier New"/>
                <a:cs typeface="Courier New"/>
              </a:rPr>
              <a:t>./NewDir</a:t>
            </a:r>
            <a:endParaRPr sz="2200">
              <a:latin typeface="Courier New"/>
              <a:cs typeface="Courier New"/>
            </a:endParaRPr>
          </a:p>
          <a:p>
            <a:pPr marL="698500" lvl="1" indent="-2292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200" spc="-5" dirty="0">
                <a:latin typeface="Courier New"/>
                <a:cs typeface="Courier New"/>
              </a:rPr>
              <a:t>cp</a:t>
            </a:r>
            <a:r>
              <a:rPr sz="2200" spc="5" dirty="0">
                <a:latin typeface="Courier New"/>
                <a:cs typeface="Courier New"/>
              </a:rPr>
              <a:t> </a:t>
            </a:r>
            <a:r>
              <a:rPr sz="2200" spc="-5" dirty="0">
                <a:latin typeface="Courier New"/>
                <a:cs typeface="Courier New"/>
              </a:rPr>
              <a:t>-R</a:t>
            </a:r>
            <a:r>
              <a:rPr sz="2200" spc="10" dirty="0">
                <a:latin typeface="Courier New"/>
                <a:cs typeface="Courier New"/>
              </a:rPr>
              <a:t> </a:t>
            </a:r>
            <a:r>
              <a:rPr sz="2200" spc="-10" dirty="0">
                <a:latin typeface="Courier New"/>
                <a:cs typeface="Courier New"/>
              </a:rPr>
              <a:t>../Saved</a:t>
            </a:r>
            <a:r>
              <a:rPr sz="2200" spc="60" dirty="0">
                <a:latin typeface="Courier New"/>
                <a:cs typeface="Courier New"/>
              </a:rPr>
              <a:t> </a:t>
            </a:r>
            <a:r>
              <a:rPr sz="2200" spc="-5" dirty="0">
                <a:latin typeface="Courier New"/>
                <a:cs typeface="Courier New"/>
              </a:rPr>
              <a:t>./ExistingDir/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52641" y="6040627"/>
            <a:ext cx="28397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latin typeface="Calibri"/>
                <a:cs typeface="Calibri"/>
              </a:rPr>
              <a:t>(only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if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ExistingDir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exists)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61283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Linking</a:t>
            </a:r>
            <a:r>
              <a:rPr sz="4400" spc="-20" dirty="0"/>
              <a:t> rather </a:t>
            </a:r>
            <a:r>
              <a:rPr sz="4400" dirty="0"/>
              <a:t>than</a:t>
            </a:r>
            <a:r>
              <a:rPr sz="4400" spc="-20" dirty="0"/>
              <a:t> </a:t>
            </a:r>
            <a:r>
              <a:rPr sz="4400" spc="-10" dirty="0"/>
              <a:t>copying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630756"/>
            <a:ext cx="10187305" cy="5025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9235">
              <a:lnSpc>
                <a:spcPts val="3115"/>
              </a:lnSpc>
              <a:spcBef>
                <a:spcPts val="105"/>
              </a:spcBef>
              <a:buFont typeface="Arial MT"/>
              <a:buChar char="•"/>
              <a:tabLst>
                <a:tab pos="241935" algn="l"/>
              </a:tabLst>
            </a:pPr>
            <a:r>
              <a:rPr sz="2600" spc="-5" dirty="0">
                <a:latin typeface="Calibri"/>
                <a:cs typeface="Calibri"/>
              </a:rPr>
              <a:t>Copy</a:t>
            </a:r>
            <a:r>
              <a:rPr sz="2600" spc="-10" dirty="0">
                <a:latin typeface="Calibri"/>
                <a:cs typeface="Calibri"/>
              </a:rPr>
              <a:t> duplicates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data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5" dirty="0">
                <a:latin typeface="Calibri"/>
                <a:cs typeface="Calibri"/>
              </a:rPr>
              <a:t> file</a:t>
            </a:r>
            <a:endParaRPr sz="2600">
              <a:latin typeface="Calibri"/>
              <a:cs typeface="Calibri"/>
            </a:endParaRPr>
          </a:p>
          <a:p>
            <a:pPr marL="698500" lvl="1" indent="-229235">
              <a:lnSpc>
                <a:spcPts val="2620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200" spc="-5" dirty="0">
                <a:latin typeface="Calibri"/>
                <a:cs typeface="Calibri"/>
              </a:rPr>
              <a:t>Can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be a </a:t>
            </a:r>
            <a:r>
              <a:rPr sz="2200" spc="-15" dirty="0">
                <a:latin typeface="Calibri"/>
                <a:cs typeface="Calibri"/>
              </a:rPr>
              <a:t>problem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with big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data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files</a:t>
            </a:r>
            <a:endParaRPr sz="2200">
              <a:latin typeface="Calibri"/>
              <a:cs typeface="Calibri"/>
            </a:endParaRPr>
          </a:p>
          <a:p>
            <a:pPr marL="698500" lvl="1" indent="-229235">
              <a:lnSpc>
                <a:spcPts val="2620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200" spc="-5" dirty="0">
                <a:latin typeface="Calibri"/>
                <a:cs typeface="Calibri"/>
              </a:rPr>
              <a:t>Can be a </a:t>
            </a:r>
            <a:r>
              <a:rPr sz="2200" spc="-15" dirty="0">
                <a:latin typeface="Calibri"/>
                <a:cs typeface="Calibri"/>
              </a:rPr>
              <a:t>problem</a:t>
            </a:r>
            <a:r>
              <a:rPr sz="2200" spc="-5" dirty="0">
                <a:latin typeface="Calibri"/>
                <a:cs typeface="Calibri"/>
              </a:rPr>
              <a:t> if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you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want</a:t>
            </a:r>
            <a:r>
              <a:rPr sz="2200" spc="-5" dirty="0">
                <a:latin typeface="Calibri"/>
                <a:cs typeface="Calibri"/>
              </a:rPr>
              <a:t> edits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to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propagate</a:t>
            </a:r>
            <a:endParaRPr sz="2200">
              <a:latin typeface="Calibri"/>
              <a:cs typeface="Calibri"/>
            </a:endParaRPr>
          </a:p>
          <a:p>
            <a:pPr marL="241300" marR="5080" indent="-229235">
              <a:lnSpc>
                <a:spcPts val="2500"/>
              </a:lnSpc>
              <a:spcBef>
                <a:spcPts val="970"/>
              </a:spcBef>
              <a:buFont typeface="Arial MT"/>
              <a:buChar char="•"/>
              <a:tabLst>
                <a:tab pos="241935" algn="l"/>
              </a:tabLst>
            </a:pPr>
            <a:r>
              <a:rPr sz="2600" spc="-10" dirty="0">
                <a:latin typeface="Calibri"/>
                <a:cs typeface="Calibri"/>
              </a:rPr>
              <a:t>Links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are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 </a:t>
            </a:r>
            <a:r>
              <a:rPr sz="2600" spc="-25" dirty="0">
                <a:latin typeface="Calibri"/>
                <a:cs typeface="Calibri"/>
              </a:rPr>
              <a:t>way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to</a:t>
            </a:r>
            <a:r>
              <a:rPr sz="2600" dirty="0">
                <a:latin typeface="Calibri"/>
                <a:cs typeface="Calibri"/>
              </a:rPr>
              <a:t> do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'virtual'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copies.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65" dirty="0">
                <a:latin typeface="Calibri"/>
                <a:cs typeface="Calibri"/>
              </a:rPr>
              <a:t>You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can </a:t>
            </a:r>
            <a:r>
              <a:rPr sz="2600" spc="-20" dirty="0">
                <a:latin typeface="Calibri"/>
                <a:cs typeface="Calibri"/>
              </a:rPr>
              <a:t>make</a:t>
            </a:r>
            <a:r>
              <a:rPr sz="2600" dirty="0">
                <a:latin typeface="Calibri"/>
                <a:cs typeface="Calibri"/>
              </a:rPr>
              <a:t> the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same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file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appear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more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than </a:t>
            </a:r>
            <a:r>
              <a:rPr sz="2600" spc="-5" dirty="0">
                <a:latin typeface="Calibri"/>
                <a:cs typeface="Calibri"/>
              </a:rPr>
              <a:t>one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place.</a:t>
            </a:r>
            <a:endParaRPr sz="2600">
              <a:latin typeface="Calibri"/>
              <a:cs typeface="Calibri"/>
            </a:endParaRPr>
          </a:p>
          <a:p>
            <a:pPr marL="241300" indent="-229235">
              <a:lnSpc>
                <a:spcPts val="3115"/>
              </a:lnSpc>
              <a:spcBef>
                <a:spcPts val="390"/>
              </a:spcBef>
              <a:buFont typeface="Arial MT"/>
              <a:buChar char="•"/>
              <a:tabLst>
                <a:tab pos="241935" algn="l"/>
              </a:tabLst>
            </a:pPr>
            <a:r>
              <a:rPr sz="2600" spc="-45" dirty="0">
                <a:latin typeface="Calibri"/>
                <a:cs typeface="Calibri"/>
              </a:rPr>
              <a:t>Two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types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of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link</a:t>
            </a:r>
            <a:endParaRPr sz="2600">
              <a:latin typeface="Calibri"/>
              <a:cs typeface="Calibri"/>
            </a:endParaRPr>
          </a:p>
          <a:p>
            <a:pPr marL="698500" lvl="1" indent="-229235">
              <a:lnSpc>
                <a:spcPts val="2635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200" spc="-10" dirty="0">
                <a:latin typeface="Calibri"/>
                <a:cs typeface="Calibri"/>
              </a:rPr>
              <a:t>Hard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link</a:t>
            </a:r>
            <a:r>
              <a:rPr sz="2200" spc="-5" dirty="0">
                <a:latin typeface="Calibri"/>
                <a:cs typeface="Calibri"/>
              </a:rPr>
              <a:t> -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completely</a:t>
            </a:r>
            <a:r>
              <a:rPr sz="2200" spc="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indistinguishable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from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copied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file</a:t>
            </a:r>
            <a:endParaRPr sz="2200">
              <a:latin typeface="Calibri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50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900" spc="-10" dirty="0">
                <a:latin typeface="Calibri"/>
                <a:cs typeface="Calibri"/>
              </a:rPr>
              <a:t>Only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works </a:t>
            </a:r>
            <a:r>
              <a:rPr sz="1900" spc="-5" dirty="0">
                <a:latin typeface="Calibri"/>
                <a:cs typeface="Calibri"/>
              </a:rPr>
              <a:t>on the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same</a:t>
            </a:r>
            <a:r>
              <a:rPr sz="1900" spc="-10" dirty="0">
                <a:latin typeface="Calibri"/>
                <a:cs typeface="Calibri"/>
              </a:rPr>
              <a:t> disk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(can't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span</a:t>
            </a:r>
            <a:r>
              <a:rPr sz="1900" spc="-10" dirty="0">
                <a:latin typeface="Calibri"/>
                <a:cs typeface="Calibri"/>
              </a:rPr>
              <a:t> file</a:t>
            </a:r>
            <a:r>
              <a:rPr sz="1900" spc="15" dirty="0">
                <a:latin typeface="Calibri"/>
                <a:cs typeface="Calibri"/>
              </a:rPr>
              <a:t> </a:t>
            </a:r>
            <a:r>
              <a:rPr sz="1900" spc="-15" dirty="0">
                <a:latin typeface="Calibri"/>
                <a:cs typeface="Calibri"/>
              </a:rPr>
              <a:t>systems)</a:t>
            </a:r>
            <a:endParaRPr sz="1900">
              <a:latin typeface="Calibri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45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900" spc="-10" dirty="0">
                <a:latin typeface="Calibri"/>
                <a:cs typeface="Calibri"/>
              </a:rPr>
              <a:t>Only works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for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files </a:t>
            </a:r>
            <a:r>
              <a:rPr sz="1900" spc="-10" dirty="0">
                <a:latin typeface="Calibri"/>
                <a:cs typeface="Calibri"/>
              </a:rPr>
              <a:t>(not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directories)</a:t>
            </a:r>
            <a:endParaRPr sz="1900">
              <a:latin typeface="Calibri"/>
              <a:cs typeface="Calibri"/>
            </a:endParaRPr>
          </a:p>
          <a:p>
            <a:pPr lvl="2">
              <a:lnSpc>
                <a:spcPct val="100000"/>
              </a:lnSpc>
              <a:spcBef>
                <a:spcPts val="20"/>
              </a:spcBef>
              <a:buFont typeface="Arial MT"/>
              <a:buChar char="•"/>
            </a:pPr>
            <a:endParaRPr sz="185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200" spc="-10" dirty="0">
                <a:latin typeface="Calibri"/>
                <a:cs typeface="Calibri"/>
              </a:rPr>
              <a:t>Symbolic </a:t>
            </a:r>
            <a:r>
              <a:rPr sz="2200" spc="-5" dirty="0">
                <a:latin typeface="Calibri"/>
                <a:cs typeface="Calibri"/>
              </a:rPr>
              <a:t>(or soft) link</a:t>
            </a:r>
            <a:endParaRPr sz="2200">
              <a:latin typeface="Calibri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60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900" spc="-5" dirty="0">
                <a:latin typeface="Calibri"/>
                <a:cs typeface="Calibri"/>
              </a:rPr>
              <a:t>Is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visible</a:t>
            </a:r>
            <a:r>
              <a:rPr sz="1900" spc="2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as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a link,</a:t>
            </a:r>
            <a:r>
              <a:rPr sz="1900" spc="2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but</a:t>
            </a:r>
            <a:r>
              <a:rPr sz="1900" spc="-5" dirty="0">
                <a:latin typeface="Calibri"/>
                <a:cs typeface="Calibri"/>
              </a:rPr>
              <a:t> can </a:t>
            </a:r>
            <a:r>
              <a:rPr sz="1900" spc="-10" dirty="0">
                <a:latin typeface="Calibri"/>
                <a:cs typeface="Calibri"/>
              </a:rPr>
              <a:t>still</a:t>
            </a:r>
            <a:r>
              <a:rPr sz="1900" spc="1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be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used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as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if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it</a:t>
            </a:r>
            <a:r>
              <a:rPr sz="1900" spc="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is a</a:t>
            </a:r>
            <a:r>
              <a:rPr sz="1900" spc="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file</a:t>
            </a:r>
            <a:endParaRPr sz="1900">
              <a:latin typeface="Calibri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50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900" spc="-10" dirty="0">
                <a:latin typeface="Calibri"/>
                <a:cs typeface="Calibri"/>
              </a:rPr>
              <a:t>Can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work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across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file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systems</a:t>
            </a:r>
            <a:endParaRPr sz="1900">
              <a:latin typeface="Calibri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35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900" spc="-10" dirty="0">
                <a:latin typeface="Calibri"/>
                <a:cs typeface="Calibri"/>
              </a:rPr>
              <a:t>Can </a:t>
            </a:r>
            <a:r>
              <a:rPr sz="1900" spc="-5" dirty="0">
                <a:latin typeface="Calibri"/>
                <a:cs typeface="Calibri"/>
              </a:rPr>
              <a:t>be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used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-15" dirty="0">
                <a:latin typeface="Calibri"/>
                <a:cs typeface="Calibri"/>
              </a:rPr>
              <a:t>for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directories</a:t>
            </a:r>
            <a:r>
              <a:rPr sz="1900" spc="2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as</a:t>
            </a:r>
            <a:r>
              <a:rPr sz="1900" spc="-10" dirty="0">
                <a:latin typeface="Calibri"/>
                <a:cs typeface="Calibri"/>
              </a:rPr>
              <a:t> well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as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files</a:t>
            </a:r>
            <a:endParaRPr sz="1900">
              <a:latin typeface="Calibri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45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900" spc="-5" dirty="0">
                <a:latin typeface="Calibri"/>
                <a:cs typeface="Calibri"/>
              </a:rPr>
              <a:t>Normally</a:t>
            </a:r>
            <a:r>
              <a:rPr sz="1900" spc="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the </a:t>
            </a:r>
            <a:r>
              <a:rPr sz="1900" spc="-20" dirty="0">
                <a:latin typeface="Calibri"/>
                <a:cs typeface="Calibri"/>
              </a:rPr>
              <a:t>safe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option</a:t>
            </a:r>
            <a:r>
              <a:rPr sz="1900" spc="10" dirty="0">
                <a:latin typeface="Calibri"/>
                <a:cs typeface="Calibri"/>
              </a:rPr>
              <a:t> </a:t>
            </a:r>
            <a:r>
              <a:rPr sz="1900" spc="-15" dirty="0">
                <a:latin typeface="Calibri"/>
                <a:cs typeface="Calibri"/>
              </a:rPr>
              <a:t>to </a:t>
            </a:r>
            <a:r>
              <a:rPr sz="1900" spc="-10" dirty="0">
                <a:latin typeface="Calibri"/>
                <a:cs typeface="Calibri"/>
              </a:rPr>
              <a:t>use</a:t>
            </a:r>
            <a:endParaRPr sz="1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47040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Unix,</a:t>
            </a:r>
            <a:r>
              <a:rPr sz="4400" spc="-30" dirty="0"/>
              <a:t> </a:t>
            </a:r>
            <a:r>
              <a:rPr sz="4400" spc="-25" dirty="0"/>
              <a:t>Posix</a:t>
            </a:r>
            <a:r>
              <a:rPr sz="4400" dirty="0"/>
              <a:t> and</a:t>
            </a:r>
            <a:r>
              <a:rPr sz="4400" spc="-15" dirty="0"/>
              <a:t> </a:t>
            </a:r>
            <a:r>
              <a:rPr sz="4400" dirty="0"/>
              <a:t>Linux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93189"/>
            <a:ext cx="10296525" cy="453199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9235">
              <a:lnSpc>
                <a:spcPts val="3030"/>
              </a:lnSpc>
              <a:spcBef>
                <a:spcPts val="47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Calibri"/>
                <a:cs typeface="Calibri"/>
              </a:rPr>
              <a:t>Unix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was</a:t>
            </a:r>
            <a:r>
              <a:rPr sz="2800" spc="-5" dirty="0">
                <a:latin typeface="Calibri"/>
                <a:cs typeface="Calibri"/>
              </a:rPr>
              <a:t> 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set</a:t>
            </a:r>
            <a:r>
              <a:rPr sz="2800" spc="-5" dirty="0">
                <a:latin typeface="Calibri"/>
                <a:cs typeface="Calibri"/>
              </a:rPr>
              <a:t> of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concepts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which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defined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number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early</a:t>
            </a:r>
            <a:r>
              <a:rPr sz="2800" spc="-15" dirty="0">
                <a:latin typeface="Calibri"/>
                <a:cs typeface="Calibri"/>
              </a:rPr>
              <a:t> operating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systems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developed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1970s.</a:t>
            </a:r>
            <a:endParaRPr sz="2800">
              <a:latin typeface="Calibri"/>
              <a:cs typeface="Calibri"/>
            </a:endParaRPr>
          </a:p>
          <a:p>
            <a:pPr marL="241300" marR="15875" indent="-229235">
              <a:lnSpc>
                <a:spcPts val="3020"/>
              </a:lnSpc>
              <a:spcBef>
                <a:spcPts val="100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These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concepts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allowed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interoperability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software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written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based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them.</a:t>
            </a:r>
            <a:endParaRPr sz="2800">
              <a:latin typeface="Calibri"/>
              <a:cs typeface="Calibri"/>
            </a:endParaRPr>
          </a:p>
          <a:p>
            <a:pPr marL="241300" marR="848994" indent="-229235">
              <a:lnSpc>
                <a:spcPts val="3020"/>
              </a:lnSpc>
              <a:spcBef>
                <a:spcPts val="100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The</a:t>
            </a:r>
            <a:r>
              <a:rPr sz="2800" spc="-5" dirty="0">
                <a:latin typeface="Calibri"/>
                <a:cs typeface="Calibri"/>
              </a:rPr>
              <a:t> original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Unix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concepts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developed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into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POSIX,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more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formal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standard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defining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04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way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that </a:t>
            </a:r>
            <a:r>
              <a:rPr sz="2400" spc="-5" dirty="0">
                <a:latin typeface="Calibri"/>
                <a:cs typeface="Calibri"/>
              </a:rPr>
              <a:t>devices,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configuration,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memory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libraries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are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handled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04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standardised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development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environment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based on</a:t>
            </a:r>
            <a:r>
              <a:rPr sz="2400" dirty="0">
                <a:latin typeface="Calibri"/>
                <a:cs typeface="Calibri"/>
              </a:rPr>
              <a:t> C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20" dirty="0">
                <a:latin typeface="Calibri"/>
                <a:cs typeface="Calibri"/>
              </a:rPr>
              <a:t>make</a:t>
            </a:r>
            <a:endParaRPr sz="2400">
              <a:latin typeface="Calibri"/>
              <a:cs typeface="Calibri"/>
            </a:endParaRPr>
          </a:p>
          <a:p>
            <a:pPr marL="698500" marR="386715" lvl="1" indent="-228600">
              <a:lnSpc>
                <a:spcPts val="2590"/>
              </a:lnSpc>
              <a:spcBef>
                <a:spcPts val="54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20" dirty="0">
                <a:latin typeface="Calibri"/>
                <a:cs typeface="Calibri"/>
              </a:rPr>
              <a:t>core </a:t>
            </a:r>
            <a:r>
              <a:rPr sz="2400" spc="-5" dirty="0">
                <a:latin typeface="Calibri"/>
                <a:cs typeface="Calibri"/>
              </a:rPr>
              <a:t>set of </a:t>
            </a:r>
            <a:r>
              <a:rPr sz="2400" spc="-10" dirty="0">
                <a:latin typeface="Calibri"/>
                <a:cs typeface="Calibri"/>
              </a:rPr>
              <a:t>commands </a:t>
            </a:r>
            <a:r>
              <a:rPr sz="2400" dirty="0">
                <a:latin typeface="Calibri"/>
                <a:cs typeface="Calibri"/>
              </a:rPr>
              <a:t>and a </a:t>
            </a:r>
            <a:r>
              <a:rPr sz="2400" spc="-10" dirty="0">
                <a:latin typeface="Calibri"/>
                <a:cs typeface="Calibri"/>
              </a:rPr>
              <a:t>command </a:t>
            </a:r>
            <a:r>
              <a:rPr sz="2400" spc="-15" dirty="0">
                <a:latin typeface="Calibri"/>
                <a:cs typeface="Calibri"/>
              </a:rPr>
              <a:t>interpreter </a:t>
            </a:r>
            <a:r>
              <a:rPr sz="2400" spc="-5" dirty="0">
                <a:latin typeface="Calibri"/>
                <a:cs typeface="Calibri"/>
              </a:rPr>
              <a:t>(shell) </a:t>
            </a:r>
            <a:r>
              <a:rPr sz="2400" dirty="0">
                <a:latin typeface="Calibri"/>
                <a:cs typeface="Calibri"/>
              </a:rPr>
              <a:t>in which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dirty="0">
                <a:latin typeface="Calibri"/>
                <a:cs typeface="Calibri"/>
              </a:rPr>
              <a:t>run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them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18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standard</a:t>
            </a:r>
            <a:r>
              <a:rPr sz="2400" spc="-10" dirty="0">
                <a:latin typeface="Calibri"/>
                <a:cs typeface="Calibri"/>
              </a:rPr>
              <a:t> set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documentation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51181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5" dirty="0"/>
              <a:t>Creating</a:t>
            </a:r>
            <a:r>
              <a:rPr sz="4400" spc="-25" dirty="0"/>
              <a:t> </a:t>
            </a:r>
            <a:r>
              <a:rPr sz="4400" spc="-10" dirty="0"/>
              <a:t>symbolic</a:t>
            </a:r>
            <a:r>
              <a:rPr sz="4400" spc="-25" dirty="0"/>
              <a:t> </a:t>
            </a:r>
            <a:r>
              <a:rPr sz="4400" spc="-10" dirty="0"/>
              <a:t>links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29849"/>
            <a:ext cx="9170670" cy="448881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44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dirty="0">
                <a:latin typeface="Calibri"/>
                <a:cs typeface="Calibri"/>
              </a:rPr>
              <a:t>Use the </a:t>
            </a:r>
            <a:r>
              <a:rPr sz="1800" spc="-5" dirty="0">
                <a:latin typeface="Courier New"/>
                <a:cs typeface="Courier New"/>
              </a:rPr>
              <a:t>l</a:t>
            </a:r>
            <a:r>
              <a:rPr sz="1800" dirty="0">
                <a:latin typeface="Courier New"/>
                <a:cs typeface="Courier New"/>
              </a:rPr>
              <a:t>n</a:t>
            </a:r>
            <a:r>
              <a:rPr sz="1800" spc="-675" dirty="0">
                <a:latin typeface="Courier New"/>
                <a:cs typeface="Courier New"/>
              </a:rPr>
              <a:t> </a:t>
            </a: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omma</a:t>
            </a:r>
            <a:r>
              <a:rPr sz="1800" dirty="0">
                <a:latin typeface="Calibri"/>
                <a:cs typeface="Calibri"/>
              </a:rPr>
              <a:t>nd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-</a:t>
            </a:r>
            <a:r>
              <a:rPr sz="1800" dirty="0">
                <a:latin typeface="Courier New"/>
                <a:cs typeface="Courier New"/>
              </a:rPr>
              <a:t>s</a:t>
            </a:r>
            <a:r>
              <a:rPr sz="1800" spc="-675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modifier</a:t>
            </a:r>
            <a:endParaRPr sz="1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5" dirty="0">
                <a:latin typeface="Calibri"/>
                <a:cs typeface="Calibri"/>
              </a:rPr>
              <a:t>Usage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ln</a:t>
            </a:r>
            <a:r>
              <a:rPr sz="1800" spc="-2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-s</a:t>
            </a:r>
            <a:r>
              <a:rPr sz="1800" spc="-4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[from]</a:t>
            </a:r>
            <a:r>
              <a:rPr sz="1800" spc="-4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[to]</a:t>
            </a:r>
            <a:endParaRPr sz="1800">
              <a:latin typeface="Courier New"/>
              <a:cs typeface="Courier New"/>
            </a:endParaRPr>
          </a:p>
          <a:p>
            <a:pPr marL="241300" indent="-229235">
              <a:lnSpc>
                <a:spcPct val="100000"/>
              </a:lnSpc>
              <a:spcBef>
                <a:spcPts val="365"/>
              </a:spcBef>
              <a:buFont typeface="Arial MT"/>
              <a:buChar char="•"/>
              <a:tabLst>
                <a:tab pos="241300" algn="l"/>
                <a:tab pos="241935" algn="l"/>
                <a:tab pos="3083560" algn="l"/>
              </a:tabLst>
            </a:pPr>
            <a:r>
              <a:rPr sz="1800" spc="-10" dirty="0">
                <a:latin typeface="Calibri"/>
                <a:cs typeface="Calibri"/>
              </a:rPr>
              <a:t>Exactly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same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structure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	</a:t>
            </a:r>
            <a:r>
              <a:rPr sz="1800" spc="-5" dirty="0">
                <a:latin typeface="Courier New"/>
                <a:cs typeface="Courier New"/>
              </a:rPr>
              <a:t>mv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2500">
              <a:latin typeface="Courier New"/>
              <a:cs typeface="Courier New"/>
            </a:endParaRPr>
          </a:p>
          <a:p>
            <a:pPr marL="241300" indent="-229235">
              <a:lnSpc>
                <a:spcPct val="100000"/>
              </a:lnSpc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5" dirty="0">
                <a:latin typeface="Calibri"/>
                <a:cs typeface="Calibri"/>
              </a:rPr>
              <a:t>When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you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list</a:t>
            </a:r>
            <a:r>
              <a:rPr sz="1800" dirty="0">
                <a:latin typeface="Calibri"/>
                <a:cs typeface="Calibri"/>
              </a:rPr>
              <a:t> 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link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you</a:t>
            </a:r>
            <a:r>
              <a:rPr sz="1800" spc="-5" dirty="0">
                <a:latin typeface="Calibri"/>
                <a:cs typeface="Calibri"/>
              </a:rPr>
              <a:t> can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see</a:t>
            </a:r>
            <a:r>
              <a:rPr sz="1800" spc="-5" dirty="0">
                <a:latin typeface="Calibri"/>
                <a:cs typeface="Calibri"/>
              </a:rPr>
              <a:t> where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points,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but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you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</a:t>
            </a:r>
            <a:r>
              <a:rPr sz="1800" dirty="0">
                <a:latin typeface="Calibri"/>
                <a:cs typeface="Calibri"/>
              </a:rPr>
              <a:t> it </a:t>
            </a:r>
            <a:r>
              <a:rPr sz="1800" spc="-20" dirty="0">
                <a:latin typeface="Calibri"/>
                <a:cs typeface="Calibri"/>
              </a:rPr>
              <a:t>like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file</a:t>
            </a:r>
            <a:endParaRPr sz="1800">
              <a:latin typeface="Calibri"/>
              <a:cs typeface="Calibri"/>
            </a:endParaRPr>
          </a:p>
          <a:p>
            <a:pPr marL="12700" marR="6553834">
              <a:lnSpc>
                <a:spcPts val="2520"/>
              </a:lnSpc>
              <a:spcBef>
                <a:spcPts val="100"/>
              </a:spcBef>
            </a:pPr>
            <a:r>
              <a:rPr sz="1800" dirty="0">
                <a:latin typeface="Courier New"/>
                <a:cs typeface="Courier New"/>
              </a:rPr>
              <a:t>$</a:t>
            </a:r>
            <a:r>
              <a:rPr sz="1800" spc="108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cat</a:t>
            </a:r>
            <a:r>
              <a:rPr sz="1800" spc="106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test.txt </a:t>
            </a:r>
            <a:r>
              <a:rPr sz="1800" spc="-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This</a:t>
            </a:r>
            <a:r>
              <a:rPr sz="1800" spc="-3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is</a:t>
            </a:r>
            <a:r>
              <a:rPr sz="1800" spc="-3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a</a:t>
            </a:r>
            <a:r>
              <a:rPr sz="1800" spc="-3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test</a:t>
            </a:r>
            <a:r>
              <a:rPr sz="1800" spc="-2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file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$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ln</a:t>
            </a:r>
            <a:r>
              <a:rPr sz="1800" b="1" spc="-30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-s</a:t>
            </a:r>
            <a:r>
              <a:rPr sz="1800" b="1" spc="-30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test.txt</a:t>
            </a:r>
            <a:r>
              <a:rPr sz="1800" b="1" spc="-30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test2.txt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800" dirty="0">
                <a:latin typeface="Courier New"/>
                <a:cs typeface="Courier New"/>
              </a:rPr>
              <a:t>$</a:t>
            </a:r>
            <a:r>
              <a:rPr sz="1800" spc="-2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ls</a:t>
            </a:r>
            <a:r>
              <a:rPr sz="1800" spc="-3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-l</a:t>
            </a:r>
            <a:r>
              <a:rPr sz="1800" spc="-4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test2.txt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800" spc="-10" dirty="0">
                <a:latin typeface="Courier New"/>
                <a:cs typeface="Courier New"/>
              </a:rPr>
              <a:t>lrwxrwxrwx</a:t>
            </a:r>
            <a:r>
              <a:rPr sz="1800" spc="-3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1</a:t>
            </a:r>
            <a:r>
              <a:rPr sz="1800" spc="-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babraham</a:t>
            </a:r>
            <a:r>
              <a:rPr sz="1800" spc="-2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babraham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8</a:t>
            </a:r>
            <a:r>
              <a:rPr sz="1800" spc="-3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Sep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11</a:t>
            </a:r>
            <a:r>
              <a:rPr sz="1800" spc="-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16:27</a:t>
            </a:r>
            <a:r>
              <a:rPr sz="1800" spc="5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test2.txt </a:t>
            </a:r>
            <a:r>
              <a:rPr sz="1800" b="1" spc="-5" dirty="0">
                <a:latin typeface="Courier New"/>
                <a:cs typeface="Courier New"/>
              </a:rPr>
              <a:t>-&gt;</a:t>
            </a:r>
            <a:r>
              <a:rPr sz="1800" b="1" spc="-15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test.txt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00">
              <a:latin typeface="Courier New"/>
              <a:cs typeface="Courier New"/>
            </a:endParaRPr>
          </a:p>
          <a:p>
            <a:pPr marL="12700" marR="6553834">
              <a:lnSpc>
                <a:spcPct val="116199"/>
              </a:lnSpc>
            </a:pPr>
            <a:r>
              <a:rPr sz="1800" dirty="0">
                <a:latin typeface="Courier New"/>
                <a:cs typeface="Courier New"/>
              </a:rPr>
              <a:t>$</a:t>
            </a:r>
            <a:r>
              <a:rPr sz="1800" spc="5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cat</a:t>
            </a:r>
            <a:r>
              <a:rPr sz="1800" spc="4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test2.txt </a:t>
            </a:r>
            <a:r>
              <a:rPr sz="1800" spc="-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This</a:t>
            </a:r>
            <a:r>
              <a:rPr sz="1800" spc="-3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is</a:t>
            </a:r>
            <a:r>
              <a:rPr sz="1800" spc="-3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a</a:t>
            </a:r>
            <a:r>
              <a:rPr sz="1800" spc="-3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test</a:t>
            </a:r>
            <a:r>
              <a:rPr sz="1800" spc="-2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file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29368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Deleting</a:t>
            </a:r>
            <a:r>
              <a:rPr sz="4400" spc="-40" dirty="0"/>
              <a:t> </a:t>
            </a:r>
            <a:r>
              <a:rPr sz="4400" dirty="0"/>
              <a:t>files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36801"/>
            <a:ext cx="10246995" cy="41440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1935" algn="l"/>
              </a:tabLst>
            </a:pPr>
            <a:r>
              <a:rPr sz="2600" spc="-5" dirty="0">
                <a:latin typeface="Calibri"/>
                <a:cs typeface="Calibri"/>
              </a:rPr>
              <a:t>Linux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has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no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undo.</a:t>
            </a:r>
            <a:endParaRPr sz="26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5"/>
              </a:spcBef>
              <a:buFont typeface="Arial MT"/>
              <a:buChar char="•"/>
              <a:tabLst>
                <a:tab pos="241935" algn="l"/>
              </a:tabLst>
            </a:pPr>
            <a:r>
              <a:rPr sz="2600" spc="-5" dirty="0">
                <a:latin typeface="Calibri"/>
                <a:cs typeface="Calibri"/>
              </a:rPr>
              <a:t>Deleting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files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has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no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recycle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bin.</a:t>
            </a:r>
            <a:endParaRPr sz="26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0"/>
              </a:spcBef>
              <a:buFont typeface="Arial MT"/>
              <a:buChar char="•"/>
              <a:tabLst>
                <a:tab pos="241935" algn="l"/>
              </a:tabLst>
            </a:pPr>
            <a:r>
              <a:rPr sz="2600" spc="-5" dirty="0">
                <a:latin typeface="Calibri"/>
                <a:cs typeface="Calibri"/>
              </a:rPr>
              <a:t>Linux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will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not </a:t>
            </a:r>
            <a:r>
              <a:rPr sz="2600" dirty="0">
                <a:latin typeface="Calibri"/>
                <a:cs typeface="Calibri"/>
              </a:rPr>
              <a:t>ask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you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"are</a:t>
            </a:r>
            <a:r>
              <a:rPr sz="2600" spc="-15" dirty="0">
                <a:latin typeface="Calibri"/>
                <a:cs typeface="Calibri"/>
              </a:rPr>
              <a:t> you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sure"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265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buFont typeface="Arial MT"/>
              <a:buChar char="•"/>
              <a:tabLst>
                <a:tab pos="241935" algn="l"/>
              </a:tabLst>
            </a:pPr>
            <a:r>
              <a:rPr sz="2600" spc="-5" dirty="0">
                <a:latin typeface="Calibri"/>
                <a:cs typeface="Calibri"/>
              </a:rPr>
              <a:t>Files</a:t>
            </a:r>
            <a:r>
              <a:rPr sz="2600" spc="-10" dirty="0">
                <a:latin typeface="Calibri"/>
                <a:cs typeface="Calibri"/>
              </a:rPr>
              <a:t> can </a:t>
            </a:r>
            <a:r>
              <a:rPr sz="2600" spc="-5" dirty="0">
                <a:latin typeface="Calibri"/>
                <a:cs typeface="Calibri"/>
              </a:rPr>
              <a:t>be</a:t>
            </a:r>
            <a:r>
              <a:rPr sz="2600" spc="-10" dirty="0">
                <a:latin typeface="Calibri"/>
                <a:cs typeface="Calibri"/>
              </a:rPr>
              <a:t> deleted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with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5" dirty="0">
                <a:latin typeface="Courier New"/>
                <a:cs typeface="Courier New"/>
              </a:rPr>
              <a:t>rm</a:t>
            </a:r>
            <a:r>
              <a:rPr sz="2600" spc="-969" dirty="0">
                <a:latin typeface="Courier New"/>
                <a:cs typeface="Courier New"/>
              </a:rPr>
              <a:t> </a:t>
            </a:r>
            <a:r>
              <a:rPr sz="2600" spc="-10" dirty="0">
                <a:latin typeface="Calibri"/>
                <a:cs typeface="Calibri"/>
              </a:rPr>
              <a:t>command</a:t>
            </a:r>
            <a:endParaRPr sz="26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0"/>
              </a:spcBef>
              <a:buFont typeface="Arial MT"/>
              <a:buChar char="•"/>
              <a:tabLst>
                <a:tab pos="241935" algn="l"/>
              </a:tabLst>
            </a:pPr>
            <a:r>
              <a:rPr sz="2600" spc="-10" dirty="0">
                <a:latin typeface="Calibri"/>
                <a:cs typeface="Calibri"/>
              </a:rPr>
              <a:t>Directories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(and</a:t>
            </a:r>
            <a:r>
              <a:rPr sz="2600" dirty="0">
                <a:latin typeface="Calibri"/>
                <a:cs typeface="Calibri"/>
              </a:rPr>
              <a:t> all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of</a:t>
            </a:r>
            <a:r>
              <a:rPr sz="2600" spc="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their</a:t>
            </a:r>
            <a:r>
              <a:rPr sz="2600" spc="-15" dirty="0">
                <a:latin typeface="Calibri"/>
                <a:cs typeface="Calibri"/>
              </a:rPr>
              <a:t> contents) </a:t>
            </a:r>
            <a:r>
              <a:rPr sz="2600" spc="-10" dirty="0">
                <a:latin typeface="Calibri"/>
                <a:cs typeface="Calibri"/>
              </a:rPr>
              <a:t>can</a:t>
            </a:r>
            <a:r>
              <a:rPr sz="2600" spc="-5" dirty="0">
                <a:latin typeface="Calibri"/>
                <a:cs typeface="Calibri"/>
              </a:rPr>
              <a:t> be </a:t>
            </a:r>
            <a:r>
              <a:rPr sz="2600" spc="-10" dirty="0">
                <a:latin typeface="Calibri"/>
                <a:cs typeface="Calibri"/>
              </a:rPr>
              <a:t>deleted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with</a:t>
            </a:r>
            <a:r>
              <a:rPr sz="2600" spc="45" dirty="0">
                <a:latin typeface="Calibri"/>
                <a:cs typeface="Calibri"/>
              </a:rPr>
              <a:t> </a:t>
            </a:r>
            <a:r>
              <a:rPr sz="2600" spc="-5" dirty="0">
                <a:latin typeface="Courier New"/>
                <a:cs typeface="Courier New"/>
              </a:rPr>
              <a:t>rm</a:t>
            </a:r>
            <a:r>
              <a:rPr sz="2600" spc="25" dirty="0">
                <a:latin typeface="Courier New"/>
                <a:cs typeface="Courier New"/>
              </a:rPr>
              <a:t> </a:t>
            </a:r>
            <a:r>
              <a:rPr sz="2600" spc="-5" dirty="0">
                <a:latin typeface="Courier New"/>
                <a:cs typeface="Courier New"/>
              </a:rPr>
              <a:t>-r</a:t>
            </a:r>
            <a:endParaRPr sz="2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2850">
              <a:latin typeface="Courier New"/>
              <a:cs typeface="Courier New"/>
            </a:endParaRPr>
          </a:p>
          <a:p>
            <a:pPr marL="241300" indent="-229235">
              <a:lnSpc>
                <a:spcPts val="2955"/>
              </a:lnSpc>
              <a:buFont typeface="Arial MT"/>
              <a:buChar char="•"/>
              <a:tabLst>
                <a:tab pos="241935" algn="l"/>
              </a:tabLst>
            </a:pPr>
            <a:r>
              <a:rPr sz="2600" spc="-5" dirty="0">
                <a:latin typeface="Calibri"/>
                <a:cs typeface="Calibri"/>
              </a:rPr>
              <a:t>Examples</a:t>
            </a:r>
            <a:endParaRPr sz="2600">
              <a:latin typeface="Calibri"/>
              <a:cs typeface="Calibri"/>
            </a:endParaRPr>
          </a:p>
          <a:p>
            <a:pPr marL="698500" lvl="1" indent="-229235">
              <a:lnSpc>
                <a:spcPts val="2340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200" spc="-5" dirty="0">
                <a:latin typeface="Courier New"/>
                <a:cs typeface="Courier New"/>
              </a:rPr>
              <a:t>rm</a:t>
            </a:r>
            <a:r>
              <a:rPr sz="2200" spc="-25" dirty="0">
                <a:latin typeface="Courier New"/>
                <a:cs typeface="Courier New"/>
              </a:rPr>
              <a:t> </a:t>
            </a:r>
            <a:r>
              <a:rPr sz="2200" dirty="0">
                <a:latin typeface="Courier New"/>
                <a:cs typeface="Courier New"/>
              </a:rPr>
              <a:t>test_file.txt</a:t>
            </a:r>
            <a:r>
              <a:rPr sz="2200" spc="-20" dirty="0">
                <a:latin typeface="Courier New"/>
                <a:cs typeface="Courier New"/>
              </a:rPr>
              <a:t> </a:t>
            </a:r>
            <a:r>
              <a:rPr sz="2200" dirty="0">
                <a:latin typeface="Courier New"/>
                <a:cs typeface="Courier New"/>
              </a:rPr>
              <a:t>test_file2.txt</a:t>
            </a:r>
            <a:endParaRPr sz="2200">
              <a:latin typeface="Courier New"/>
              <a:cs typeface="Courier New"/>
            </a:endParaRPr>
          </a:p>
          <a:p>
            <a:pPr marL="698500" lvl="1" indent="-229235">
              <a:lnSpc>
                <a:spcPts val="2350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200" spc="-5" dirty="0">
                <a:latin typeface="Courier New"/>
                <a:cs typeface="Courier New"/>
              </a:rPr>
              <a:t>rm</a:t>
            </a:r>
            <a:r>
              <a:rPr sz="2200" spc="20" dirty="0">
                <a:latin typeface="Courier New"/>
                <a:cs typeface="Courier New"/>
              </a:rPr>
              <a:t> </a:t>
            </a:r>
            <a:r>
              <a:rPr sz="2200" spc="-5" dirty="0">
                <a:latin typeface="Courier New"/>
                <a:cs typeface="Courier New"/>
              </a:rPr>
              <a:t>*.txt</a:t>
            </a:r>
            <a:r>
              <a:rPr sz="2200" spc="50" dirty="0">
                <a:latin typeface="Courier New"/>
                <a:cs typeface="Courier New"/>
              </a:rPr>
              <a:t> </a:t>
            </a:r>
            <a:r>
              <a:rPr sz="2200" spc="-10" dirty="0">
                <a:latin typeface="Calibri"/>
                <a:cs typeface="Calibri"/>
              </a:rPr>
              <a:t>(be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VERY</a:t>
            </a:r>
            <a:r>
              <a:rPr sz="2200" spc="3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careful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using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wildcards.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Always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run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first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to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see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what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will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go)</a:t>
            </a:r>
            <a:endParaRPr sz="2200">
              <a:latin typeface="Calibri"/>
              <a:cs typeface="Calibri"/>
            </a:endParaRPr>
          </a:p>
          <a:p>
            <a:pPr marL="698500" lvl="1" indent="-229235">
              <a:lnSpc>
                <a:spcPts val="2485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200" spc="-5" dirty="0">
                <a:latin typeface="Courier New"/>
                <a:cs typeface="Courier New"/>
              </a:rPr>
              <a:t>rm</a:t>
            </a:r>
            <a:r>
              <a:rPr sz="2200" spc="-15" dirty="0">
                <a:latin typeface="Courier New"/>
                <a:cs typeface="Courier New"/>
              </a:rPr>
              <a:t> </a:t>
            </a:r>
            <a:r>
              <a:rPr sz="2200" spc="-5" dirty="0">
                <a:latin typeface="Courier New"/>
                <a:cs typeface="Courier New"/>
              </a:rPr>
              <a:t>-r</a:t>
            </a:r>
            <a:r>
              <a:rPr sz="2200" spc="-15" dirty="0">
                <a:latin typeface="Courier New"/>
                <a:cs typeface="Courier New"/>
              </a:rPr>
              <a:t> </a:t>
            </a:r>
            <a:r>
              <a:rPr sz="2200" dirty="0">
                <a:latin typeface="Courier New"/>
                <a:cs typeface="Courier New"/>
              </a:rPr>
              <a:t>Old_directory/</a:t>
            </a:r>
            <a:endParaRPr sz="2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26993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Finding</a:t>
            </a:r>
            <a:r>
              <a:rPr sz="4400" spc="-65" dirty="0"/>
              <a:t> </a:t>
            </a:r>
            <a:r>
              <a:rPr sz="4400" dirty="0"/>
              <a:t>files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56565"/>
            <a:ext cx="8428355" cy="370205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20" dirty="0">
                <a:latin typeface="Calibri"/>
                <a:cs typeface="Calibri"/>
              </a:rPr>
              <a:t>From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command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line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there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are</a:t>
            </a:r>
            <a:r>
              <a:rPr sz="2800" spc="-10" dirty="0">
                <a:latin typeface="Calibri"/>
                <a:cs typeface="Calibri"/>
              </a:rPr>
              <a:t> two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main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mechanisms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4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Using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locate</a:t>
            </a:r>
            <a:endParaRPr sz="2400">
              <a:latin typeface="Calibri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280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2000" spc="-5" dirty="0">
                <a:latin typeface="Calibri"/>
                <a:cs typeface="Calibri"/>
              </a:rPr>
              <a:t>Uses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 pre-built index,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so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*VERY*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quick</a:t>
            </a:r>
            <a:endParaRPr sz="2000">
              <a:latin typeface="Calibri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Calibri"/>
                <a:cs typeface="Calibri"/>
              </a:rPr>
              <a:t>Needs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installed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10" dirty="0">
                <a:latin typeface="Calibri"/>
                <a:cs typeface="Calibri"/>
              </a:rPr>
              <a:t>configured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(isn't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on </a:t>
            </a:r>
            <a:r>
              <a:rPr sz="2000" dirty="0">
                <a:latin typeface="Calibri"/>
                <a:cs typeface="Calibri"/>
              </a:rPr>
              <a:t>all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distributions)</a:t>
            </a:r>
            <a:endParaRPr sz="2000">
              <a:latin typeface="Calibri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Calibri"/>
                <a:cs typeface="Calibri"/>
              </a:rPr>
              <a:t>Only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works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local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drives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- </a:t>
            </a:r>
            <a:r>
              <a:rPr sz="2000" spc="-5" dirty="0">
                <a:latin typeface="Calibri"/>
                <a:cs typeface="Calibri"/>
              </a:rPr>
              <a:t>not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network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shares</a:t>
            </a:r>
            <a:endParaRPr sz="2000">
              <a:latin typeface="Calibri"/>
              <a:cs typeface="Calibri"/>
            </a:endParaRPr>
          </a:p>
          <a:p>
            <a:pPr lvl="2"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265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Using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find</a:t>
            </a:r>
            <a:endParaRPr sz="2400">
              <a:latin typeface="Calibri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290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2000" spc="-5" dirty="0">
                <a:latin typeface="Calibri"/>
                <a:cs typeface="Calibri"/>
              </a:rPr>
              <a:t>Searches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fresh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each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time</a:t>
            </a:r>
            <a:endParaRPr sz="2000">
              <a:latin typeface="Calibri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254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2000" spc="-5" dirty="0">
                <a:latin typeface="Calibri"/>
                <a:cs typeface="Calibri"/>
              </a:rPr>
              <a:t>Can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slow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if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you're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searching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large </a:t>
            </a:r>
            <a:r>
              <a:rPr sz="2000" spc="-5" dirty="0">
                <a:latin typeface="Calibri"/>
                <a:cs typeface="Calibri"/>
              </a:rPr>
              <a:t>numbers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files</a:t>
            </a:r>
            <a:endParaRPr sz="2000">
              <a:latin typeface="Calibri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2000" spc="-10" dirty="0">
                <a:latin typeface="Calibri"/>
                <a:cs typeface="Calibri"/>
              </a:rPr>
              <a:t>Requires </a:t>
            </a:r>
            <a:r>
              <a:rPr sz="2000" spc="-5" dirty="0">
                <a:latin typeface="Calibri"/>
                <a:cs typeface="Calibri"/>
              </a:rPr>
              <a:t>no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pre-processing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22752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Using</a:t>
            </a:r>
            <a:r>
              <a:rPr sz="4400" spc="-70" dirty="0"/>
              <a:t> </a:t>
            </a:r>
            <a:r>
              <a:rPr sz="4400" dirty="0"/>
              <a:t>find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94713"/>
            <a:ext cx="9013825" cy="38976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spc="-5" dirty="0">
                <a:latin typeface="Courier New"/>
                <a:cs typeface="Courier New"/>
              </a:rPr>
              <a:t>find </a:t>
            </a:r>
            <a:r>
              <a:rPr sz="2400" spc="-10" dirty="0">
                <a:latin typeface="Courier New"/>
                <a:cs typeface="Courier New"/>
              </a:rPr>
              <a:t>[options/filters]</a:t>
            </a:r>
            <a:r>
              <a:rPr sz="2400" spc="-25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[place</a:t>
            </a:r>
            <a:r>
              <a:rPr sz="2400" spc="-10" dirty="0">
                <a:latin typeface="Courier New"/>
                <a:cs typeface="Courier New"/>
              </a:rPr>
              <a:t> to</a:t>
            </a:r>
            <a:r>
              <a:rPr sz="2400" spc="-2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start]</a:t>
            </a:r>
            <a:r>
              <a:rPr sz="2400" spc="-3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[action]</a:t>
            </a:r>
            <a:endParaRPr sz="2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har char="•"/>
            </a:pPr>
            <a:endParaRPr sz="3850">
              <a:latin typeface="Courier New"/>
              <a:cs typeface="Courier New"/>
            </a:endParaRPr>
          </a:p>
          <a:p>
            <a:pPr marL="241300" indent="-229235">
              <a:lnSpc>
                <a:spcPct val="100000"/>
              </a:lnSpc>
              <a:buFont typeface="Arial MT"/>
              <a:buChar char="•"/>
              <a:tabLst>
                <a:tab pos="241935" algn="l"/>
              </a:tabLst>
            </a:pPr>
            <a:r>
              <a:rPr sz="2400" spc="-5" dirty="0">
                <a:latin typeface="Calibri"/>
                <a:cs typeface="Calibri"/>
              </a:rPr>
              <a:t>Options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/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Filters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15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ourier New"/>
                <a:cs typeface="Courier New"/>
              </a:rPr>
              <a:t>-name</a:t>
            </a:r>
            <a:r>
              <a:rPr sz="2400" spc="-45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thisfile.txt</a:t>
            </a:r>
            <a:endParaRPr sz="2400">
              <a:latin typeface="Courier New"/>
              <a:cs typeface="Courier New"/>
            </a:endParaRPr>
          </a:p>
          <a:p>
            <a:pPr marL="698500" lvl="1" indent="-229235">
              <a:lnSpc>
                <a:spcPct val="100000"/>
              </a:lnSpc>
              <a:spcBef>
                <a:spcPts val="209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ourier New"/>
                <a:cs typeface="Courier New"/>
              </a:rPr>
              <a:t>-name</a:t>
            </a:r>
            <a:r>
              <a:rPr sz="2400" spc="-70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*txt</a:t>
            </a:r>
            <a:endParaRPr sz="2400">
              <a:latin typeface="Courier New"/>
              <a:cs typeface="Courier New"/>
            </a:endParaRPr>
          </a:p>
          <a:p>
            <a:pPr marL="698500" lvl="1" indent="-229235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ourier New"/>
                <a:cs typeface="Courier New"/>
              </a:rPr>
              <a:t>-type</a:t>
            </a:r>
            <a:r>
              <a:rPr sz="2400" spc="-35" dirty="0">
                <a:latin typeface="Courier New"/>
                <a:cs typeface="Courier New"/>
              </a:rPr>
              <a:t> </a:t>
            </a:r>
            <a:r>
              <a:rPr sz="2400" dirty="0">
                <a:latin typeface="Courier New"/>
                <a:cs typeface="Courier New"/>
              </a:rPr>
              <a:t>f</a:t>
            </a:r>
            <a:r>
              <a:rPr sz="2400" spc="-5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-empty</a:t>
            </a:r>
            <a:endParaRPr sz="2400">
              <a:latin typeface="Courier New"/>
              <a:cs typeface="Courier New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4150">
              <a:latin typeface="Courier New"/>
              <a:cs typeface="Courier New"/>
            </a:endParaRPr>
          </a:p>
          <a:p>
            <a:pPr marL="241300" indent="-229235">
              <a:lnSpc>
                <a:spcPct val="100000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Calibri"/>
                <a:cs typeface="Calibri"/>
              </a:rPr>
              <a:t>Action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170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ourier New"/>
                <a:cs typeface="Courier New"/>
              </a:rPr>
              <a:t>-print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4394" y="5698642"/>
            <a:ext cx="11684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Courier New"/>
                <a:cs typeface="Courier New"/>
              </a:rPr>
              <a:t>-exec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98750" y="5698642"/>
            <a:ext cx="34296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(any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command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include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{}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85357" y="5698642"/>
            <a:ext cx="46037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5" dirty="0">
                <a:latin typeface="Calibri"/>
                <a:cs typeface="Calibri"/>
              </a:rPr>
              <a:t>filename 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need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finish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\;</a:t>
            </a:r>
            <a:r>
              <a:rPr sz="2400" spc="-5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32232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Find</a:t>
            </a:r>
            <a:r>
              <a:rPr sz="4400" spc="-75" dirty="0"/>
              <a:t> </a:t>
            </a:r>
            <a:r>
              <a:rPr sz="4400" spc="-15" dirty="0"/>
              <a:t>examples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85569"/>
            <a:ext cx="9190355" cy="24961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ourier New"/>
                <a:cs typeface="Courier New"/>
              </a:rPr>
              <a:t>find</a:t>
            </a:r>
            <a:r>
              <a:rPr sz="2800" spc="-2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~</a:t>
            </a:r>
            <a:r>
              <a:rPr sz="2800" spc="-20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-name</a:t>
            </a:r>
            <a:r>
              <a:rPr sz="2800" spc="-20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*fastq.gz</a:t>
            </a:r>
            <a:r>
              <a:rPr sz="2800" spc="5" dirty="0">
                <a:latin typeface="Courier New"/>
                <a:cs typeface="Courier New"/>
              </a:rPr>
              <a:t> </a:t>
            </a:r>
            <a:r>
              <a:rPr sz="2800" spc="-15" dirty="0">
                <a:latin typeface="Courier New"/>
                <a:cs typeface="Courier New"/>
              </a:rPr>
              <a:t>-print</a:t>
            </a:r>
            <a:endParaRPr sz="2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4100">
              <a:latin typeface="Courier New"/>
              <a:cs typeface="Courier New"/>
            </a:endParaRPr>
          </a:p>
          <a:p>
            <a:pPr marL="241300" indent="-229235">
              <a:lnSpc>
                <a:spcPct val="100000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ourier New"/>
                <a:cs typeface="Courier New"/>
              </a:rPr>
              <a:t>find</a:t>
            </a:r>
            <a:r>
              <a:rPr sz="2800" spc="-15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/etc/ -name</a:t>
            </a:r>
            <a:r>
              <a:rPr sz="2800" spc="-15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*conf</a:t>
            </a:r>
            <a:r>
              <a:rPr sz="2800" spc="-5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-exec</a:t>
            </a:r>
            <a:r>
              <a:rPr sz="2800" spc="-1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wc</a:t>
            </a:r>
            <a:r>
              <a:rPr sz="2800" spc="-10" dirty="0">
                <a:latin typeface="Courier New"/>
                <a:cs typeface="Courier New"/>
              </a:rPr>
              <a:t> -l</a:t>
            </a:r>
            <a:r>
              <a:rPr sz="2800" spc="-5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'{}'</a:t>
            </a:r>
            <a:r>
              <a:rPr sz="2800" spc="-1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\;</a:t>
            </a:r>
            <a:endParaRPr sz="2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 MT"/>
              <a:buChar char="•"/>
            </a:pPr>
            <a:endParaRPr sz="4100">
              <a:latin typeface="Courier New"/>
              <a:cs typeface="Courier New"/>
            </a:endParaRPr>
          </a:p>
          <a:p>
            <a:pPr marL="241300" indent="-229235">
              <a:lnSpc>
                <a:spcPct val="100000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ourier New"/>
                <a:cs typeface="Courier New"/>
              </a:rPr>
              <a:t>find</a:t>
            </a:r>
            <a:r>
              <a:rPr sz="2800" spc="-2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~</a:t>
            </a:r>
            <a:r>
              <a:rPr sz="2800" spc="-25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-type</a:t>
            </a:r>
            <a:r>
              <a:rPr sz="2800" spc="-30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l</a:t>
            </a:r>
            <a:r>
              <a:rPr sz="2800" spc="-20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-print</a:t>
            </a:r>
            <a:endParaRPr sz="2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 marR="5080" algn="ctr">
              <a:lnSpc>
                <a:spcPts val="6480"/>
              </a:lnSpc>
              <a:spcBef>
                <a:spcPts val="915"/>
              </a:spcBef>
            </a:pPr>
            <a:r>
              <a:rPr spc="-25" dirty="0"/>
              <a:t>More </a:t>
            </a:r>
            <a:r>
              <a:rPr spc="-15" dirty="0"/>
              <a:t>advanced </a:t>
            </a:r>
            <a:r>
              <a:rPr spc="-25" dirty="0"/>
              <a:t>BASH </a:t>
            </a:r>
            <a:r>
              <a:rPr spc="-1345" dirty="0"/>
              <a:t> </a:t>
            </a:r>
            <a:r>
              <a:rPr spc="-15" dirty="0"/>
              <a:t>usage</a:t>
            </a:r>
          </a:p>
          <a:p>
            <a:pPr marL="1270" algn="ctr">
              <a:lnSpc>
                <a:spcPct val="100000"/>
              </a:lnSpc>
              <a:spcBef>
                <a:spcPts val="1290"/>
              </a:spcBef>
            </a:pPr>
            <a:r>
              <a:rPr sz="2400" spc="-10" dirty="0">
                <a:latin typeface="Calibri"/>
                <a:cs typeface="Calibri"/>
              </a:rPr>
              <a:t>v2018-11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4027" y="5468232"/>
            <a:ext cx="3877056" cy="12173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91309" y="3355374"/>
            <a:ext cx="2938858" cy="3502623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51631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" dirty="0"/>
              <a:t>What</a:t>
            </a:r>
            <a:r>
              <a:rPr sz="4400" spc="-15" dirty="0"/>
              <a:t> </a:t>
            </a:r>
            <a:r>
              <a:rPr sz="4400" spc="-25" dirty="0"/>
              <a:t>we</a:t>
            </a:r>
            <a:r>
              <a:rPr sz="4400" spc="-20" dirty="0"/>
              <a:t> </a:t>
            </a:r>
            <a:r>
              <a:rPr sz="4400" spc="-5" dirty="0"/>
              <a:t>know</a:t>
            </a:r>
            <a:r>
              <a:rPr sz="4400" spc="-15" dirty="0"/>
              <a:t> </a:t>
            </a:r>
            <a:r>
              <a:rPr sz="4400" spc="-10" dirty="0"/>
              <a:t>already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56565"/>
            <a:ext cx="9196070" cy="3319779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How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-10" dirty="0">
                <a:latin typeface="Calibri"/>
                <a:cs typeface="Calibri"/>
              </a:rPr>
              <a:t> run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existing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programs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4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Those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00" dirty="0">
                <a:latin typeface="Calibri"/>
                <a:cs typeface="Calibri"/>
              </a:rPr>
              <a:t>PATH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19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Those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15" dirty="0">
                <a:latin typeface="Calibri"/>
                <a:cs typeface="Calibri"/>
              </a:rPr>
              <a:t> are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somewhere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else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3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How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modify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options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5" dirty="0">
                <a:latin typeface="Calibri"/>
                <a:cs typeface="Calibri"/>
              </a:rPr>
              <a:t> a </a:t>
            </a:r>
            <a:r>
              <a:rPr sz="2800" spc="-25" dirty="0">
                <a:latin typeface="Calibri"/>
                <a:cs typeface="Calibri"/>
              </a:rPr>
              <a:t>program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using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switches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 MT"/>
              <a:buChar char="•"/>
            </a:pPr>
            <a:endParaRPr sz="3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How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supply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programs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using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file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paths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wildcards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46850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" dirty="0"/>
              <a:t>What</a:t>
            </a:r>
            <a:r>
              <a:rPr sz="4400" spc="-15" dirty="0"/>
              <a:t> </a:t>
            </a:r>
            <a:r>
              <a:rPr sz="4400" spc="-5" dirty="0"/>
              <a:t>else</a:t>
            </a:r>
            <a:r>
              <a:rPr sz="4400" spc="-15" dirty="0"/>
              <a:t> can</a:t>
            </a:r>
            <a:r>
              <a:rPr sz="4400" spc="-10" dirty="0"/>
              <a:t> </a:t>
            </a:r>
            <a:r>
              <a:rPr sz="4400" spc="-25" dirty="0"/>
              <a:t>we</a:t>
            </a:r>
            <a:r>
              <a:rPr sz="4400" dirty="0"/>
              <a:t> do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06841"/>
            <a:ext cx="8477885" cy="309499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25" dirty="0">
                <a:latin typeface="Calibri"/>
                <a:cs typeface="Calibri"/>
              </a:rPr>
              <a:t>Record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-10" dirty="0">
                <a:latin typeface="Calibri"/>
                <a:cs typeface="Calibri"/>
              </a:rPr>
              <a:t> output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programs</a:t>
            </a:r>
            <a:endParaRPr sz="2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Check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errors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programs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which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are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running</a:t>
            </a:r>
            <a:endParaRPr sz="2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Link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programs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together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into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small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pipelines</a:t>
            </a:r>
            <a:endParaRPr sz="2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6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latin typeface="Calibri"/>
                <a:cs typeface="Calibri"/>
              </a:rPr>
              <a:t>Automate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running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20" dirty="0">
                <a:latin typeface="Calibri"/>
                <a:cs typeface="Calibri"/>
              </a:rPr>
              <a:t>programs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over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batches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0" dirty="0">
                <a:latin typeface="Calibri"/>
                <a:cs typeface="Calibri"/>
              </a:rPr>
              <a:t>files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 MT"/>
              <a:buChar char="•"/>
            </a:pPr>
            <a:endParaRPr sz="3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Calibri"/>
                <a:cs typeface="Calibri"/>
              </a:rPr>
              <a:t>All of these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are</a:t>
            </a:r>
            <a:r>
              <a:rPr sz="2800" spc="-10" dirty="0">
                <a:latin typeface="Calibri"/>
                <a:cs typeface="Calibri"/>
              </a:rPr>
              <a:t> possible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with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some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simple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BASH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scripting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76530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0" dirty="0"/>
              <a:t>Recording</a:t>
            </a:r>
            <a:r>
              <a:rPr sz="4400" spc="-10" dirty="0"/>
              <a:t> </a:t>
            </a:r>
            <a:r>
              <a:rPr sz="4400" dirty="0"/>
              <a:t>the</a:t>
            </a:r>
            <a:r>
              <a:rPr sz="4400" spc="-15" dirty="0"/>
              <a:t> </a:t>
            </a:r>
            <a:r>
              <a:rPr sz="4400" dirty="0"/>
              <a:t>output</a:t>
            </a:r>
            <a:r>
              <a:rPr sz="4400" spc="-10" dirty="0"/>
              <a:t> </a:t>
            </a:r>
            <a:r>
              <a:rPr sz="4400" dirty="0"/>
              <a:t>of</a:t>
            </a:r>
            <a:r>
              <a:rPr sz="4400" spc="-10" dirty="0"/>
              <a:t> </a:t>
            </a:r>
            <a:r>
              <a:rPr sz="4400" spc="-20" dirty="0"/>
              <a:t>programs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93189"/>
            <a:ext cx="10518775" cy="431673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467359" indent="-229235">
              <a:lnSpc>
                <a:spcPts val="3030"/>
              </a:lnSpc>
              <a:spcBef>
                <a:spcPts val="47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One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the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aspects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POSIX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standard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system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sending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from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programs.</a:t>
            </a:r>
            <a:endParaRPr sz="2800">
              <a:latin typeface="Calibri"/>
              <a:cs typeface="Calibri"/>
            </a:endParaRPr>
          </a:p>
          <a:p>
            <a:pPr marL="241300" marR="10160" indent="-229235">
              <a:lnSpc>
                <a:spcPts val="3020"/>
              </a:lnSpc>
              <a:spcBef>
                <a:spcPts val="100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latin typeface="Calibri"/>
                <a:cs typeface="Calibri"/>
              </a:rPr>
              <a:t>Three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streams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exist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all </a:t>
            </a:r>
            <a:r>
              <a:rPr sz="2800" spc="-10" dirty="0">
                <a:latin typeface="Calibri"/>
                <a:cs typeface="Calibri"/>
              </a:rPr>
              <a:t>Linux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programs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(though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they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don't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have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use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them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all)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195"/>
              </a:spcBef>
              <a:buFont typeface="Arial MT"/>
              <a:buChar char="•"/>
              <a:tabLst>
                <a:tab pos="699135" algn="l"/>
                <a:tab pos="1841500" algn="l"/>
              </a:tabLst>
            </a:pPr>
            <a:r>
              <a:rPr sz="2400" spc="-10" dirty="0">
                <a:latin typeface="Calibri"/>
                <a:cs typeface="Calibri"/>
              </a:rPr>
              <a:t>STDIN	(Standard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Input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way</a:t>
            </a:r>
            <a:r>
              <a:rPr sz="2400" spc="-15" dirty="0">
                <a:latin typeface="Calibri"/>
                <a:cs typeface="Calibri"/>
              </a:rPr>
              <a:t> 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 into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program)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STDOUT</a:t>
            </a:r>
            <a:r>
              <a:rPr sz="2400" spc="4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(Standard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Output 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way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send </a:t>
            </a:r>
            <a:r>
              <a:rPr sz="2400" spc="-10" dirty="0">
                <a:latin typeface="Calibri"/>
                <a:cs typeface="Calibri"/>
              </a:rPr>
              <a:t>expected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 </a:t>
            </a:r>
            <a:r>
              <a:rPr sz="2400" spc="-5" dirty="0">
                <a:latin typeface="Calibri"/>
                <a:cs typeface="Calibri"/>
              </a:rPr>
              <a:t>out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program)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9135" algn="l"/>
                <a:tab pos="1841500" algn="l"/>
              </a:tabLst>
            </a:pPr>
            <a:r>
              <a:rPr sz="2400" spc="-10" dirty="0">
                <a:latin typeface="Calibri"/>
                <a:cs typeface="Calibri"/>
              </a:rPr>
              <a:t>STDERR	(Standard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Error</a:t>
            </a:r>
            <a:r>
              <a:rPr sz="2400" dirty="0">
                <a:latin typeface="Calibri"/>
                <a:cs typeface="Calibri"/>
              </a:rPr>
              <a:t> -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way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send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errors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or warnings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of</a:t>
            </a:r>
            <a:r>
              <a:rPr sz="2400" dirty="0">
                <a:latin typeface="Calibri"/>
                <a:cs typeface="Calibri"/>
              </a:rPr>
              <a:t> the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program)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4100">
              <a:latin typeface="Calibri"/>
              <a:cs typeface="Calibri"/>
            </a:endParaRPr>
          </a:p>
          <a:p>
            <a:pPr marL="241300" marR="342900" indent="-229235">
              <a:lnSpc>
                <a:spcPts val="3020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latin typeface="Calibri"/>
                <a:cs typeface="Calibri"/>
              </a:rPr>
              <a:t>By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default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STDOUT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STDERR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are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connected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your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shell,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so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when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you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see </a:t>
            </a:r>
            <a:r>
              <a:rPr sz="2800" spc="-20" dirty="0">
                <a:latin typeface="Calibri"/>
                <a:cs typeface="Calibri"/>
              </a:rPr>
              <a:t>text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coming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from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20" dirty="0">
                <a:latin typeface="Calibri"/>
                <a:cs typeface="Calibri"/>
              </a:rPr>
              <a:t>program,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it's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coming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from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these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streams.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6937" y="109488"/>
            <a:ext cx="9618865" cy="6648164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609676"/>
            <a:ext cx="76530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0" dirty="0">
                <a:latin typeface="Calibri Light"/>
                <a:cs typeface="Calibri Light"/>
              </a:rPr>
              <a:t>Recording</a:t>
            </a:r>
            <a:r>
              <a:rPr sz="4400" spc="-10" dirty="0">
                <a:latin typeface="Calibri Light"/>
                <a:cs typeface="Calibri Light"/>
              </a:rPr>
              <a:t> </a:t>
            </a:r>
            <a:r>
              <a:rPr sz="4400" dirty="0">
                <a:latin typeface="Calibri Light"/>
                <a:cs typeface="Calibri Light"/>
              </a:rPr>
              <a:t>the</a:t>
            </a:r>
            <a:r>
              <a:rPr sz="4400" spc="-15" dirty="0">
                <a:latin typeface="Calibri Light"/>
                <a:cs typeface="Calibri Light"/>
              </a:rPr>
              <a:t> </a:t>
            </a:r>
            <a:r>
              <a:rPr sz="4400" dirty="0">
                <a:latin typeface="Calibri Light"/>
                <a:cs typeface="Calibri Light"/>
              </a:rPr>
              <a:t>output</a:t>
            </a:r>
            <a:r>
              <a:rPr sz="4400" spc="-10" dirty="0">
                <a:latin typeface="Calibri Light"/>
                <a:cs typeface="Calibri Light"/>
              </a:rPr>
              <a:t> </a:t>
            </a:r>
            <a:r>
              <a:rPr sz="4400" dirty="0">
                <a:latin typeface="Calibri Light"/>
                <a:cs typeface="Calibri Light"/>
              </a:rPr>
              <a:t>of</a:t>
            </a:r>
            <a:r>
              <a:rPr sz="4400" spc="-10" dirty="0">
                <a:latin typeface="Calibri Light"/>
                <a:cs typeface="Calibri Light"/>
              </a:rPr>
              <a:t> </a:t>
            </a:r>
            <a:r>
              <a:rPr sz="4400" spc="-20" dirty="0">
                <a:latin typeface="Calibri Light"/>
                <a:cs typeface="Calibri Light"/>
              </a:rPr>
              <a:t>programs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4866513"/>
            <a:ext cx="10242550" cy="122047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marR="5080" indent="-229235">
              <a:lnSpc>
                <a:spcPct val="90000"/>
              </a:lnSpc>
              <a:spcBef>
                <a:spcPts val="43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Calibri"/>
                <a:cs typeface="Calibri"/>
              </a:rPr>
              <a:t>Rather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than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leaving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these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streams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connected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the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screen,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you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can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link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them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either </a:t>
            </a:r>
            <a:r>
              <a:rPr sz="2800" spc="-10" dirty="0">
                <a:latin typeface="Calibri"/>
                <a:cs typeface="Calibri"/>
              </a:rPr>
              <a:t>files,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or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other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programs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either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create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logs,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build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small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pipelines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46041" y="2512821"/>
            <a:ext cx="21342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latin typeface="Calibri"/>
                <a:cs typeface="Calibri"/>
              </a:rPr>
              <a:t>p</a:t>
            </a:r>
            <a:r>
              <a:rPr sz="4800" spc="-80" dirty="0">
                <a:latin typeface="Calibri"/>
                <a:cs typeface="Calibri"/>
              </a:rPr>
              <a:t>r</a:t>
            </a:r>
            <a:r>
              <a:rPr sz="4800" spc="-5" dirty="0">
                <a:latin typeface="Calibri"/>
                <a:cs typeface="Calibri"/>
              </a:rPr>
              <a:t>og</a:t>
            </a:r>
            <a:r>
              <a:rPr sz="4800" spc="-110" dirty="0">
                <a:latin typeface="Calibri"/>
                <a:cs typeface="Calibri"/>
              </a:rPr>
              <a:t>r</a:t>
            </a:r>
            <a:r>
              <a:rPr sz="4800" dirty="0">
                <a:latin typeface="Calibri"/>
                <a:cs typeface="Calibri"/>
              </a:rPr>
              <a:t>am</a:t>
            </a:r>
            <a:endParaRPr sz="4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449067" y="2619755"/>
            <a:ext cx="1367155" cy="629920"/>
            <a:chOff x="2449067" y="2619755"/>
            <a:chExt cx="1367155" cy="629920"/>
          </a:xfrm>
        </p:grpSpPr>
        <p:sp>
          <p:nvSpPr>
            <p:cNvPr id="6" name="object 6"/>
            <p:cNvSpPr/>
            <p:nvPr/>
          </p:nvSpPr>
          <p:spPr>
            <a:xfrm>
              <a:off x="2455163" y="2625851"/>
              <a:ext cx="1355090" cy="617220"/>
            </a:xfrm>
            <a:custGeom>
              <a:avLst/>
              <a:gdLst/>
              <a:ahLst/>
              <a:cxnLst/>
              <a:rect l="l" t="t" r="r" b="b"/>
              <a:pathLst>
                <a:path w="1355089" h="617219">
                  <a:moveTo>
                    <a:pt x="1046226" y="0"/>
                  </a:moveTo>
                  <a:lnTo>
                    <a:pt x="1046226" y="154305"/>
                  </a:lnTo>
                  <a:lnTo>
                    <a:pt x="0" y="154305"/>
                  </a:lnTo>
                  <a:lnTo>
                    <a:pt x="0" y="462914"/>
                  </a:lnTo>
                  <a:lnTo>
                    <a:pt x="1046226" y="462914"/>
                  </a:lnTo>
                  <a:lnTo>
                    <a:pt x="1046226" y="617220"/>
                  </a:lnTo>
                  <a:lnTo>
                    <a:pt x="1354836" y="308610"/>
                  </a:lnTo>
                  <a:lnTo>
                    <a:pt x="104622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55163" y="2625851"/>
              <a:ext cx="1355090" cy="617220"/>
            </a:xfrm>
            <a:custGeom>
              <a:avLst/>
              <a:gdLst/>
              <a:ahLst/>
              <a:cxnLst/>
              <a:rect l="l" t="t" r="r" b="b"/>
              <a:pathLst>
                <a:path w="1355089" h="617219">
                  <a:moveTo>
                    <a:pt x="0" y="154305"/>
                  </a:moveTo>
                  <a:lnTo>
                    <a:pt x="1046226" y="154305"/>
                  </a:lnTo>
                  <a:lnTo>
                    <a:pt x="1046226" y="0"/>
                  </a:lnTo>
                  <a:lnTo>
                    <a:pt x="1354836" y="308610"/>
                  </a:lnTo>
                  <a:lnTo>
                    <a:pt x="1046226" y="617220"/>
                  </a:lnTo>
                  <a:lnTo>
                    <a:pt x="1046226" y="462914"/>
                  </a:lnTo>
                  <a:lnTo>
                    <a:pt x="0" y="462914"/>
                  </a:lnTo>
                  <a:lnTo>
                    <a:pt x="0" y="154305"/>
                  </a:lnTo>
                  <a:close/>
                </a:path>
              </a:pathLst>
            </a:custGeom>
            <a:ln w="12191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6635495" y="3009900"/>
            <a:ext cx="1367155" cy="629920"/>
            <a:chOff x="6635495" y="3009900"/>
            <a:chExt cx="1367155" cy="629920"/>
          </a:xfrm>
        </p:grpSpPr>
        <p:sp>
          <p:nvSpPr>
            <p:cNvPr id="9" name="object 9"/>
            <p:cNvSpPr/>
            <p:nvPr/>
          </p:nvSpPr>
          <p:spPr>
            <a:xfrm>
              <a:off x="6641591" y="3015995"/>
              <a:ext cx="1355090" cy="617220"/>
            </a:xfrm>
            <a:custGeom>
              <a:avLst/>
              <a:gdLst/>
              <a:ahLst/>
              <a:cxnLst/>
              <a:rect l="l" t="t" r="r" b="b"/>
              <a:pathLst>
                <a:path w="1355090" h="617220">
                  <a:moveTo>
                    <a:pt x="1046226" y="0"/>
                  </a:moveTo>
                  <a:lnTo>
                    <a:pt x="1046226" y="154304"/>
                  </a:lnTo>
                  <a:lnTo>
                    <a:pt x="0" y="154304"/>
                  </a:lnTo>
                  <a:lnTo>
                    <a:pt x="0" y="462914"/>
                  </a:lnTo>
                  <a:lnTo>
                    <a:pt x="1046226" y="462914"/>
                  </a:lnTo>
                  <a:lnTo>
                    <a:pt x="1046226" y="617219"/>
                  </a:lnTo>
                  <a:lnTo>
                    <a:pt x="1354835" y="308609"/>
                  </a:lnTo>
                  <a:lnTo>
                    <a:pt x="10462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641591" y="3015995"/>
              <a:ext cx="1355090" cy="617220"/>
            </a:xfrm>
            <a:custGeom>
              <a:avLst/>
              <a:gdLst/>
              <a:ahLst/>
              <a:cxnLst/>
              <a:rect l="l" t="t" r="r" b="b"/>
              <a:pathLst>
                <a:path w="1355090" h="617220">
                  <a:moveTo>
                    <a:pt x="0" y="154304"/>
                  </a:moveTo>
                  <a:lnTo>
                    <a:pt x="1046226" y="154304"/>
                  </a:lnTo>
                  <a:lnTo>
                    <a:pt x="1046226" y="0"/>
                  </a:lnTo>
                  <a:lnTo>
                    <a:pt x="1354835" y="308609"/>
                  </a:lnTo>
                  <a:lnTo>
                    <a:pt x="1046226" y="617219"/>
                  </a:lnTo>
                  <a:lnTo>
                    <a:pt x="1046226" y="462914"/>
                  </a:lnTo>
                  <a:lnTo>
                    <a:pt x="0" y="462914"/>
                  </a:lnTo>
                  <a:lnTo>
                    <a:pt x="0" y="154304"/>
                  </a:lnTo>
                  <a:close/>
                </a:path>
              </a:pathLst>
            </a:custGeom>
            <a:ln w="12192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6635495" y="2229611"/>
            <a:ext cx="1367155" cy="629920"/>
            <a:chOff x="6635495" y="2229611"/>
            <a:chExt cx="1367155" cy="629920"/>
          </a:xfrm>
        </p:grpSpPr>
        <p:sp>
          <p:nvSpPr>
            <p:cNvPr id="12" name="object 12"/>
            <p:cNvSpPr/>
            <p:nvPr/>
          </p:nvSpPr>
          <p:spPr>
            <a:xfrm>
              <a:off x="6641591" y="2235707"/>
              <a:ext cx="1355090" cy="617220"/>
            </a:xfrm>
            <a:custGeom>
              <a:avLst/>
              <a:gdLst/>
              <a:ahLst/>
              <a:cxnLst/>
              <a:rect l="l" t="t" r="r" b="b"/>
              <a:pathLst>
                <a:path w="1355090" h="617219">
                  <a:moveTo>
                    <a:pt x="1046226" y="0"/>
                  </a:moveTo>
                  <a:lnTo>
                    <a:pt x="1046226" y="154304"/>
                  </a:lnTo>
                  <a:lnTo>
                    <a:pt x="0" y="154304"/>
                  </a:lnTo>
                  <a:lnTo>
                    <a:pt x="0" y="462914"/>
                  </a:lnTo>
                  <a:lnTo>
                    <a:pt x="1046226" y="462914"/>
                  </a:lnTo>
                  <a:lnTo>
                    <a:pt x="1046226" y="617219"/>
                  </a:lnTo>
                  <a:lnTo>
                    <a:pt x="1354835" y="308609"/>
                  </a:lnTo>
                  <a:lnTo>
                    <a:pt x="1046226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641591" y="2235707"/>
              <a:ext cx="1355090" cy="617220"/>
            </a:xfrm>
            <a:custGeom>
              <a:avLst/>
              <a:gdLst/>
              <a:ahLst/>
              <a:cxnLst/>
              <a:rect l="l" t="t" r="r" b="b"/>
              <a:pathLst>
                <a:path w="1355090" h="617219">
                  <a:moveTo>
                    <a:pt x="0" y="154304"/>
                  </a:moveTo>
                  <a:lnTo>
                    <a:pt x="1046226" y="154304"/>
                  </a:lnTo>
                  <a:lnTo>
                    <a:pt x="1046226" y="0"/>
                  </a:lnTo>
                  <a:lnTo>
                    <a:pt x="1354835" y="308609"/>
                  </a:lnTo>
                  <a:lnTo>
                    <a:pt x="1046226" y="617219"/>
                  </a:lnTo>
                  <a:lnTo>
                    <a:pt x="1046226" y="462914"/>
                  </a:lnTo>
                  <a:lnTo>
                    <a:pt x="0" y="462914"/>
                  </a:lnTo>
                  <a:lnTo>
                    <a:pt x="0" y="154304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39825" y="2487548"/>
            <a:ext cx="15201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35" dirty="0">
                <a:latin typeface="Calibri"/>
                <a:cs typeface="Calibri"/>
              </a:rPr>
              <a:t>S</a:t>
            </a:r>
            <a:r>
              <a:rPr sz="4800" spc="-5" dirty="0">
                <a:latin typeface="Calibri"/>
                <a:cs typeface="Calibri"/>
              </a:rPr>
              <a:t>TDIN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8204072" y="1994754"/>
            <a:ext cx="2065020" cy="1665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2100"/>
              </a:lnSpc>
              <a:spcBef>
                <a:spcPts val="100"/>
              </a:spcBef>
            </a:pPr>
            <a:r>
              <a:rPr sz="4800" spc="-40" dirty="0">
                <a:latin typeface="Calibri"/>
                <a:cs typeface="Calibri"/>
              </a:rPr>
              <a:t>S</a:t>
            </a:r>
            <a:r>
              <a:rPr sz="4800" spc="-5" dirty="0">
                <a:latin typeface="Calibri"/>
                <a:cs typeface="Calibri"/>
              </a:rPr>
              <a:t>TDOUT  </a:t>
            </a:r>
            <a:r>
              <a:rPr sz="4800" spc="-10" dirty="0">
                <a:latin typeface="Calibri"/>
                <a:cs typeface="Calibri"/>
              </a:rPr>
              <a:t>STDERR</a:t>
            </a:r>
            <a:endParaRPr sz="4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65659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5" dirty="0"/>
              <a:t>Redirecting</a:t>
            </a:r>
            <a:r>
              <a:rPr sz="4400" spc="-40" dirty="0"/>
              <a:t> </a:t>
            </a:r>
            <a:r>
              <a:rPr sz="4400" spc="-20" dirty="0"/>
              <a:t>standard</a:t>
            </a:r>
            <a:r>
              <a:rPr sz="4400" spc="-60" dirty="0"/>
              <a:t> </a:t>
            </a:r>
            <a:r>
              <a:rPr sz="4400" spc="-15" dirty="0"/>
              <a:t>streams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65757"/>
            <a:ext cx="8081645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1935" algn="l"/>
              </a:tabLst>
            </a:pPr>
            <a:r>
              <a:rPr sz="2600" spc="-65" dirty="0">
                <a:latin typeface="Calibri"/>
                <a:cs typeface="Calibri"/>
              </a:rPr>
              <a:t>You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can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redirect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using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arrows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at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end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 </a:t>
            </a:r>
            <a:r>
              <a:rPr sz="2600" spc="-15" dirty="0">
                <a:latin typeface="Calibri"/>
                <a:cs typeface="Calibri"/>
              </a:rPr>
              <a:t>your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command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85490" y="2161158"/>
            <a:ext cx="2074545" cy="102361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065" marR="5080" algn="ctr">
              <a:lnSpc>
                <a:spcPct val="98900"/>
              </a:lnSpc>
              <a:spcBef>
                <a:spcPts val="125"/>
              </a:spcBef>
            </a:pPr>
            <a:r>
              <a:rPr sz="2200" spc="-10" dirty="0">
                <a:latin typeface="Calibri"/>
                <a:cs typeface="Calibri"/>
              </a:rPr>
              <a:t>Redirects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STDOUT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Redirects</a:t>
            </a:r>
            <a:r>
              <a:rPr sz="2200" spc="-10" dirty="0">
                <a:latin typeface="Calibri"/>
                <a:cs typeface="Calibri"/>
              </a:rPr>
              <a:t> STDIN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Redirects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STDERR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74394" y="2161158"/>
            <a:ext cx="1764664" cy="1355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263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Courier New"/>
                <a:cs typeface="Courier New"/>
              </a:rPr>
              <a:t>&gt;</a:t>
            </a:r>
            <a:r>
              <a:rPr sz="2200" spc="-70" dirty="0">
                <a:latin typeface="Courier New"/>
                <a:cs typeface="Courier New"/>
              </a:rPr>
              <a:t> </a:t>
            </a:r>
            <a:r>
              <a:rPr sz="2200" spc="-10" dirty="0">
                <a:latin typeface="Courier New"/>
                <a:cs typeface="Courier New"/>
              </a:rPr>
              <a:t>[file]</a:t>
            </a:r>
            <a:endParaRPr sz="2200">
              <a:latin typeface="Courier New"/>
              <a:cs typeface="Courier New"/>
            </a:endParaRPr>
          </a:p>
          <a:p>
            <a:pPr marL="241300" indent="-228600">
              <a:lnSpc>
                <a:spcPts val="261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Courier New"/>
                <a:cs typeface="Courier New"/>
              </a:rPr>
              <a:t>&lt;</a:t>
            </a:r>
            <a:r>
              <a:rPr sz="2200" spc="-75" dirty="0">
                <a:latin typeface="Courier New"/>
                <a:cs typeface="Courier New"/>
              </a:rPr>
              <a:t> </a:t>
            </a:r>
            <a:r>
              <a:rPr sz="2200" spc="-5" dirty="0">
                <a:latin typeface="Courier New"/>
                <a:cs typeface="Courier New"/>
              </a:rPr>
              <a:t>[file]</a:t>
            </a:r>
            <a:endParaRPr sz="2200">
              <a:latin typeface="Courier New"/>
              <a:cs typeface="Courier New"/>
            </a:endParaRPr>
          </a:p>
          <a:p>
            <a:pPr marL="241300" indent="-228600">
              <a:lnSpc>
                <a:spcPts val="261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Courier New"/>
                <a:cs typeface="Courier New"/>
              </a:rPr>
              <a:t>2&gt;</a:t>
            </a:r>
            <a:r>
              <a:rPr sz="2200" spc="-70" dirty="0">
                <a:latin typeface="Courier New"/>
                <a:cs typeface="Courier New"/>
              </a:rPr>
              <a:t> </a:t>
            </a:r>
            <a:r>
              <a:rPr sz="2200" spc="-5" dirty="0">
                <a:latin typeface="Courier New"/>
                <a:cs typeface="Courier New"/>
              </a:rPr>
              <a:t>[file]</a:t>
            </a:r>
            <a:endParaRPr sz="2200">
              <a:latin typeface="Courier New"/>
              <a:cs typeface="Courier New"/>
            </a:endParaRPr>
          </a:p>
          <a:p>
            <a:pPr marL="241300" indent="-228600">
              <a:lnSpc>
                <a:spcPts val="263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latin typeface="Courier New"/>
                <a:cs typeface="Courier New"/>
              </a:rPr>
              <a:t>2&gt;&amp;1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17850" y="3156026"/>
            <a:ext cx="706818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latin typeface="Calibri"/>
                <a:cs typeface="Calibri"/>
              </a:rPr>
              <a:t>Sends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STDERR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to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STDOUT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you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only </a:t>
            </a:r>
            <a:r>
              <a:rPr sz="2200" spc="-20" dirty="0">
                <a:latin typeface="Calibri"/>
                <a:cs typeface="Calibri"/>
              </a:rPr>
              <a:t>have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one output</a:t>
            </a:r>
            <a:r>
              <a:rPr sz="2200" spc="-10" dirty="0">
                <a:latin typeface="Calibri"/>
                <a:cs typeface="Calibri"/>
              </a:rPr>
              <a:t> stream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1977" y="3927475"/>
            <a:ext cx="3811904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ourier New"/>
                <a:cs typeface="Courier New"/>
              </a:rPr>
              <a:t>$ </a:t>
            </a:r>
            <a:r>
              <a:rPr sz="1100" spc="-5" dirty="0">
                <a:latin typeface="Courier New"/>
                <a:cs typeface="Courier New"/>
              </a:rPr>
              <a:t>find</a:t>
            </a:r>
            <a:r>
              <a:rPr sz="1100" spc="1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.</a:t>
            </a:r>
            <a:r>
              <a:rPr sz="1100" spc="5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-print</a:t>
            </a:r>
            <a:r>
              <a:rPr sz="1100" spc="1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&gt;</a:t>
            </a:r>
            <a:r>
              <a:rPr sz="1100" spc="15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file_list.txt</a:t>
            </a:r>
            <a:r>
              <a:rPr sz="1100" spc="5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2&gt;</a:t>
            </a:r>
            <a:r>
              <a:rPr sz="1100" spc="10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errors.txt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1977" y="4262754"/>
            <a:ext cx="5495290" cy="2373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ourier New"/>
                <a:cs typeface="Courier New"/>
              </a:rPr>
              <a:t>$</a:t>
            </a:r>
            <a:r>
              <a:rPr sz="1100" spc="-65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ls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tabLst>
                <a:tab pos="515620" algn="l"/>
                <a:tab pos="1273175" algn="l"/>
                <a:tab pos="2199640" algn="l"/>
                <a:tab pos="3126105" algn="l"/>
                <a:tab pos="4135120" algn="l"/>
              </a:tabLst>
            </a:pPr>
            <a:r>
              <a:rPr sz="1100" spc="-5" dirty="0">
                <a:latin typeface="Courier New"/>
                <a:cs typeface="Courier New"/>
              </a:rPr>
              <a:t>Data	</a:t>
            </a:r>
            <a:r>
              <a:rPr sz="1100" dirty="0">
                <a:latin typeface="Courier New"/>
                <a:cs typeface="Courier New"/>
              </a:rPr>
              <a:t>Desktop	Documents	Downloads	</a:t>
            </a:r>
            <a:r>
              <a:rPr sz="1100" b="1" spc="-5" dirty="0">
                <a:latin typeface="Courier New"/>
                <a:cs typeface="Courier New"/>
              </a:rPr>
              <a:t>errors.txt	</a:t>
            </a:r>
            <a:r>
              <a:rPr sz="1100" spc="-5" dirty="0">
                <a:latin typeface="Courier New"/>
                <a:cs typeface="Courier New"/>
              </a:rPr>
              <a:t>examples.desktop</a:t>
            </a:r>
            <a:endParaRPr sz="1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ourier New"/>
                <a:cs typeface="Courier New"/>
              </a:rPr>
              <a:t>$</a:t>
            </a:r>
            <a:r>
              <a:rPr sz="1100" spc="-15" dirty="0">
                <a:latin typeface="Courier New"/>
                <a:cs typeface="Courier New"/>
              </a:rPr>
              <a:t> </a:t>
            </a:r>
            <a:r>
              <a:rPr sz="1100" spc="-5" dirty="0">
                <a:latin typeface="Courier New"/>
                <a:cs typeface="Courier New"/>
              </a:rPr>
              <a:t>head file_list.txt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ourier New"/>
                <a:cs typeface="Courier New"/>
              </a:rPr>
              <a:t>.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Courier New"/>
                <a:cs typeface="Courier New"/>
              </a:rPr>
              <a:t>./Downloads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Courier New"/>
                <a:cs typeface="Courier New"/>
              </a:rPr>
              <a:t>./Pictures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Courier New"/>
                <a:cs typeface="Courier New"/>
              </a:rPr>
              <a:t>./Public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Courier New"/>
                <a:cs typeface="Courier New"/>
              </a:rPr>
              <a:t>./Music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Courier New"/>
                <a:cs typeface="Courier New"/>
              </a:rPr>
              <a:t>./.bash_logout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Courier New"/>
                <a:cs typeface="Courier New"/>
              </a:rPr>
              <a:t>./.local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ourier New"/>
                <a:cs typeface="Courier New"/>
              </a:rPr>
              <a:t>./.local/share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spc="-5" dirty="0">
                <a:latin typeface="Courier New"/>
                <a:cs typeface="Courier New"/>
              </a:rPr>
              <a:t>./.local/share/icc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Courier New"/>
                <a:cs typeface="Courier New"/>
              </a:rPr>
              <a:t>./.local/share/icc/edid-33d524c378824a7b78c6c679234da6b1.icc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70167" y="4430395"/>
            <a:ext cx="112014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Courier New"/>
                <a:cs typeface="Courier New"/>
              </a:rPr>
              <a:t>fi</a:t>
            </a:r>
            <a:r>
              <a:rPr sz="1100" b="1" spc="5" dirty="0">
                <a:latin typeface="Courier New"/>
                <a:cs typeface="Courier New"/>
              </a:rPr>
              <a:t>l</a:t>
            </a:r>
            <a:r>
              <a:rPr sz="1100" b="1" spc="-5" dirty="0">
                <a:latin typeface="Courier New"/>
                <a:cs typeface="Courier New"/>
              </a:rPr>
              <a:t>e</a:t>
            </a:r>
            <a:r>
              <a:rPr sz="1100" b="1" spc="5" dirty="0">
                <a:latin typeface="Courier New"/>
                <a:cs typeface="Courier New"/>
              </a:rPr>
              <a:t>_</a:t>
            </a:r>
            <a:r>
              <a:rPr sz="1100" b="1" spc="-5" dirty="0">
                <a:latin typeface="Courier New"/>
                <a:cs typeface="Courier New"/>
              </a:rPr>
              <a:t>list.t</a:t>
            </a:r>
            <a:r>
              <a:rPr sz="1100" b="1" spc="5" dirty="0">
                <a:latin typeface="Courier New"/>
                <a:cs typeface="Courier New"/>
              </a:rPr>
              <a:t>x</a:t>
            </a:r>
            <a:r>
              <a:rPr sz="1100" b="1" dirty="0">
                <a:latin typeface="Courier New"/>
                <a:cs typeface="Courier New"/>
              </a:rPr>
              <a:t>t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32040" y="4430395"/>
            <a:ext cx="44640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Courier New"/>
                <a:cs typeface="Courier New"/>
              </a:rPr>
              <a:t>M</a:t>
            </a:r>
            <a:r>
              <a:rPr sz="1100" spc="5" dirty="0">
                <a:latin typeface="Courier New"/>
                <a:cs typeface="Courier New"/>
              </a:rPr>
              <a:t>u</a:t>
            </a:r>
            <a:r>
              <a:rPr sz="1100" spc="-5" dirty="0">
                <a:latin typeface="Courier New"/>
                <a:cs typeface="Courier New"/>
              </a:rPr>
              <a:t>si</a:t>
            </a:r>
            <a:r>
              <a:rPr sz="1100" dirty="0">
                <a:latin typeface="Courier New"/>
                <a:cs typeface="Courier New"/>
              </a:rPr>
              <a:t>c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22021" y="4430395"/>
            <a:ext cx="69786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Courier New"/>
                <a:cs typeface="Courier New"/>
              </a:rPr>
              <a:t>Pictures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62989" y="4430395"/>
            <a:ext cx="53022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Courier New"/>
                <a:cs typeface="Courier New"/>
              </a:rPr>
              <a:t>Public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36815" y="4430395"/>
            <a:ext cx="78295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" dirty="0">
                <a:latin typeface="Courier New"/>
                <a:cs typeface="Courier New"/>
              </a:rPr>
              <a:t>T</a:t>
            </a:r>
            <a:r>
              <a:rPr sz="1100" spc="-5" dirty="0">
                <a:latin typeface="Courier New"/>
                <a:cs typeface="Courier New"/>
              </a:rPr>
              <a:t>emplat</a:t>
            </a:r>
            <a:r>
              <a:rPr sz="1100" spc="5" dirty="0">
                <a:latin typeface="Courier New"/>
                <a:cs typeface="Courier New"/>
              </a:rPr>
              <a:t>e</a:t>
            </a:r>
            <a:r>
              <a:rPr sz="1100" dirty="0">
                <a:latin typeface="Courier New"/>
                <a:cs typeface="Courier New"/>
              </a:rPr>
              <a:t>s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461893" y="4430395"/>
            <a:ext cx="53022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Courier New"/>
                <a:cs typeface="Courier New"/>
              </a:rPr>
              <a:t>Videos</a:t>
            </a:r>
            <a:endParaRPr sz="1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45345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5" dirty="0"/>
              <a:t>Throwing</a:t>
            </a:r>
            <a:r>
              <a:rPr sz="4400" spc="-30" dirty="0"/>
              <a:t> </a:t>
            </a:r>
            <a:r>
              <a:rPr sz="4400" spc="-20" dirty="0"/>
              <a:t>stuff</a:t>
            </a:r>
            <a:r>
              <a:rPr sz="4400" spc="-55" dirty="0"/>
              <a:t> </a:t>
            </a:r>
            <a:r>
              <a:rPr sz="4400" spc="-40" dirty="0"/>
              <a:t>away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56565"/>
            <a:ext cx="9937750" cy="346392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Sometimes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you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want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be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able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hide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output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4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STDOUT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 </a:t>
            </a:r>
            <a:r>
              <a:rPr sz="2400" spc="-15" dirty="0">
                <a:latin typeface="Calibri"/>
                <a:cs typeface="Calibri"/>
              </a:rPr>
              <a:t>just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want 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test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whether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something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worked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19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STDERR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 </a:t>
            </a:r>
            <a:r>
              <a:rPr sz="2400" spc="-15" dirty="0">
                <a:latin typeface="Calibri"/>
                <a:cs typeface="Calibri"/>
              </a:rPr>
              <a:t>want to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hide </a:t>
            </a:r>
            <a:r>
              <a:rPr sz="2400" spc="-15" dirty="0">
                <a:latin typeface="Calibri"/>
                <a:cs typeface="Calibri"/>
              </a:rPr>
              <a:t>progress</a:t>
            </a:r>
            <a:r>
              <a:rPr sz="2400" dirty="0">
                <a:latin typeface="Calibri"/>
                <a:cs typeface="Calibri"/>
              </a:rPr>
              <a:t> /</a:t>
            </a:r>
            <a:r>
              <a:rPr sz="2400" spc="-10" dirty="0">
                <a:latin typeface="Calibri"/>
                <a:cs typeface="Calibri"/>
              </a:rPr>
              <a:t> error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messages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Arial MT"/>
              <a:buChar char="•"/>
            </a:pPr>
            <a:endParaRPr sz="2700">
              <a:latin typeface="Calibri"/>
              <a:cs typeface="Calibri"/>
            </a:endParaRPr>
          </a:p>
          <a:p>
            <a:pPr marL="241300" marR="5080" indent="-229235">
              <a:lnSpc>
                <a:spcPts val="3020"/>
              </a:lnSpc>
              <a:spcBef>
                <a:spcPts val="1739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Linux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defines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special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file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/dev/null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which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you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write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but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just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discards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all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sent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it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14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ourier New"/>
                <a:cs typeface="Courier New"/>
              </a:rPr>
              <a:t>might_fail </a:t>
            </a:r>
            <a:r>
              <a:rPr sz="2400" dirty="0">
                <a:latin typeface="Courier New"/>
                <a:cs typeface="Courier New"/>
              </a:rPr>
              <a:t>&gt;</a:t>
            </a:r>
            <a:r>
              <a:rPr sz="2400" spc="-10" dirty="0">
                <a:latin typeface="Courier New"/>
                <a:cs typeface="Courier New"/>
              </a:rPr>
              <a:t> /dev/null</a:t>
            </a:r>
            <a:endParaRPr sz="2400">
              <a:latin typeface="Courier New"/>
              <a:cs typeface="Courier New"/>
            </a:endParaRPr>
          </a:p>
          <a:p>
            <a:pPr marL="698500" lvl="1" indent="-229235">
              <a:lnSpc>
                <a:spcPct val="100000"/>
              </a:lnSpc>
              <a:spcBef>
                <a:spcPts val="219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ourier New"/>
                <a:cs typeface="Courier New"/>
              </a:rPr>
              <a:t>chatty_app</a:t>
            </a:r>
            <a:r>
              <a:rPr sz="2400" spc="-15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2&gt;</a:t>
            </a:r>
            <a:r>
              <a:rPr sz="2400" spc="-20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/dev/null</a:t>
            </a:r>
            <a:endParaRPr sz="2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59258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Linking</a:t>
            </a:r>
            <a:r>
              <a:rPr sz="4400" spc="-25" dirty="0"/>
              <a:t> </a:t>
            </a:r>
            <a:r>
              <a:rPr sz="4400" spc="-20" dirty="0"/>
              <a:t>programs</a:t>
            </a:r>
            <a:r>
              <a:rPr sz="4400" spc="-60" dirty="0"/>
              <a:t> </a:t>
            </a:r>
            <a:r>
              <a:rPr sz="4400" spc="-15" dirty="0"/>
              <a:t>together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93189"/>
            <a:ext cx="10008235" cy="303212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marR="5080" indent="-229235">
              <a:lnSpc>
                <a:spcPct val="90000"/>
              </a:lnSpc>
              <a:spcBef>
                <a:spcPts val="434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20" dirty="0">
                <a:latin typeface="Calibri"/>
                <a:cs typeface="Calibri"/>
              </a:rPr>
              <a:t>Part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original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UNIX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design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was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have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lots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small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programs 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doing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specific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jobs,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then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link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them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together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perform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more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advanced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tasks.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 MT"/>
              <a:buChar char="•"/>
            </a:pPr>
            <a:endParaRPr sz="3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latin typeface="Calibri"/>
                <a:cs typeface="Calibri"/>
              </a:rPr>
              <a:t>There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couple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mechanisms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do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this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40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Pipes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04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Backticks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85674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Linking</a:t>
            </a:r>
            <a:r>
              <a:rPr sz="4400" spc="-10" dirty="0"/>
              <a:t> </a:t>
            </a:r>
            <a:r>
              <a:rPr sz="4400" spc="-20" dirty="0"/>
              <a:t>programs</a:t>
            </a:r>
            <a:r>
              <a:rPr sz="4400" spc="-40" dirty="0"/>
              <a:t> </a:t>
            </a:r>
            <a:r>
              <a:rPr sz="4400" spc="-15" dirty="0"/>
              <a:t>together</a:t>
            </a:r>
            <a:r>
              <a:rPr sz="4400" spc="15" dirty="0"/>
              <a:t> </a:t>
            </a:r>
            <a:r>
              <a:rPr sz="4400" dirty="0"/>
              <a:t>using pipes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93189"/>
            <a:ext cx="10278745" cy="445389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9235">
              <a:lnSpc>
                <a:spcPts val="3030"/>
              </a:lnSpc>
              <a:spcBef>
                <a:spcPts val="47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Pipes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mechanism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connect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STDOUT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one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program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STDIN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45" dirty="0">
                <a:latin typeface="Calibri"/>
                <a:cs typeface="Calibri"/>
              </a:rPr>
              <a:t>another.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75" dirty="0">
                <a:latin typeface="Calibri"/>
                <a:cs typeface="Calibri"/>
              </a:rPr>
              <a:t>You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can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use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them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build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small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pipelines</a:t>
            </a:r>
            <a:endParaRPr sz="2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2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30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create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pipe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just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pipe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character</a:t>
            </a:r>
            <a:r>
              <a:rPr sz="2800" spc="-5" dirty="0">
                <a:latin typeface="Calibri"/>
                <a:cs typeface="Calibri"/>
              </a:rPr>
              <a:t> |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between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programs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 MT"/>
              <a:buChar char="•"/>
            </a:pPr>
            <a:endParaRPr sz="3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ourier New"/>
                <a:cs typeface="Courier New"/>
              </a:rPr>
              <a:t>pr1</a:t>
            </a:r>
            <a:r>
              <a:rPr sz="2800" spc="-2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| </a:t>
            </a:r>
            <a:r>
              <a:rPr sz="2800" spc="-10" dirty="0">
                <a:latin typeface="Courier New"/>
                <a:cs typeface="Courier New"/>
              </a:rPr>
              <a:t>pr2</a:t>
            </a:r>
            <a:r>
              <a:rPr sz="2800" spc="-1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equivalent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10" dirty="0">
                <a:latin typeface="Courier New"/>
                <a:cs typeface="Courier New"/>
              </a:rPr>
              <a:t>pr1</a:t>
            </a:r>
            <a:r>
              <a:rPr sz="2800" spc="-20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&gt; temp;</a:t>
            </a:r>
            <a:r>
              <a:rPr sz="2800" spc="-30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pr2</a:t>
            </a:r>
            <a:r>
              <a:rPr sz="2800" spc="-20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&lt; temp</a:t>
            </a:r>
            <a:endParaRPr sz="2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3300">
              <a:latin typeface="Courier New"/>
              <a:cs typeface="Courier New"/>
            </a:endParaRPr>
          </a:p>
          <a:p>
            <a:pPr marL="205104" marR="7085965">
              <a:lnSpc>
                <a:spcPct val="100000"/>
              </a:lnSpc>
              <a:spcBef>
                <a:spcPts val="2615"/>
              </a:spcBef>
            </a:pPr>
            <a:r>
              <a:rPr sz="2800" spc="-5" dirty="0">
                <a:latin typeface="Courier New"/>
                <a:cs typeface="Courier New"/>
              </a:rPr>
              <a:t>$</a:t>
            </a:r>
            <a:r>
              <a:rPr sz="2800" spc="-30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ls</a:t>
            </a:r>
            <a:r>
              <a:rPr sz="2800" spc="-3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|</a:t>
            </a:r>
            <a:r>
              <a:rPr sz="2800" spc="-25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head</a:t>
            </a:r>
            <a:r>
              <a:rPr sz="2800" spc="-30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-2 </a:t>
            </a:r>
            <a:r>
              <a:rPr sz="2800" spc="-1664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Data</a:t>
            </a:r>
            <a:endParaRPr sz="2800">
              <a:latin typeface="Courier New"/>
              <a:cs typeface="Courier New"/>
            </a:endParaRPr>
          </a:p>
          <a:p>
            <a:pPr marL="205104">
              <a:lnSpc>
                <a:spcPct val="100000"/>
              </a:lnSpc>
            </a:pPr>
            <a:r>
              <a:rPr sz="2800" spc="-10" dirty="0">
                <a:latin typeface="Courier New"/>
                <a:cs typeface="Courier New"/>
              </a:rPr>
              <a:t>Desktop</a:t>
            </a:r>
            <a:endParaRPr sz="2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57988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" dirty="0"/>
              <a:t>Useful</a:t>
            </a:r>
            <a:r>
              <a:rPr sz="4400" spc="-15" dirty="0"/>
              <a:t> </a:t>
            </a:r>
            <a:r>
              <a:rPr sz="4400" spc="-20" dirty="0"/>
              <a:t>programs</a:t>
            </a:r>
            <a:r>
              <a:rPr sz="4400" spc="-35" dirty="0"/>
              <a:t> for</a:t>
            </a:r>
            <a:r>
              <a:rPr sz="4400" spc="-20" dirty="0"/>
              <a:t> </a:t>
            </a:r>
            <a:r>
              <a:rPr sz="4400" dirty="0"/>
              <a:t>pipes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93189"/>
            <a:ext cx="10201275" cy="370459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9235">
              <a:lnSpc>
                <a:spcPts val="3030"/>
              </a:lnSpc>
              <a:spcBef>
                <a:spcPts val="47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latin typeface="Calibri"/>
                <a:cs typeface="Calibri"/>
              </a:rPr>
              <a:t>Whilst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you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theoretically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pipes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link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any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programs,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there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are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some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which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are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particularly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useful,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these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are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things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like: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3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ourier New"/>
                <a:cs typeface="Courier New"/>
              </a:rPr>
              <a:t>w</a:t>
            </a:r>
            <a:r>
              <a:rPr sz="2400" dirty="0">
                <a:latin typeface="Courier New"/>
                <a:cs typeface="Courier New"/>
              </a:rPr>
              <a:t>c</a:t>
            </a:r>
            <a:r>
              <a:rPr sz="2400" spc="-375" dirty="0">
                <a:latin typeface="Courier New"/>
                <a:cs typeface="Courier New"/>
              </a:rPr>
              <a:t> 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line 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u</a:t>
            </a:r>
            <a:r>
              <a:rPr sz="2400" spc="-30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ting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ourier New"/>
                <a:cs typeface="Courier New"/>
              </a:rPr>
              <a:t>gre</a:t>
            </a:r>
            <a:r>
              <a:rPr sz="2400" dirty="0">
                <a:latin typeface="Courier New"/>
                <a:cs typeface="Courier New"/>
              </a:rPr>
              <a:t>p</a:t>
            </a:r>
            <a:r>
              <a:rPr sz="2400" spc="-915" dirty="0">
                <a:latin typeface="Courier New"/>
                <a:cs typeface="Courier New"/>
              </a:rPr>
              <a:t> 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sea</a:t>
            </a:r>
            <a:r>
              <a:rPr sz="2400" spc="-3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ching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04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ourier New"/>
                <a:cs typeface="Courier New"/>
              </a:rPr>
              <a:t>sor</a:t>
            </a:r>
            <a:r>
              <a:rPr sz="2400" dirty="0">
                <a:latin typeface="Courier New"/>
                <a:cs typeface="Courier New"/>
              </a:rPr>
              <a:t>t</a:t>
            </a:r>
            <a:r>
              <a:rPr sz="2400" spc="-915" dirty="0">
                <a:latin typeface="Courier New"/>
                <a:cs typeface="Courier New"/>
              </a:rPr>
              <a:t> 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rt things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ourier New"/>
                <a:cs typeface="Courier New"/>
              </a:rPr>
              <a:t>uni</a:t>
            </a:r>
            <a:r>
              <a:rPr sz="2400" dirty="0">
                <a:latin typeface="Courier New"/>
                <a:cs typeface="Courier New"/>
              </a:rPr>
              <a:t>q</a:t>
            </a:r>
            <a:r>
              <a:rPr sz="2400" spc="-915" dirty="0">
                <a:latin typeface="Courier New"/>
                <a:cs typeface="Courier New"/>
              </a:rPr>
              <a:t> 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dedupli</a:t>
            </a:r>
            <a:r>
              <a:rPr sz="2400" spc="-25" dirty="0">
                <a:latin typeface="Calibri"/>
                <a:cs typeface="Calibri"/>
              </a:rPr>
              <a:t>cat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thin</a:t>
            </a:r>
            <a:r>
              <a:rPr sz="2400" spc="-1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20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ourier New"/>
                <a:cs typeface="Courier New"/>
              </a:rPr>
              <a:t>les</a:t>
            </a:r>
            <a:r>
              <a:rPr sz="2400" dirty="0">
                <a:latin typeface="Courier New"/>
                <a:cs typeface="Courier New"/>
              </a:rPr>
              <a:t>s</a:t>
            </a:r>
            <a:r>
              <a:rPr sz="2400" spc="-915" dirty="0">
                <a:latin typeface="Courier New"/>
                <a:cs typeface="Courier New"/>
              </a:rPr>
              <a:t> 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3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e am</a:t>
            </a:r>
            <a:r>
              <a:rPr sz="2400" spc="-5" dirty="0">
                <a:latin typeface="Calibri"/>
                <a:cs typeface="Calibri"/>
              </a:rPr>
              <a:t>ou</a:t>
            </a:r>
            <a:r>
              <a:rPr sz="2400" spc="-30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ts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output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04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ourier New"/>
                <a:cs typeface="Courier New"/>
              </a:rPr>
              <a:t>zcat/gunzip/gzip</a:t>
            </a:r>
            <a:r>
              <a:rPr sz="2400" spc="-950" dirty="0">
                <a:latin typeface="Courier New"/>
                <a:cs typeface="Courier New"/>
              </a:rPr>
              <a:t> 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decompression </a:t>
            </a:r>
            <a:r>
              <a:rPr sz="2400" spc="-5" dirty="0">
                <a:latin typeface="Calibri"/>
                <a:cs typeface="Calibri"/>
              </a:rPr>
              <a:t>or </a:t>
            </a:r>
            <a:r>
              <a:rPr sz="2400" spc="-10" dirty="0">
                <a:latin typeface="Calibri"/>
                <a:cs typeface="Calibri"/>
              </a:rPr>
              <a:t>compression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51739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Small</a:t>
            </a:r>
            <a:r>
              <a:rPr sz="4400" spc="-35" dirty="0"/>
              <a:t> </a:t>
            </a:r>
            <a:r>
              <a:rPr sz="4400" spc="-20" dirty="0"/>
              <a:t>example</a:t>
            </a:r>
            <a:r>
              <a:rPr sz="4400" spc="-30" dirty="0"/>
              <a:t> </a:t>
            </a:r>
            <a:r>
              <a:rPr sz="4400" dirty="0"/>
              <a:t>pipeline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93189"/>
            <a:ext cx="10313670" cy="223456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marR="5080" indent="-229235">
              <a:lnSpc>
                <a:spcPct val="90000"/>
              </a:lnSpc>
              <a:spcBef>
                <a:spcPts val="434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80" dirty="0">
                <a:latin typeface="Calibri"/>
                <a:cs typeface="Calibri"/>
              </a:rPr>
              <a:t>Take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compressed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fastq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sequence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file,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extract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from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all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entries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containing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telomere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repeat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sequence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(TTAGGG)</a:t>
            </a:r>
            <a:r>
              <a:rPr sz="2800" spc="-5" dirty="0">
                <a:latin typeface="Calibri"/>
                <a:cs typeface="Calibri"/>
              </a:rPr>
              <a:t> and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count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them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375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Courier New"/>
                <a:cs typeface="Courier New"/>
              </a:rPr>
              <a:t>zcat</a:t>
            </a:r>
            <a:r>
              <a:rPr sz="2800" spc="-30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file.fq.gz </a:t>
            </a:r>
            <a:r>
              <a:rPr sz="2800" spc="-5" dirty="0">
                <a:latin typeface="Courier New"/>
                <a:cs typeface="Courier New"/>
              </a:rPr>
              <a:t>|</a:t>
            </a:r>
            <a:r>
              <a:rPr sz="2800" spc="-15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grep TTAGGGTTAGGG </a:t>
            </a:r>
            <a:r>
              <a:rPr sz="2800" spc="-5" dirty="0">
                <a:latin typeface="Courier New"/>
                <a:cs typeface="Courier New"/>
              </a:rPr>
              <a:t>|</a:t>
            </a:r>
            <a:r>
              <a:rPr sz="2800" spc="-2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wc</a:t>
            </a:r>
            <a:r>
              <a:rPr sz="2800" spc="-20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-l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4841494"/>
            <a:ext cx="616839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73304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urier New"/>
                <a:cs typeface="Courier New"/>
              </a:rPr>
              <a:t>$</a:t>
            </a:r>
            <a:r>
              <a:rPr sz="1800" spc="-2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zcat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file.fq.gz</a:t>
            </a:r>
            <a:r>
              <a:rPr sz="1800" spc="-2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|</a:t>
            </a:r>
            <a:r>
              <a:rPr sz="1800" spc="-2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wc</a:t>
            </a:r>
            <a:r>
              <a:rPr sz="1800" spc="-3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-l </a:t>
            </a:r>
            <a:r>
              <a:rPr sz="1800" spc="-106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179536960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$</a:t>
            </a:r>
            <a:r>
              <a:rPr sz="1800" spc="-10" dirty="0">
                <a:latin typeface="Courier New"/>
                <a:cs typeface="Courier New"/>
              </a:rPr>
              <a:t> zcat</a:t>
            </a:r>
            <a:r>
              <a:rPr sz="1800" spc="-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file.fq.gz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|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grep</a:t>
            </a:r>
            <a:r>
              <a:rPr sz="1800" spc="-2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TTAGGGTTAGGG</a:t>
            </a:r>
            <a:r>
              <a:rPr sz="1800" spc="-2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|</a:t>
            </a:r>
            <a:r>
              <a:rPr sz="1800" spc="-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wc</a:t>
            </a:r>
            <a:r>
              <a:rPr sz="1800" spc="-2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-l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3925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754760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Using</a:t>
            </a:r>
            <a:r>
              <a:rPr sz="4400" spc="-10" dirty="0"/>
              <a:t> </a:t>
            </a:r>
            <a:r>
              <a:rPr sz="4400" spc="-5" dirty="0"/>
              <a:t>backticks</a:t>
            </a:r>
            <a:r>
              <a:rPr sz="4400" spc="-10" dirty="0"/>
              <a:t> </a:t>
            </a:r>
            <a:r>
              <a:rPr sz="4400" spc="-20" dirty="0"/>
              <a:t>to</a:t>
            </a:r>
            <a:r>
              <a:rPr sz="4400" spc="-10" dirty="0"/>
              <a:t> </a:t>
            </a:r>
            <a:r>
              <a:rPr sz="4400" spc="-15" dirty="0"/>
              <a:t>capture</a:t>
            </a:r>
            <a:r>
              <a:rPr sz="4400" spc="-25" dirty="0"/>
              <a:t> </a:t>
            </a:r>
            <a:r>
              <a:rPr sz="4400" spc="-5" dirty="0"/>
              <a:t>output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93189"/>
            <a:ext cx="10009505" cy="403479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9235">
              <a:lnSpc>
                <a:spcPts val="3030"/>
              </a:lnSpc>
              <a:spcBef>
                <a:spcPts val="47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Pipes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great</a:t>
            </a:r>
            <a:r>
              <a:rPr sz="2800" spc="-20" dirty="0">
                <a:latin typeface="Calibri"/>
                <a:cs typeface="Calibri"/>
              </a:rPr>
              <a:t> to</a:t>
            </a:r>
            <a:r>
              <a:rPr sz="2800" spc="-5" dirty="0">
                <a:latin typeface="Calibri"/>
                <a:cs typeface="Calibri"/>
              </a:rPr>
              <a:t> link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streams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20" dirty="0">
                <a:latin typeface="Calibri"/>
                <a:cs typeface="Calibri"/>
              </a:rPr>
              <a:t>data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together,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but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they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need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be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supported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by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both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programs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4100">
              <a:latin typeface="Calibri"/>
              <a:cs typeface="Calibri"/>
            </a:endParaRPr>
          </a:p>
          <a:p>
            <a:pPr marL="241300" marR="603885" indent="-229235">
              <a:lnSpc>
                <a:spcPts val="3030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Calibri"/>
                <a:cs typeface="Calibri"/>
              </a:rPr>
              <a:t>In some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cases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you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want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use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output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one </a:t>
            </a:r>
            <a:r>
              <a:rPr sz="2800" spc="-25" dirty="0">
                <a:latin typeface="Calibri"/>
                <a:cs typeface="Calibri"/>
              </a:rPr>
              <a:t>program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argument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another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one.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4100">
              <a:latin typeface="Calibri"/>
              <a:cs typeface="Calibri"/>
            </a:endParaRPr>
          </a:p>
          <a:p>
            <a:pPr marL="241300" marR="656590" indent="-229235">
              <a:lnSpc>
                <a:spcPts val="3020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75" dirty="0">
                <a:latin typeface="Calibri"/>
                <a:cs typeface="Calibri"/>
              </a:rPr>
              <a:t>You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this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using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backticks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-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these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are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like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quotes,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but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their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contents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are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executed,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contents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are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replaced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with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STDOUT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the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executed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code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40925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" dirty="0"/>
              <a:t>Backticks</a:t>
            </a:r>
            <a:r>
              <a:rPr sz="4400" spc="-40" dirty="0"/>
              <a:t> </a:t>
            </a:r>
            <a:r>
              <a:rPr sz="4400" spc="-20" dirty="0"/>
              <a:t>example</a:t>
            </a:r>
            <a:endParaRPr sz="44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355344" y="3563917"/>
          <a:ext cx="6682101" cy="7606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6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4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31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96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80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24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83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0324">
                <a:tc>
                  <a:txBody>
                    <a:bodyPr/>
                    <a:lstStyle/>
                    <a:p>
                      <a:pPr marL="260350" indent="-228600">
                        <a:lnSpc>
                          <a:spcPts val="2655"/>
                        </a:lnSpc>
                        <a:buFont typeface="Arial MT"/>
                        <a:buChar char="•"/>
                        <a:tabLst>
                          <a:tab pos="260350" algn="l"/>
                        </a:tabLst>
                      </a:pPr>
                      <a:r>
                        <a:rPr sz="2400" spc="-5" dirty="0">
                          <a:latin typeface="Courier New"/>
                          <a:cs typeface="Courier New"/>
                        </a:rPr>
                        <a:t>which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2655"/>
                        </a:lnSpc>
                      </a:pPr>
                      <a:r>
                        <a:rPr sz="2400" spc="-10" dirty="0">
                          <a:latin typeface="Courier New"/>
                          <a:cs typeface="Courier New"/>
                        </a:rPr>
                        <a:t>fastqc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324">
                <a:tc>
                  <a:txBody>
                    <a:bodyPr/>
                    <a:lstStyle/>
                    <a:p>
                      <a:pPr marL="260350" indent="-228600">
                        <a:lnSpc>
                          <a:spcPts val="2755"/>
                        </a:lnSpc>
                        <a:buFont typeface="Arial MT"/>
                        <a:buChar char="•"/>
                        <a:tabLst>
                          <a:tab pos="260350" algn="l"/>
                        </a:tabLst>
                      </a:pPr>
                      <a:r>
                        <a:rPr sz="2400" spc="-5" dirty="0">
                          <a:latin typeface="Courier New"/>
                          <a:cs typeface="Courier New"/>
                        </a:rPr>
                        <a:t>ls</a:t>
                      </a:r>
                      <a:r>
                        <a:rPr sz="2400" spc="-6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400" spc="-5" dirty="0">
                          <a:latin typeface="Courier New"/>
                          <a:cs typeface="Courier New"/>
                        </a:rPr>
                        <a:t>-l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2755"/>
                        </a:lnSpc>
                      </a:pPr>
                      <a:r>
                        <a:rPr sz="2400" spc="-10" dirty="0">
                          <a:latin typeface="Courier New"/>
                          <a:cs typeface="Courier New"/>
                        </a:rPr>
                        <a:t>[whatever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2755"/>
                        </a:lnSpc>
                      </a:pPr>
                      <a:r>
                        <a:rPr sz="2400" spc="-5" dirty="0">
                          <a:latin typeface="Courier New"/>
                          <a:cs typeface="Courier New"/>
                        </a:rPr>
                        <a:t>came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755"/>
                        </a:lnSpc>
                      </a:pPr>
                      <a:r>
                        <a:rPr sz="2400" spc="-10" dirty="0">
                          <a:latin typeface="Courier New"/>
                          <a:cs typeface="Courier New"/>
                        </a:rPr>
                        <a:t>out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2755"/>
                        </a:lnSpc>
                      </a:pPr>
                      <a:r>
                        <a:rPr sz="2400" spc="-5" dirty="0">
                          <a:latin typeface="Courier New"/>
                          <a:cs typeface="Courier New"/>
                        </a:rPr>
                        <a:t>of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755"/>
                        </a:lnSpc>
                      </a:pPr>
                      <a:r>
                        <a:rPr sz="2400" spc="-10" dirty="0">
                          <a:latin typeface="Courier New"/>
                          <a:cs typeface="Courier New"/>
                        </a:rPr>
                        <a:t>step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2755"/>
                        </a:lnSpc>
                      </a:pPr>
                      <a:r>
                        <a:rPr sz="2400" spc="-5" dirty="0">
                          <a:latin typeface="Courier New"/>
                          <a:cs typeface="Courier New"/>
                        </a:rPr>
                        <a:t>1]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916939" y="1793189"/>
            <a:ext cx="10131425" cy="302831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marR="5080" indent="-229235">
              <a:lnSpc>
                <a:spcPct val="90000"/>
              </a:lnSpc>
              <a:spcBef>
                <a:spcPts val="434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want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find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out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where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program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(fastqc)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installed,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want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find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out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whether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that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location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real</a:t>
            </a:r>
            <a:r>
              <a:rPr sz="2800" spc="-10" dirty="0">
                <a:latin typeface="Calibri"/>
                <a:cs typeface="Calibri"/>
              </a:rPr>
              <a:t> file,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or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symlink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somewhere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else.</a:t>
            </a:r>
            <a:endParaRPr sz="2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Calibri"/>
                <a:cs typeface="Calibri"/>
              </a:rPr>
              <a:t>I </a:t>
            </a:r>
            <a:r>
              <a:rPr sz="2800" spc="-10" dirty="0">
                <a:latin typeface="Calibri"/>
                <a:cs typeface="Calibri"/>
              </a:rPr>
              <a:t>can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this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2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separate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steps,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but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this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involves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copy/paste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24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Backticks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let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you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this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 a </a:t>
            </a:r>
            <a:r>
              <a:rPr sz="2800" spc="-10" dirty="0">
                <a:latin typeface="Calibri"/>
                <a:cs typeface="Calibri"/>
              </a:rPr>
              <a:t>single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step.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6939" y="5429199"/>
            <a:ext cx="56235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urier New"/>
                <a:cs typeface="Courier New"/>
              </a:rPr>
              <a:t>$</a:t>
            </a:r>
            <a:r>
              <a:rPr sz="1800" spc="-2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ls</a:t>
            </a:r>
            <a:r>
              <a:rPr sz="1800" spc="-2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-l</a:t>
            </a:r>
            <a:r>
              <a:rPr sz="1800" spc="-2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`which</a:t>
            </a:r>
            <a:r>
              <a:rPr sz="1800" spc="-3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fastqc`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-rwxr-xr-x</a:t>
            </a:r>
            <a:r>
              <a:rPr sz="1800" spc="-3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1</a:t>
            </a:r>
            <a:r>
              <a:rPr sz="1800" spc="-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andrewss</a:t>
            </a:r>
            <a:r>
              <a:rPr sz="1800" spc="-2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bioinf</a:t>
            </a:r>
            <a:r>
              <a:rPr sz="1800" spc="-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14400 Dec</a:t>
            </a:r>
            <a:r>
              <a:rPr sz="1800" spc="-2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21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85943" y="5703519"/>
            <a:ext cx="4667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ourier New"/>
                <a:cs typeface="Courier New"/>
              </a:rPr>
              <a:t>2017</a:t>
            </a:r>
            <a:r>
              <a:rPr sz="1800" spc="-5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/bi/apps/fastqc/0.11.7/fastqc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40798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0" dirty="0"/>
              <a:t>Iterating</a:t>
            </a:r>
            <a:r>
              <a:rPr sz="4400" spc="-25" dirty="0"/>
              <a:t> over</a:t>
            </a:r>
            <a:r>
              <a:rPr sz="4400" spc="-5" dirty="0"/>
              <a:t> </a:t>
            </a:r>
            <a:r>
              <a:rPr sz="4400" dirty="0"/>
              <a:t>files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93189"/>
            <a:ext cx="10143490" cy="365061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774700" indent="-229235">
              <a:lnSpc>
                <a:spcPts val="3030"/>
              </a:lnSpc>
              <a:spcBef>
                <a:spcPts val="47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Calibri"/>
                <a:cs typeface="Calibri"/>
              </a:rPr>
              <a:t>When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processing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</a:t>
            </a:r>
            <a:r>
              <a:rPr sz="2800" spc="-5" dirty="0">
                <a:latin typeface="Calibri"/>
                <a:cs typeface="Calibri"/>
              </a:rPr>
              <a:t> it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common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need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re-run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same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command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multiple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times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different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input/output</a:t>
            </a:r>
            <a:r>
              <a:rPr sz="2800" spc="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files.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4100">
              <a:latin typeface="Calibri"/>
              <a:cs typeface="Calibri"/>
            </a:endParaRPr>
          </a:p>
          <a:p>
            <a:pPr marL="241300" marR="5080" indent="-229235">
              <a:lnSpc>
                <a:spcPts val="3030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Calibri"/>
                <a:cs typeface="Calibri"/>
              </a:rPr>
              <a:t>Some </a:t>
            </a:r>
            <a:r>
              <a:rPr sz="2800" spc="-20" dirty="0">
                <a:latin typeface="Calibri"/>
                <a:cs typeface="Calibri"/>
              </a:rPr>
              <a:t>programs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will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support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being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provided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with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multiple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input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files,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but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many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will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not.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4100">
              <a:latin typeface="Calibri"/>
              <a:cs typeface="Calibri"/>
            </a:endParaRPr>
          </a:p>
          <a:p>
            <a:pPr marL="241300" marR="194310" indent="-229235">
              <a:lnSpc>
                <a:spcPts val="3020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75" dirty="0">
                <a:latin typeface="Calibri"/>
                <a:cs typeface="Calibri"/>
              </a:rPr>
              <a:t>You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automation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features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the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BASH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shell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automate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running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these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types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20" dirty="0">
                <a:latin typeface="Calibri"/>
                <a:cs typeface="Calibri"/>
              </a:rPr>
              <a:t>programs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96012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Linux</a:t>
            </a:r>
            <a:r>
              <a:rPr sz="4400" spc="-20" dirty="0"/>
              <a:t> </a:t>
            </a:r>
            <a:r>
              <a:rPr sz="4400" dirty="0"/>
              <a:t>-</a:t>
            </a:r>
            <a:r>
              <a:rPr sz="4400" spc="5" dirty="0"/>
              <a:t> </a:t>
            </a:r>
            <a:r>
              <a:rPr sz="4400" spc="-15" dirty="0"/>
              <a:t>what</a:t>
            </a:r>
            <a:r>
              <a:rPr sz="4400" dirty="0"/>
              <a:t> </a:t>
            </a:r>
            <a:r>
              <a:rPr sz="4400" spc="-15" dirty="0"/>
              <a:t>most</a:t>
            </a:r>
            <a:r>
              <a:rPr sz="4400" dirty="0"/>
              <a:t> people</a:t>
            </a:r>
            <a:r>
              <a:rPr sz="4400" spc="5" dirty="0"/>
              <a:t> </a:t>
            </a:r>
            <a:r>
              <a:rPr sz="4400" spc="-5" dirty="0"/>
              <a:t>now</a:t>
            </a:r>
            <a:r>
              <a:rPr sz="4400" dirty="0"/>
              <a:t> use</a:t>
            </a:r>
            <a:r>
              <a:rPr sz="4400" spc="-30" dirty="0"/>
              <a:t> </a:t>
            </a:r>
            <a:r>
              <a:rPr sz="2000" dirty="0"/>
              <a:t>(apart</a:t>
            </a:r>
            <a:r>
              <a:rPr sz="2000" spc="-30" dirty="0"/>
              <a:t> </a:t>
            </a:r>
            <a:r>
              <a:rPr sz="2000" spc="-10" dirty="0"/>
              <a:t>from</a:t>
            </a:r>
            <a:r>
              <a:rPr sz="2000" spc="-30" dirty="0"/>
              <a:t> </a:t>
            </a:r>
            <a:r>
              <a:rPr sz="2000" spc="-5" dirty="0"/>
              <a:t>OSX!)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916939" y="1756565"/>
            <a:ext cx="9476740" cy="426529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Linux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 </a:t>
            </a:r>
            <a:r>
              <a:rPr sz="2800" spc="-15" dirty="0">
                <a:latin typeface="Calibri"/>
                <a:cs typeface="Calibri"/>
              </a:rPr>
              <a:t>more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correctly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called</a:t>
            </a:r>
            <a:r>
              <a:rPr sz="2800" spc="-5" dirty="0">
                <a:latin typeface="Calibri"/>
                <a:cs typeface="Calibri"/>
              </a:rPr>
              <a:t> GNU/Linux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4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Linux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kernel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19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GNU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 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collection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0" dirty="0">
                <a:latin typeface="Calibri"/>
                <a:cs typeface="Calibri"/>
              </a:rPr>
              <a:t>applications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libraries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har char="•"/>
            </a:pPr>
            <a:endParaRPr sz="3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POSIX</a:t>
            </a:r>
            <a:endParaRPr sz="28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244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400" spc="-5" dirty="0">
                <a:solidFill>
                  <a:srgbClr val="7E7E7E"/>
                </a:solidFill>
                <a:latin typeface="Calibri"/>
                <a:cs typeface="Calibri"/>
              </a:rPr>
              <a:t>The</a:t>
            </a: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7E7E7E"/>
                </a:solidFill>
                <a:latin typeface="Calibri"/>
                <a:cs typeface="Calibri"/>
              </a:rPr>
              <a:t>way</a:t>
            </a:r>
            <a:r>
              <a:rPr sz="2400" spc="-10" dirty="0">
                <a:solidFill>
                  <a:srgbClr val="7E7E7E"/>
                </a:solidFill>
                <a:latin typeface="Calibri"/>
                <a:cs typeface="Calibri"/>
              </a:rPr>
              <a:t> that</a:t>
            </a:r>
            <a:r>
              <a:rPr sz="24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7E7E7E"/>
                </a:solidFill>
                <a:latin typeface="Calibri"/>
                <a:cs typeface="Calibri"/>
              </a:rPr>
              <a:t>devices,</a:t>
            </a: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7E7E7E"/>
                </a:solidFill>
                <a:latin typeface="Calibri"/>
                <a:cs typeface="Calibri"/>
              </a:rPr>
              <a:t>configuration,</a:t>
            </a:r>
            <a:r>
              <a:rPr sz="240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memory</a:t>
            </a:r>
            <a:r>
              <a:rPr sz="24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2400" spc="-5" dirty="0">
                <a:solidFill>
                  <a:srgbClr val="7E7E7E"/>
                </a:solidFill>
                <a:latin typeface="Calibri"/>
                <a:cs typeface="Calibri"/>
              </a:rPr>
              <a:t> libraries</a:t>
            </a:r>
            <a:r>
              <a:rPr sz="2400" spc="-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7E7E7E"/>
                </a:solidFill>
                <a:latin typeface="Calibri"/>
                <a:cs typeface="Calibri"/>
              </a:rPr>
              <a:t>are</a:t>
            </a: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7E7E7E"/>
                </a:solidFill>
                <a:latin typeface="Calibri"/>
                <a:cs typeface="Calibri"/>
              </a:rPr>
              <a:t>handled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har char="•"/>
            </a:pPr>
            <a:endParaRPr sz="27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7E7E7E"/>
                </a:solidFill>
                <a:latin typeface="Calibri"/>
                <a:cs typeface="Calibri"/>
              </a:rPr>
              <a:t>standardised</a:t>
            </a: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7E7E7E"/>
                </a:solidFill>
                <a:latin typeface="Calibri"/>
                <a:cs typeface="Calibri"/>
              </a:rPr>
              <a:t>development</a:t>
            </a: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7E7E7E"/>
                </a:solidFill>
                <a:latin typeface="Calibri"/>
                <a:cs typeface="Calibri"/>
              </a:rPr>
              <a:t>environment</a:t>
            </a:r>
            <a:r>
              <a:rPr sz="240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7E7E7E"/>
                </a:solidFill>
                <a:latin typeface="Calibri"/>
                <a:cs typeface="Calibri"/>
              </a:rPr>
              <a:t>based on</a:t>
            </a: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 C</a:t>
            </a:r>
            <a:r>
              <a:rPr sz="24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and </a:t>
            </a:r>
            <a:r>
              <a:rPr sz="2400" spc="-20" dirty="0">
                <a:solidFill>
                  <a:srgbClr val="7E7E7E"/>
                </a:solidFill>
                <a:latin typeface="Calibri"/>
                <a:cs typeface="Calibri"/>
              </a:rPr>
              <a:t>make</a:t>
            </a:r>
            <a:endParaRPr sz="24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2400" spc="-20" dirty="0">
                <a:solidFill>
                  <a:srgbClr val="7E7E7E"/>
                </a:solidFill>
                <a:latin typeface="Calibri"/>
                <a:cs typeface="Calibri"/>
              </a:rPr>
              <a:t> core</a:t>
            </a:r>
            <a:r>
              <a:rPr sz="2400" spc="-5" dirty="0">
                <a:solidFill>
                  <a:srgbClr val="7E7E7E"/>
                </a:solidFill>
                <a:latin typeface="Calibri"/>
                <a:cs typeface="Calibri"/>
              </a:rPr>
              <a:t> set of </a:t>
            </a:r>
            <a:r>
              <a:rPr sz="2400" spc="-10" dirty="0">
                <a:solidFill>
                  <a:srgbClr val="7E7E7E"/>
                </a:solidFill>
                <a:latin typeface="Calibri"/>
                <a:cs typeface="Calibri"/>
              </a:rPr>
              <a:t>commands</a:t>
            </a:r>
            <a:r>
              <a:rPr sz="2400" spc="-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24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24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7E7E7E"/>
                </a:solidFill>
                <a:latin typeface="Calibri"/>
                <a:cs typeface="Calibri"/>
              </a:rPr>
              <a:t>shell </a:t>
            </a: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in</a:t>
            </a:r>
            <a:r>
              <a:rPr sz="24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which</a:t>
            </a:r>
            <a:r>
              <a:rPr sz="2400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7E7E7E"/>
                </a:solidFill>
                <a:latin typeface="Calibri"/>
                <a:cs typeface="Calibri"/>
              </a:rPr>
              <a:t>to</a:t>
            </a:r>
            <a:r>
              <a:rPr sz="2400" spc="-3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run them</a:t>
            </a:r>
            <a:endParaRPr sz="24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24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7E7E7E"/>
                </a:solidFill>
                <a:latin typeface="Calibri"/>
                <a:cs typeface="Calibri"/>
              </a:rPr>
              <a:t>standard</a:t>
            </a:r>
            <a:r>
              <a:rPr sz="2400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7E7E7E"/>
                </a:solidFill>
                <a:latin typeface="Calibri"/>
                <a:cs typeface="Calibri"/>
              </a:rPr>
              <a:t>set</a:t>
            </a:r>
            <a:r>
              <a:rPr sz="2400" spc="-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7E7E7E"/>
                </a:solidFill>
                <a:latin typeface="Calibri"/>
                <a:cs typeface="Calibri"/>
              </a:rPr>
              <a:t>of </a:t>
            </a:r>
            <a:r>
              <a:rPr sz="2400" spc="-10" dirty="0">
                <a:solidFill>
                  <a:srgbClr val="7E7E7E"/>
                </a:solidFill>
                <a:latin typeface="Calibri"/>
                <a:cs typeface="Calibri"/>
              </a:rPr>
              <a:t>documentation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67771" y="3624553"/>
            <a:ext cx="928109" cy="110031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23576" y="4981955"/>
            <a:ext cx="1408176" cy="1330452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3580"/>
            <a:ext cx="44538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Th</a:t>
            </a:r>
            <a:r>
              <a:rPr sz="4400" dirty="0"/>
              <a:t>e</a:t>
            </a:r>
            <a:r>
              <a:rPr sz="4400" spc="-5" dirty="0"/>
              <a:t> </a:t>
            </a:r>
            <a:r>
              <a:rPr sz="4400" spc="-55" dirty="0"/>
              <a:t>B</a:t>
            </a:r>
            <a:r>
              <a:rPr sz="4400" spc="-5" dirty="0"/>
              <a:t>AS</a:t>
            </a:r>
            <a:r>
              <a:rPr sz="4400" dirty="0"/>
              <a:t>H</a:t>
            </a:r>
            <a:r>
              <a:rPr sz="4400" spc="5" dirty="0"/>
              <a:t> </a:t>
            </a:r>
            <a:r>
              <a:rPr sz="4400" spc="-5" dirty="0">
                <a:latin typeface="Courier New"/>
                <a:cs typeface="Courier New"/>
              </a:rPr>
              <a:t>fo</a:t>
            </a:r>
            <a:r>
              <a:rPr sz="4400" dirty="0">
                <a:latin typeface="Courier New"/>
                <a:cs typeface="Courier New"/>
              </a:rPr>
              <a:t>r</a:t>
            </a:r>
            <a:r>
              <a:rPr sz="4400" spc="-1655" dirty="0">
                <a:latin typeface="Courier New"/>
                <a:cs typeface="Courier New"/>
              </a:rPr>
              <a:t> </a:t>
            </a:r>
            <a:r>
              <a:rPr sz="4400" dirty="0"/>
              <a:t>loop</a:t>
            </a:r>
            <a:endParaRPr sz="44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756565"/>
            <a:ext cx="9957435" cy="268097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Simple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looping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construct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4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Loop </a:t>
            </a:r>
            <a:r>
              <a:rPr sz="2400" spc="-15" dirty="0">
                <a:latin typeface="Calibri"/>
                <a:cs typeface="Calibri"/>
              </a:rPr>
              <a:t>over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set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files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19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Loop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over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set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values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Arial MT"/>
              <a:buChar char="•"/>
            </a:pPr>
            <a:endParaRPr sz="2700">
              <a:latin typeface="Calibri"/>
              <a:cs typeface="Calibri"/>
            </a:endParaRPr>
          </a:p>
          <a:p>
            <a:pPr marL="241300" marR="5080" indent="-229235">
              <a:lnSpc>
                <a:spcPts val="3020"/>
              </a:lnSpc>
              <a:spcBef>
                <a:spcPts val="1739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20" dirty="0">
                <a:latin typeface="Calibri"/>
                <a:cs typeface="Calibri"/>
              </a:rPr>
              <a:t>Creates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temporary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environment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variable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which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you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when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creating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commands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3580"/>
            <a:ext cx="51892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E</a:t>
            </a:r>
            <a:r>
              <a:rPr sz="4400" spc="-80" dirty="0"/>
              <a:t>x</a:t>
            </a:r>
            <a:r>
              <a:rPr sz="4400" dirty="0"/>
              <a:t>amples </a:t>
            </a:r>
            <a:r>
              <a:rPr sz="4400" spc="-20" dirty="0"/>
              <a:t>o</a:t>
            </a:r>
            <a:r>
              <a:rPr sz="4400" dirty="0"/>
              <a:t>f</a:t>
            </a:r>
            <a:r>
              <a:rPr sz="4400" spc="-25" dirty="0"/>
              <a:t> </a:t>
            </a:r>
            <a:r>
              <a:rPr sz="4400" spc="-5" dirty="0">
                <a:latin typeface="Courier New"/>
                <a:cs typeface="Courier New"/>
              </a:rPr>
              <a:t>fo</a:t>
            </a:r>
            <a:r>
              <a:rPr sz="4400" dirty="0">
                <a:latin typeface="Courier New"/>
                <a:cs typeface="Courier New"/>
              </a:rPr>
              <a:t>r</a:t>
            </a:r>
            <a:r>
              <a:rPr sz="4400" spc="-1650" dirty="0">
                <a:latin typeface="Courier New"/>
                <a:cs typeface="Courier New"/>
              </a:rPr>
              <a:t> </a:t>
            </a:r>
            <a:r>
              <a:rPr sz="4400" dirty="0"/>
              <a:t>loo</a:t>
            </a:r>
            <a:r>
              <a:rPr sz="4400" spc="-30" dirty="0"/>
              <a:t>p</a:t>
            </a:r>
            <a:r>
              <a:rPr sz="4400" dirty="0"/>
              <a:t>s</a:t>
            </a:r>
            <a:endParaRPr sz="44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824050"/>
            <a:ext cx="4940935" cy="4422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urier New"/>
                <a:cs typeface="Courier New"/>
              </a:rPr>
              <a:t>for</a:t>
            </a:r>
            <a:r>
              <a:rPr sz="1800" spc="-3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value</a:t>
            </a:r>
            <a:r>
              <a:rPr sz="1800" spc="-3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in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{5,10,20,50}</a:t>
            </a:r>
            <a:endParaRPr sz="1800">
              <a:latin typeface="Courier New"/>
              <a:cs typeface="Courier New"/>
            </a:endParaRPr>
          </a:p>
          <a:p>
            <a:pPr marL="28702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Courier New"/>
                <a:cs typeface="Courier New"/>
              </a:rPr>
              <a:t>do</a:t>
            </a:r>
            <a:endParaRPr sz="1800">
              <a:latin typeface="Courier New"/>
              <a:cs typeface="Courier New"/>
            </a:endParaRPr>
          </a:p>
          <a:p>
            <a:pPr marL="12700" marR="5080" indent="274320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run_simulation --iterations=$value </a:t>
            </a:r>
            <a:r>
              <a:rPr sz="1800" spc="-107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done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850">
              <a:latin typeface="Courier New"/>
              <a:cs typeface="Courier New"/>
            </a:endParaRPr>
          </a:p>
          <a:p>
            <a:pPr marL="287020" marR="1915795" indent="-274955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Courier New"/>
                <a:cs typeface="Courier New"/>
              </a:rPr>
              <a:t>for </a:t>
            </a:r>
            <a:r>
              <a:rPr sz="1800" spc="-10" dirty="0">
                <a:latin typeface="Courier New"/>
                <a:cs typeface="Courier New"/>
              </a:rPr>
              <a:t>value in {10..100} </a:t>
            </a:r>
            <a:r>
              <a:rPr sz="1800" spc="-107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do</a:t>
            </a:r>
            <a:endParaRPr sz="1800">
              <a:latin typeface="Courier New"/>
              <a:cs typeface="Courier New"/>
            </a:endParaRPr>
          </a:p>
          <a:p>
            <a:pPr marL="12700" marR="5080" indent="274320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run_simulation --iterations=$value </a:t>
            </a:r>
            <a:r>
              <a:rPr sz="1800" spc="-107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done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8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ourier New"/>
                <a:cs typeface="Courier New"/>
              </a:rPr>
              <a:t>for</a:t>
            </a:r>
            <a:r>
              <a:rPr sz="1800" spc="-3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file</a:t>
            </a:r>
            <a:r>
              <a:rPr sz="1800" spc="-3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in</a:t>
            </a:r>
            <a:r>
              <a:rPr sz="1800" spc="-3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*txt</a:t>
            </a:r>
            <a:endParaRPr sz="1800">
              <a:latin typeface="Courier New"/>
              <a:cs typeface="Courier New"/>
            </a:endParaRPr>
          </a:p>
          <a:p>
            <a:pPr marL="287020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do</a:t>
            </a:r>
            <a:endParaRPr sz="1800">
              <a:latin typeface="Courier New"/>
              <a:cs typeface="Courier New"/>
            </a:endParaRPr>
          </a:p>
          <a:p>
            <a:pPr marL="28702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Courier New"/>
                <a:cs typeface="Courier New"/>
              </a:rPr>
              <a:t>echo</a:t>
            </a:r>
            <a:r>
              <a:rPr sz="1800" spc="-6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$file</a:t>
            </a:r>
            <a:endParaRPr sz="1800">
              <a:latin typeface="Courier New"/>
              <a:cs typeface="Courier New"/>
            </a:endParaRPr>
          </a:p>
          <a:p>
            <a:pPr marL="12700" marR="1505585" indent="274320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grep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.sam</a:t>
            </a:r>
            <a:r>
              <a:rPr sz="1800" spc="-3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$file</a:t>
            </a:r>
            <a:r>
              <a:rPr sz="1800" spc="-2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|</a:t>
            </a:r>
            <a:r>
              <a:rPr sz="1800" spc="-2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wc</a:t>
            </a:r>
            <a:r>
              <a:rPr sz="1800" spc="-2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-l </a:t>
            </a:r>
            <a:r>
              <a:rPr sz="1800" spc="-106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done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67501" y="2373248"/>
            <a:ext cx="4117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indent="-273050">
              <a:lnSpc>
                <a:spcPct val="100000"/>
              </a:lnSpc>
              <a:spcBef>
                <a:spcPts val="100"/>
              </a:spcBef>
              <a:buChar char="&gt;"/>
              <a:tabLst>
                <a:tab pos="285750" algn="l"/>
              </a:tabLst>
            </a:pPr>
            <a:r>
              <a:rPr sz="1800" spc="-10" dirty="0">
                <a:latin typeface="Courier New"/>
                <a:cs typeface="Courier New"/>
              </a:rPr>
              <a:t>${value}_iterations.log</a:t>
            </a:r>
            <a:r>
              <a:rPr sz="1800" spc="-8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2&gt;&amp;1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67501" y="3885438"/>
            <a:ext cx="4117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indent="-273050">
              <a:lnSpc>
                <a:spcPct val="100000"/>
              </a:lnSpc>
              <a:spcBef>
                <a:spcPts val="100"/>
              </a:spcBef>
              <a:buChar char="&gt;"/>
              <a:tabLst>
                <a:tab pos="285750" algn="l"/>
              </a:tabLst>
            </a:pPr>
            <a:r>
              <a:rPr sz="1800" spc="-10" dirty="0">
                <a:latin typeface="Courier New"/>
                <a:cs typeface="Courier New"/>
              </a:rPr>
              <a:t>${value}_iterations.log</a:t>
            </a:r>
            <a:r>
              <a:rPr sz="1800" spc="-8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2&gt;&amp;1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25698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Job</a:t>
            </a:r>
            <a:r>
              <a:rPr sz="4400" spc="-60" dirty="0"/>
              <a:t> </a:t>
            </a:r>
            <a:r>
              <a:rPr sz="4400" spc="-20" dirty="0"/>
              <a:t>Control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56565"/>
            <a:ext cx="9418320" cy="347916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latin typeface="Calibri"/>
                <a:cs typeface="Calibri"/>
              </a:rPr>
              <a:t>By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default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you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run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one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job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at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at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time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shell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4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Shells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support</a:t>
            </a:r>
            <a:r>
              <a:rPr sz="2400" dirty="0">
                <a:latin typeface="Calibri"/>
                <a:cs typeface="Calibri"/>
              </a:rPr>
              <a:t> multiple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running</a:t>
            </a:r>
            <a:r>
              <a:rPr sz="2400" spc="-10" dirty="0">
                <a:latin typeface="Calibri"/>
                <a:cs typeface="Calibri"/>
              </a:rPr>
              <a:t> jobs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3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20" dirty="0">
                <a:latin typeface="Calibri"/>
                <a:cs typeface="Calibri"/>
              </a:rPr>
              <a:t>States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job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29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Running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15" dirty="0">
                <a:latin typeface="Calibri"/>
                <a:cs typeface="Calibri"/>
              </a:rPr>
              <a:t> foreground </a:t>
            </a:r>
            <a:r>
              <a:rPr sz="2400" spc="-5" dirty="0">
                <a:latin typeface="Calibri"/>
                <a:cs typeface="Calibri"/>
              </a:rPr>
              <a:t>(shell has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attention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job)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19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Running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10" dirty="0">
                <a:latin typeface="Calibri"/>
                <a:cs typeface="Calibri"/>
              </a:rPr>
              <a:t> background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(output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goes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shell but other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jobs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can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run)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Suspended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background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15" dirty="0">
                <a:latin typeface="Calibri"/>
                <a:cs typeface="Calibri"/>
              </a:rPr>
              <a:t>(job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exists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but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paused, </a:t>
            </a:r>
            <a:r>
              <a:rPr sz="2400" spc="-10" dirty="0">
                <a:latin typeface="Calibri"/>
                <a:cs typeface="Calibri"/>
              </a:rPr>
              <a:t>consumes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CPU)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04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Running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10" dirty="0">
                <a:latin typeface="Calibri"/>
                <a:cs typeface="Calibri"/>
              </a:rPr>
              <a:t> disconnected </a:t>
            </a:r>
            <a:r>
              <a:rPr sz="2400" spc="-5" dirty="0">
                <a:latin typeface="Calibri"/>
                <a:cs typeface="Calibri"/>
              </a:rPr>
              <a:t>(output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 longer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attached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shell)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897889" y="762279"/>
          <a:ext cx="6870064" cy="20135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10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9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0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6920">
                <a:tc>
                  <a:txBody>
                    <a:bodyPr/>
                    <a:lstStyle/>
                    <a:p>
                      <a:pPr marL="31750">
                        <a:lnSpc>
                          <a:spcPts val="4185"/>
                        </a:lnSpc>
                      </a:pPr>
                      <a:r>
                        <a:rPr sz="4400" dirty="0">
                          <a:latin typeface="Calibri Light"/>
                          <a:cs typeface="Calibri Light"/>
                        </a:rPr>
                        <a:t>Job</a:t>
                      </a:r>
                      <a:r>
                        <a:rPr sz="4400" spc="-30" dirty="0">
                          <a:latin typeface="Calibri Light"/>
                          <a:cs typeface="Calibri Light"/>
                        </a:rPr>
                        <a:t> </a:t>
                      </a:r>
                      <a:r>
                        <a:rPr sz="4400" spc="-20" dirty="0">
                          <a:latin typeface="Calibri Light"/>
                          <a:cs typeface="Calibri Light"/>
                        </a:rPr>
                        <a:t>Control</a:t>
                      </a:r>
                      <a:endParaRPr sz="4400">
                        <a:latin typeface="Calibri Light"/>
                        <a:cs typeface="Calibri Light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6591">
                <a:tc>
                  <a:txBody>
                    <a:bodyPr/>
                    <a:lstStyle/>
                    <a:p>
                      <a:pPr marL="260350" indent="-229235">
                        <a:lnSpc>
                          <a:spcPct val="100000"/>
                        </a:lnSpc>
                        <a:spcBef>
                          <a:spcPts val="1760"/>
                        </a:spcBef>
                        <a:buFont typeface="Arial MT"/>
                        <a:buChar char="•"/>
                        <a:tabLst>
                          <a:tab pos="260985" algn="l"/>
                        </a:tabLst>
                      </a:pPr>
                      <a:r>
                        <a:rPr sz="2800" spc="-5" dirty="0">
                          <a:latin typeface="Courier New"/>
                          <a:cs typeface="Courier New"/>
                        </a:rPr>
                        <a:t>prog_to_run</a:t>
                      </a:r>
                      <a:endParaRPr sz="2800">
                        <a:latin typeface="Courier New"/>
                        <a:cs typeface="Courier New"/>
                      </a:endParaRPr>
                    </a:p>
                    <a:p>
                      <a:pPr marL="260350" indent="-229235">
                        <a:lnSpc>
                          <a:spcPct val="100000"/>
                        </a:lnSpc>
                        <a:spcBef>
                          <a:spcPts val="660"/>
                        </a:spcBef>
                        <a:buFont typeface="Arial MT"/>
                        <a:buChar char="•"/>
                        <a:tabLst>
                          <a:tab pos="260985" algn="l"/>
                        </a:tabLst>
                      </a:pPr>
                      <a:r>
                        <a:rPr sz="2800" spc="-5" dirty="0">
                          <a:latin typeface="Courier New"/>
                          <a:cs typeface="Courier New"/>
                        </a:rPr>
                        <a:t>prog_to_run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22352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  <a:p>
                      <a:pPr marL="103505">
                        <a:lnSpc>
                          <a:spcPct val="100000"/>
                        </a:lnSpc>
                        <a:spcBef>
                          <a:spcPts val="2215"/>
                        </a:spcBef>
                      </a:pPr>
                      <a:r>
                        <a:rPr sz="2800" dirty="0">
                          <a:latin typeface="Courier New"/>
                          <a:cs typeface="Courier New"/>
                        </a:rPr>
                        <a:t>&amp;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1470" marR="24130">
                        <a:lnSpc>
                          <a:spcPct val="119700"/>
                        </a:lnSpc>
                        <a:spcBef>
                          <a:spcPts val="1095"/>
                        </a:spcBef>
                      </a:pPr>
                      <a:r>
                        <a:rPr sz="2800" spc="-15" dirty="0">
                          <a:latin typeface="Calibri"/>
                          <a:cs typeface="Calibri"/>
                        </a:rPr>
                        <a:t>(starts 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in </a:t>
                      </a:r>
                      <a:r>
                        <a:rPr sz="2800" spc="-20" dirty="0">
                          <a:latin typeface="Calibri"/>
                          <a:cs typeface="Calibri"/>
                        </a:rPr>
                        <a:t>foreground) </a:t>
                      </a:r>
                      <a:r>
                        <a:rPr sz="2800" spc="-15" dirty="0">
                          <a:latin typeface="Calibri"/>
                          <a:cs typeface="Calibri"/>
                        </a:rPr>
                        <a:t> (starts</a:t>
                      </a:r>
                      <a:r>
                        <a:rPr sz="2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2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15" dirty="0">
                          <a:latin typeface="Calibri"/>
                          <a:cs typeface="Calibri"/>
                        </a:rPr>
                        <a:t>background)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13906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916939" y="3294604"/>
            <a:ext cx="8552180" cy="2056764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20" dirty="0">
                <a:latin typeface="Calibri"/>
                <a:cs typeface="Calibri"/>
              </a:rPr>
              <a:t>Control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running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jobs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20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ourier New"/>
                <a:cs typeface="Courier New"/>
              </a:rPr>
              <a:t>job</a:t>
            </a:r>
            <a:r>
              <a:rPr sz="2400" dirty="0">
                <a:latin typeface="Courier New"/>
                <a:cs typeface="Courier New"/>
              </a:rPr>
              <a:t>s</a:t>
            </a:r>
            <a:r>
              <a:rPr sz="2400" spc="-915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alibri"/>
                <a:cs typeface="Calibri"/>
              </a:rPr>
              <a:t>(li</a:t>
            </a:r>
            <a:r>
              <a:rPr sz="2400" spc="-2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ts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jo</a:t>
            </a:r>
            <a:r>
              <a:rPr sz="2400" spc="-15" dirty="0">
                <a:latin typeface="Calibri"/>
                <a:cs typeface="Calibri"/>
              </a:rPr>
              <a:t>b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 t</a:t>
            </a:r>
            <a:r>
              <a:rPr sz="2400" spc="-10" dirty="0">
                <a:latin typeface="Calibri"/>
                <a:cs typeface="Calibri"/>
              </a:rPr>
              <a:t>h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hell)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40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5" dirty="0">
                <a:latin typeface="Calibri"/>
                <a:cs typeface="Calibri"/>
              </a:rPr>
              <a:t>Control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Z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(suspends</a:t>
            </a:r>
            <a:r>
              <a:rPr sz="2400" dirty="0">
                <a:latin typeface="Calibri"/>
                <a:cs typeface="Calibri"/>
              </a:rPr>
              <a:t> 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current </a:t>
            </a:r>
            <a:r>
              <a:rPr sz="2400" spc="-5" dirty="0">
                <a:latin typeface="Calibri"/>
                <a:cs typeface="Calibri"/>
              </a:rPr>
              <a:t>job)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18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ourier New"/>
                <a:cs typeface="Courier New"/>
              </a:rPr>
              <a:t>b</a:t>
            </a:r>
            <a:r>
              <a:rPr sz="2400" dirty="0">
                <a:latin typeface="Courier New"/>
                <a:cs typeface="Courier New"/>
              </a:rPr>
              <a:t>g</a:t>
            </a:r>
            <a:r>
              <a:rPr sz="2400" spc="-915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alibri"/>
                <a:cs typeface="Calibri"/>
              </a:rPr>
              <a:t>(put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cu</a:t>
            </a:r>
            <a:r>
              <a:rPr sz="2400" spc="5" dirty="0">
                <a:latin typeface="Calibri"/>
                <a:cs typeface="Calibri"/>
              </a:rPr>
              <a:t>r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su</a:t>
            </a:r>
            <a:r>
              <a:rPr sz="2400" spc="-1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pend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jo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3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ba</a:t>
            </a:r>
            <a:r>
              <a:rPr sz="2400" spc="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kg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ound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ourier New"/>
                <a:cs typeface="Courier New"/>
              </a:rPr>
              <a:t>fg</a:t>
            </a:r>
            <a:r>
              <a:rPr sz="2400" spc="-3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[number]</a:t>
            </a:r>
            <a:r>
              <a:rPr sz="2400" spc="-2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alibri"/>
                <a:cs typeface="Calibri"/>
              </a:rPr>
              <a:t>(puts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selected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job back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 the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foreground)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44475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Job</a:t>
            </a:r>
            <a:r>
              <a:rPr sz="4400" spc="-10" dirty="0"/>
              <a:t> </a:t>
            </a:r>
            <a:r>
              <a:rPr sz="4400" spc="-20" dirty="0"/>
              <a:t>Control</a:t>
            </a:r>
            <a:r>
              <a:rPr sz="4400" spc="-30" dirty="0"/>
              <a:t> </a:t>
            </a:r>
            <a:r>
              <a:rPr sz="4400" dirty="0"/>
              <a:t>-</a:t>
            </a:r>
            <a:r>
              <a:rPr sz="4400" spc="-10" dirty="0"/>
              <a:t> </a:t>
            </a:r>
            <a:r>
              <a:rPr sz="4400" spc="-5" dirty="0"/>
              <a:t>nohup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40060"/>
            <a:ext cx="5454650" cy="246951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45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ourier New"/>
                <a:cs typeface="Courier New"/>
              </a:rPr>
              <a:t>nohup</a:t>
            </a:r>
            <a:r>
              <a:rPr sz="2800" spc="-65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prog_to_run</a:t>
            </a:r>
            <a:endParaRPr sz="2800">
              <a:latin typeface="Courier New"/>
              <a:cs typeface="Courier New"/>
            </a:endParaRPr>
          </a:p>
          <a:p>
            <a:pPr marL="698500" lvl="1" indent="-229235">
              <a:lnSpc>
                <a:spcPct val="100000"/>
              </a:lnSpc>
              <a:spcBef>
                <a:spcPts val="30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Merges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STDOUT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STDERR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19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Disconnects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from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terminal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00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Can't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killed when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terminal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exits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19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Output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appended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nohup.out</a:t>
            </a:r>
            <a:endParaRPr sz="2400">
              <a:latin typeface="Courier New"/>
              <a:cs typeface="Courier New"/>
            </a:endParaRPr>
          </a:p>
          <a:p>
            <a:pPr marL="698500" lvl="1" indent="-229235">
              <a:lnSpc>
                <a:spcPct val="100000"/>
              </a:lnSpc>
              <a:spcBef>
                <a:spcPts val="204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Can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redirect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ourier New"/>
                <a:cs typeface="Courier New"/>
              </a:rPr>
              <a:t>&gt;</a:t>
            </a:r>
            <a:r>
              <a:rPr sz="2400" spc="-45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logfile.txt</a:t>
            </a:r>
            <a:endParaRPr sz="2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90328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Job</a:t>
            </a:r>
            <a:r>
              <a:rPr sz="4400" spc="5" dirty="0"/>
              <a:t> </a:t>
            </a:r>
            <a:r>
              <a:rPr sz="4400" spc="-20" dirty="0"/>
              <a:t>Control</a:t>
            </a:r>
            <a:r>
              <a:rPr sz="4400" spc="-10" dirty="0"/>
              <a:t> </a:t>
            </a:r>
            <a:r>
              <a:rPr sz="4400" dirty="0"/>
              <a:t>-</a:t>
            </a:r>
            <a:r>
              <a:rPr sz="4400" spc="5" dirty="0"/>
              <a:t> </a:t>
            </a:r>
            <a:r>
              <a:rPr sz="4400" spc="-10" dirty="0"/>
              <a:t>listing</a:t>
            </a:r>
            <a:r>
              <a:rPr sz="4400" spc="-5" dirty="0"/>
              <a:t> </a:t>
            </a:r>
            <a:r>
              <a:rPr sz="4400" dirty="0"/>
              <a:t>and</a:t>
            </a:r>
            <a:r>
              <a:rPr sz="4400" spc="5" dirty="0"/>
              <a:t> </a:t>
            </a:r>
            <a:r>
              <a:rPr sz="4400" dirty="0"/>
              <a:t>killing </a:t>
            </a:r>
            <a:r>
              <a:rPr sz="4400" spc="-15" dirty="0"/>
              <a:t>processes</a:t>
            </a:r>
            <a:endParaRPr sz="44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97889" y="1836506"/>
          <a:ext cx="10957560" cy="14513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3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9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8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163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9825">
                <a:tc>
                  <a:txBody>
                    <a:bodyPr/>
                    <a:lstStyle/>
                    <a:p>
                      <a:pPr marL="260350" indent="-229235">
                        <a:lnSpc>
                          <a:spcPts val="3095"/>
                        </a:lnSpc>
                        <a:buFont typeface="Arial MT"/>
                        <a:buChar char="•"/>
                        <a:tabLst>
                          <a:tab pos="260985" algn="l"/>
                        </a:tabLst>
                      </a:pPr>
                      <a:r>
                        <a:rPr sz="2800" spc="-5" dirty="0">
                          <a:latin typeface="Courier New"/>
                          <a:cs typeface="Courier New"/>
                        </a:rPr>
                        <a:t>ps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2585">
                        <a:lnSpc>
                          <a:spcPts val="3095"/>
                        </a:lnSpc>
                      </a:pPr>
                      <a:r>
                        <a:rPr sz="2800" spc="-15" dirty="0">
                          <a:latin typeface="Calibri"/>
                          <a:cs typeface="Calibri"/>
                        </a:rPr>
                        <a:t>(list</a:t>
                      </a:r>
                      <a:r>
                        <a:rPr sz="2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30" dirty="0">
                          <a:latin typeface="Calibri"/>
                          <a:cs typeface="Calibri"/>
                        </a:rPr>
                        <a:t>my</a:t>
                      </a:r>
                      <a:r>
                        <a:rPr sz="2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10" dirty="0">
                          <a:latin typeface="Calibri"/>
                          <a:cs typeface="Calibri"/>
                        </a:rPr>
                        <a:t>processes</a:t>
                      </a:r>
                      <a:r>
                        <a:rPr sz="28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10" dirty="0">
                          <a:latin typeface="Calibri"/>
                          <a:cs typeface="Calibri"/>
                        </a:rPr>
                        <a:t>associated</a:t>
                      </a:r>
                      <a:r>
                        <a:rPr sz="2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2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this</a:t>
                      </a:r>
                      <a:r>
                        <a:rPr sz="28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10" dirty="0">
                          <a:latin typeface="Calibri"/>
                          <a:cs typeface="Calibri"/>
                        </a:rPr>
                        <a:t>shell)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1446">
                <a:tc>
                  <a:txBody>
                    <a:bodyPr/>
                    <a:lstStyle/>
                    <a:p>
                      <a:pPr marL="260350" indent="-229235">
                        <a:lnSpc>
                          <a:spcPct val="100000"/>
                        </a:lnSpc>
                        <a:spcBef>
                          <a:spcPts val="55"/>
                        </a:spcBef>
                        <a:buFont typeface="Arial MT"/>
                        <a:buChar char="•"/>
                        <a:tabLst>
                          <a:tab pos="260985" algn="l"/>
                        </a:tabLst>
                      </a:pPr>
                      <a:r>
                        <a:rPr sz="2800" spc="-5" dirty="0">
                          <a:latin typeface="Courier New"/>
                          <a:cs typeface="Courier New"/>
                        </a:rPr>
                        <a:t>ps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2800" spc="-10" dirty="0">
                          <a:latin typeface="Courier New"/>
                          <a:cs typeface="Courier New"/>
                        </a:rPr>
                        <a:t>-fu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2800" spc="-10" dirty="0">
                          <a:latin typeface="Courier New"/>
                          <a:cs typeface="Courier New"/>
                        </a:rPr>
                        <a:t>[username]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36258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2800" spc="-15" dirty="0">
                          <a:latin typeface="Calibri"/>
                          <a:cs typeface="Calibri"/>
                        </a:rPr>
                        <a:t>(list</a:t>
                      </a:r>
                      <a:r>
                        <a:rPr sz="2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all</a:t>
                      </a:r>
                      <a:r>
                        <a:rPr sz="2800" spc="-10" dirty="0">
                          <a:latin typeface="Calibri"/>
                          <a:cs typeface="Calibri"/>
                        </a:rPr>
                        <a:t> processes</a:t>
                      </a:r>
                      <a:r>
                        <a:rPr sz="28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25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10" dirty="0">
                          <a:latin typeface="Calibri"/>
                          <a:cs typeface="Calibri"/>
                        </a:rPr>
                        <a:t>user</a:t>
                      </a:r>
                      <a:r>
                        <a:rPr sz="2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[username])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075">
                <a:tc>
                  <a:txBody>
                    <a:bodyPr/>
                    <a:lstStyle/>
                    <a:p>
                      <a:pPr marL="260350" indent="-229235">
                        <a:lnSpc>
                          <a:spcPct val="100000"/>
                        </a:lnSpc>
                        <a:spcBef>
                          <a:spcPts val="60"/>
                        </a:spcBef>
                        <a:buFont typeface="Arial MT"/>
                        <a:buChar char="•"/>
                        <a:tabLst>
                          <a:tab pos="260985" algn="l"/>
                        </a:tabLst>
                      </a:pPr>
                      <a:r>
                        <a:rPr sz="2800" spc="-5" dirty="0">
                          <a:latin typeface="Courier New"/>
                          <a:cs typeface="Courier New"/>
                        </a:rPr>
                        <a:t>ps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76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800" spc="-10" dirty="0">
                          <a:latin typeface="Courier New"/>
                          <a:cs typeface="Courier New"/>
                        </a:rPr>
                        <a:t>-ef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762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258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800" spc="-15" dirty="0">
                          <a:latin typeface="Calibri"/>
                          <a:cs typeface="Calibri"/>
                        </a:rPr>
                        <a:t>(list</a:t>
                      </a:r>
                      <a:r>
                        <a:rPr sz="2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all</a:t>
                      </a:r>
                      <a:r>
                        <a:rPr sz="2800" spc="-10" dirty="0">
                          <a:latin typeface="Calibri"/>
                          <a:cs typeface="Calibri"/>
                        </a:rPr>
                        <a:t> processes</a:t>
                      </a:r>
                      <a:r>
                        <a:rPr sz="28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on</a:t>
                      </a:r>
                      <a:r>
                        <a:rPr sz="2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2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25" dirty="0">
                          <a:latin typeface="Calibri"/>
                          <a:cs typeface="Calibri"/>
                        </a:rPr>
                        <a:t>system)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762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637743" y="3852798"/>
            <a:ext cx="23463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urier New"/>
                <a:cs typeface="Courier New"/>
              </a:rPr>
              <a:t>$</a:t>
            </a:r>
            <a:r>
              <a:rPr sz="1800" spc="-3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ps</a:t>
            </a:r>
            <a:r>
              <a:rPr sz="1800" spc="-4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-fu</a:t>
            </a:r>
            <a:r>
              <a:rPr sz="1800" spc="-4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andrewss</a:t>
            </a:r>
            <a:endParaRPr sz="1800">
              <a:latin typeface="Courier New"/>
              <a:cs typeface="Courier New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18693" y="4178105"/>
          <a:ext cx="10165712" cy="21797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4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8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16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91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909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652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4997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6513">
                <a:tc>
                  <a:txBody>
                    <a:bodyPr/>
                    <a:lstStyle/>
                    <a:p>
                      <a:pPr marL="31750">
                        <a:lnSpc>
                          <a:spcPts val="1860"/>
                        </a:lnSpc>
                      </a:pPr>
                      <a:r>
                        <a:rPr sz="1800" spc="-5" dirty="0">
                          <a:latin typeface="Courier New"/>
                          <a:cs typeface="Courier New"/>
                        </a:rPr>
                        <a:t>UID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0325" algn="r">
                        <a:lnSpc>
                          <a:spcPts val="1860"/>
                        </a:lnSpc>
                      </a:pPr>
                      <a:r>
                        <a:rPr sz="1800" spc="-5" dirty="0">
                          <a:latin typeface="Courier New"/>
                          <a:cs typeface="Courier New"/>
                        </a:rPr>
                        <a:t>PID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8270" algn="r">
                        <a:lnSpc>
                          <a:spcPts val="1860"/>
                        </a:lnSpc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PPID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1594" algn="r">
                        <a:lnSpc>
                          <a:spcPts val="1860"/>
                        </a:lnSpc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C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0"/>
                        </a:lnSpc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STIME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60"/>
                        </a:lnSpc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TTY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1594" algn="r">
                        <a:lnSpc>
                          <a:spcPts val="1860"/>
                        </a:lnSpc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TIME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860"/>
                        </a:lnSpc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CMD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619">
                <a:tc>
                  <a:txBody>
                    <a:bodyPr/>
                    <a:lstStyle/>
                    <a:p>
                      <a:pPr marL="31750">
                        <a:lnSpc>
                          <a:spcPts val="1920"/>
                        </a:lnSpc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andrewss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9690" algn="r">
                        <a:lnSpc>
                          <a:spcPts val="1920"/>
                        </a:lnSpc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14510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7000" algn="r">
                        <a:lnSpc>
                          <a:spcPts val="1920"/>
                        </a:lnSpc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1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9690" algn="r">
                        <a:lnSpc>
                          <a:spcPts val="1920"/>
                        </a:lnSpc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0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920"/>
                        </a:lnSpc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Sep26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920"/>
                        </a:lnSpc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?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1920"/>
                        </a:lnSpc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00:00:02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920"/>
                        </a:lnSpc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ls</a:t>
                      </a:r>
                      <a:r>
                        <a:rPr sz="1800" spc="-5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10" dirty="0">
                          <a:latin typeface="Courier New"/>
                          <a:cs typeface="Courier New"/>
                        </a:rPr>
                        <a:t>--color=auto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401">
                <a:tc>
                  <a:txBody>
                    <a:bodyPr/>
                    <a:lstStyle/>
                    <a:p>
                      <a:pPr marL="31750">
                        <a:lnSpc>
                          <a:spcPts val="1920"/>
                        </a:lnSpc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andrewss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0325" algn="r">
                        <a:lnSpc>
                          <a:spcPts val="1920"/>
                        </a:lnSpc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15496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7635" algn="r">
                        <a:lnSpc>
                          <a:spcPts val="1920"/>
                        </a:lnSpc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15494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0960" algn="r">
                        <a:lnSpc>
                          <a:spcPts val="1920"/>
                        </a:lnSpc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0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20"/>
                        </a:lnSpc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10:21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920"/>
                        </a:lnSpc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?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0960" algn="r">
                        <a:lnSpc>
                          <a:spcPts val="1920"/>
                        </a:lnSpc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00:00:00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920"/>
                        </a:lnSpc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sshd:</a:t>
                      </a:r>
                      <a:r>
                        <a:rPr sz="1800" spc="-6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10" dirty="0">
                          <a:latin typeface="Courier New"/>
                          <a:cs typeface="Courier New"/>
                        </a:rPr>
                        <a:t>andrewss@pts/36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19">
                <a:tc>
                  <a:txBody>
                    <a:bodyPr/>
                    <a:lstStyle/>
                    <a:p>
                      <a:pPr marL="31750">
                        <a:lnSpc>
                          <a:spcPts val="1920"/>
                        </a:lnSpc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andrewss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0325" algn="r">
                        <a:lnSpc>
                          <a:spcPts val="1920"/>
                        </a:lnSpc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15497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7635" algn="r">
                        <a:lnSpc>
                          <a:spcPts val="1920"/>
                        </a:lnSpc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15496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0960" algn="r">
                        <a:lnSpc>
                          <a:spcPts val="1920"/>
                        </a:lnSpc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0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20"/>
                        </a:lnSpc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10:21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920"/>
                        </a:lnSpc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pts/36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0960" algn="r">
                        <a:lnSpc>
                          <a:spcPts val="1920"/>
                        </a:lnSpc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00:00:00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920"/>
                        </a:lnSpc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-bash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32">
                <a:tc>
                  <a:txBody>
                    <a:bodyPr/>
                    <a:lstStyle/>
                    <a:p>
                      <a:pPr marL="31750">
                        <a:lnSpc>
                          <a:spcPts val="1920"/>
                        </a:lnSpc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andrewss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0325" algn="r">
                        <a:lnSpc>
                          <a:spcPts val="1920"/>
                        </a:lnSpc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17195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7635" algn="r">
                        <a:lnSpc>
                          <a:spcPts val="1920"/>
                        </a:lnSpc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1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0960" algn="r">
                        <a:lnSpc>
                          <a:spcPts val="1920"/>
                        </a:lnSpc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0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20"/>
                        </a:lnSpc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Sep26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920"/>
                        </a:lnSpc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?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0960" algn="r">
                        <a:lnSpc>
                          <a:spcPts val="1920"/>
                        </a:lnSpc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00:00:11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920"/>
                        </a:lnSpc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/usr/libexec/openssh/sftp-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485">
                <a:tc>
                  <a:txBody>
                    <a:bodyPr/>
                    <a:lstStyle/>
                    <a:p>
                      <a:pPr marL="31750">
                        <a:lnSpc>
                          <a:spcPts val="1920"/>
                        </a:lnSpc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server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472">
                <a:tc>
                  <a:txBody>
                    <a:bodyPr/>
                    <a:lstStyle/>
                    <a:p>
                      <a:pPr marL="31750">
                        <a:lnSpc>
                          <a:spcPts val="1920"/>
                        </a:lnSpc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andrewss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0325" algn="r">
                        <a:lnSpc>
                          <a:spcPts val="1920"/>
                        </a:lnSpc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17955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7635" algn="r">
                        <a:lnSpc>
                          <a:spcPts val="1920"/>
                        </a:lnSpc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1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0960" algn="r">
                        <a:lnSpc>
                          <a:spcPts val="1920"/>
                        </a:lnSpc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0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20"/>
                        </a:lnSpc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Sep26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920"/>
                        </a:lnSpc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?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0960" algn="r">
                        <a:lnSpc>
                          <a:spcPts val="1920"/>
                        </a:lnSpc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00:00:11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920"/>
                        </a:lnSpc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ls</a:t>
                      </a:r>
                      <a:r>
                        <a:rPr sz="1800" spc="-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10" dirty="0">
                          <a:latin typeface="Courier New"/>
                          <a:cs typeface="Courier New"/>
                        </a:rPr>
                        <a:t>--color=auto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640">
                <a:tc>
                  <a:txBody>
                    <a:bodyPr/>
                    <a:lstStyle/>
                    <a:p>
                      <a:pPr marL="31750">
                        <a:lnSpc>
                          <a:spcPts val="1920"/>
                        </a:lnSpc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andrewss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0325" algn="r">
                        <a:lnSpc>
                          <a:spcPts val="1920"/>
                        </a:lnSpc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20618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7635" algn="r">
                        <a:lnSpc>
                          <a:spcPts val="1920"/>
                        </a:lnSpc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15497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0960" algn="r">
                        <a:lnSpc>
                          <a:spcPts val="1920"/>
                        </a:lnSpc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0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20"/>
                        </a:lnSpc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11:03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920"/>
                        </a:lnSpc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pts/36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0960" algn="r">
                        <a:lnSpc>
                          <a:spcPts val="1920"/>
                        </a:lnSpc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00:00:00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920"/>
                        </a:lnSpc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ps</a:t>
                      </a:r>
                      <a:r>
                        <a:rPr sz="1800" spc="-3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10" dirty="0">
                          <a:latin typeface="Courier New"/>
                          <a:cs typeface="Courier New"/>
                        </a:rPr>
                        <a:t>-fu</a:t>
                      </a:r>
                      <a:r>
                        <a:rPr sz="1800" spc="-5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10" dirty="0">
                          <a:latin typeface="Courier New"/>
                          <a:cs typeface="Courier New"/>
                        </a:rPr>
                        <a:t>andrewss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90328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Job</a:t>
            </a:r>
            <a:r>
              <a:rPr sz="4400" spc="5" dirty="0"/>
              <a:t> </a:t>
            </a:r>
            <a:r>
              <a:rPr sz="4400" spc="-20" dirty="0"/>
              <a:t>Control</a:t>
            </a:r>
            <a:r>
              <a:rPr sz="4400" spc="-10" dirty="0"/>
              <a:t> </a:t>
            </a:r>
            <a:r>
              <a:rPr sz="4400" dirty="0"/>
              <a:t>-</a:t>
            </a:r>
            <a:r>
              <a:rPr sz="4400" spc="5" dirty="0"/>
              <a:t> </a:t>
            </a:r>
            <a:r>
              <a:rPr sz="4400" spc="-10" dirty="0"/>
              <a:t>listing</a:t>
            </a:r>
            <a:r>
              <a:rPr sz="4400" spc="-5" dirty="0"/>
              <a:t> </a:t>
            </a:r>
            <a:r>
              <a:rPr sz="4400" dirty="0"/>
              <a:t>and</a:t>
            </a:r>
            <a:r>
              <a:rPr sz="4400" spc="5" dirty="0"/>
              <a:t> </a:t>
            </a:r>
            <a:r>
              <a:rPr sz="4400" dirty="0"/>
              <a:t>killing </a:t>
            </a:r>
            <a:r>
              <a:rPr sz="4400" spc="-15" dirty="0"/>
              <a:t>processes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93189"/>
            <a:ext cx="54787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70" dirty="0">
                <a:latin typeface="Calibri"/>
                <a:cs typeface="Calibri"/>
              </a:rPr>
              <a:t>You</a:t>
            </a:r>
            <a:r>
              <a:rPr sz="2800" spc="-10" dirty="0">
                <a:latin typeface="Calibri"/>
                <a:cs typeface="Calibri"/>
              </a:rPr>
              <a:t> can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only</a:t>
            </a:r>
            <a:r>
              <a:rPr sz="2800" spc="-5" dirty="0">
                <a:latin typeface="Calibri"/>
                <a:cs typeface="Calibri"/>
              </a:rPr>
              <a:t> kill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your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own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processes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97889" y="2859767"/>
          <a:ext cx="9818369" cy="938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8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02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440">
                <a:tc>
                  <a:txBody>
                    <a:bodyPr/>
                    <a:lstStyle/>
                    <a:p>
                      <a:pPr marL="260350" indent="-229235">
                        <a:lnSpc>
                          <a:spcPts val="3090"/>
                        </a:lnSpc>
                        <a:buFont typeface="Arial MT"/>
                        <a:buChar char="•"/>
                        <a:tabLst>
                          <a:tab pos="260985" algn="l"/>
                        </a:tabLst>
                      </a:pPr>
                      <a:r>
                        <a:rPr sz="2800" spc="-10" dirty="0">
                          <a:latin typeface="Courier New"/>
                          <a:cs typeface="Courier New"/>
                        </a:rPr>
                        <a:t>kill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ts val="3090"/>
                        </a:lnSpc>
                      </a:pPr>
                      <a:r>
                        <a:rPr sz="2800" spc="-10" dirty="0">
                          <a:latin typeface="Courier New"/>
                          <a:cs typeface="Courier New"/>
                        </a:rPr>
                        <a:t>[PID]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88670">
                        <a:lnSpc>
                          <a:spcPts val="3090"/>
                        </a:lnSpc>
                      </a:pPr>
                      <a:r>
                        <a:rPr sz="2800" spc="-10" dirty="0">
                          <a:latin typeface="Calibri"/>
                          <a:cs typeface="Calibri"/>
                        </a:rPr>
                        <a:t>(Nicely 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ask</a:t>
                      </a:r>
                      <a:r>
                        <a:rPr sz="2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this</a:t>
                      </a:r>
                      <a:r>
                        <a:rPr sz="2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10" dirty="0">
                          <a:latin typeface="Calibri"/>
                          <a:cs typeface="Calibri"/>
                        </a:rPr>
                        <a:t>process</a:t>
                      </a:r>
                      <a:r>
                        <a:rPr sz="2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2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20" dirty="0">
                          <a:latin typeface="Calibri"/>
                          <a:cs typeface="Calibri"/>
                        </a:rPr>
                        <a:t>stop)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440">
                <a:tc>
                  <a:txBody>
                    <a:bodyPr/>
                    <a:lstStyle/>
                    <a:p>
                      <a:pPr marL="260350" indent="-229235">
                        <a:lnSpc>
                          <a:spcPct val="100000"/>
                        </a:lnSpc>
                        <a:spcBef>
                          <a:spcPts val="55"/>
                        </a:spcBef>
                        <a:buFont typeface="Arial MT"/>
                        <a:buChar char="•"/>
                        <a:tabLst>
                          <a:tab pos="260985" algn="l"/>
                        </a:tabLst>
                      </a:pPr>
                      <a:r>
                        <a:rPr sz="2800" spc="-10" dirty="0">
                          <a:latin typeface="Courier New"/>
                          <a:cs typeface="Courier New"/>
                        </a:rPr>
                        <a:t>kill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2800" spc="-5" dirty="0">
                          <a:latin typeface="Courier New"/>
                          <a:cs typeface="Courier New"/>
                        </a:rPr>
                        <a:t>-9</a:t>
                      </a:r>
                      <a:r>
                        <a:rPr sz="2800" spc="-7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800" spc="-10" dirty="0">
                          <a:latin typeface="Courier New"/>
                          <a:cs typeface="Courier New"/>
                        </a:rPr>
                        <a:t>[PID]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78867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2800" spc="-15" dirty="0">
                          <a:latin typeface="Calibri"/>
                          <a:cs typeface="Calibri"/>
                        </a:rPr>
                        <a:t>(Force </a:t>
                      </a:r>
                      <a:r>
                        <a:rPr sz="2800" spc="-10" dirty="0">
                          <a:latin typeface="Calibri"/>
                          <a:cs typeface="Calibri"/>
                        </a:rPr>
                        <a:t>this</a:t>
                      </a:r>
                      <a:r>
                        <a:rPr sz="2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10" dirty="0">
                          <a:latin typeface="Calibri"/>
                          <a:cs typeface="Calibri"/>
                        </a:rPr>
                        <a:t>process</a:t>
                      </a:r>
                      <a:r>
                        <a:rPr sz="28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2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2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abruptly</a:t>
                      </a:r>
                      <a:r>
                        <a:rPr sz="2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20" dirty="0">
                          <a:latin typeface="Calibri"/>
                          <a:cs typeface="Calibri"/>
                        </a:rPr>
                        <a:t>stop)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761" y="2488768"/>
            <a:ext cx="304546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Exercise</a:t>
            </a:r>
            <a:r>
              <a:rPr spc="-90" dirty="0"/>
              <a:t> </a:t>
            </a:r>
            <a:r>
              <a:rPr dirty="0"/>
              <a:t>4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 marR="5080" algn="ctr">
              <a:lnSpc>
                <a:spcPts val="6480"/>
              </a:lnSpc>
              <a:spcBef>
                <a:spcPts val="915"/>
              </a:spcBef>
            </a:pPr>
            <a:r>
              <a:rPr spc="-20" dirty="0"/>
              <a:t>Installing</a:t>
            </a:r>
            <a:r>
              <a:rPr spc="-30" dirty="0"/>
              <a:t> </a:t>
            </a:r>
            <a:r>
              <a:rPr dirty="0"/>
              <a:t>and</a:t>
            </a:r>
            <a:r>
              <a:rPr spc="-40" dirty="0"/>
              <a:t> </a:t>
            </a:r>
            <a:r>
              <a:rPr spc="-5" dirty="0"/>
              <a:t>Managing </a:t>
            </a:r>
            <a:r>
              <a:rPr spc="-1340" dirty="0"/>
              <a:t> </a:t>
            </a:r>
            <a:r>
              <a:rPr spc="-25" dirty="0"/>
              <a:t>Software</a:t>
            </a:r>
          </a:p>
          <a:p>
            <a:pPr marL="635" algn="ctr">
              <a:lnSpc>
                <a:spcPct val="100000"/>
              </a:lnSpc>
              <a:spcBef>
                <a:spcPts val="1290"/>
              </a:spcBef>
            </a:pPr>
            <a:r>
              <a:rPr sz="2400" spc="-10" dirty="0">
                <a:latin typeface="Calibri"/>
                <a:cs typeface="Calibri"/>
              </a:rPr>
              <a:t>v2018-11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4027" y="5468232"/>
            <a:ext cx="3877056" cy="12173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91309" y="3355374"/>
            <a:ext cx="2938858" cy="350262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13665</Words>
  <Application>Microsoft Office PowerPoint</Application>
  <PresentationFormat>Widescreen</PresentationFormat>
  <Paragraphs>2156</Paragraphs>
  <Slides>201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201</vt:i4>
      </vt:variant>
    </vt:vector>
  </HeadingPairs>
  <TitlesOfParts>
    <vt:vector size="210" baseType="lpstr">
      <vt:lpstr>Arial</vt:lpstr>
      <vt:lpstr>Arial MT</vt:lpstr>
      <vt:lpstr>Calibri</vt:lpstr>
      <vt:lpstr>Calibri Light</vt:lpstr>
      <vt:lpstr>Courier New</vt:lpstr>
      <vt:lpstr>Microsoft Sans Serif</vt:lpstr>
      <vt:lpstr>Times New Roman</vt:lpstr>
      <vt:lpstr>Trebuchet MS</vt:lpstr>
      <vt:lpstr>Office Theme</vt:lpstr>
      <vt:lpstr>Linux Bootcamp An introduction to the Linux environment  v2018-11</vt:lpstr>
      <vt:lpstr>Programme</vt:lpstr>
      <vt:lpstr>Learning Outcomes</vt:lpstr>
      <vt:lpstr>PowerPoint Presentation</vt:lpstr>
      <vt:lpstr>Linux Basics Understanding Linux and the BASH shell  v2018-11</vt:lpstr>
      <vt:lpstr>What (exactly) is Linux?</vt:lpstr>
      <vt:lpstr>Unix, Posix and Linux</vt:lpstr>
      <vt:lpstr>PowerPoint Presentation</vt:lpstr>
      <vt:lpstr>Linux - what most people now use (apart from OSX!)</vt:lpstr>
      <vt:lpstr>Linux comes in different distributions</vt:lpstr>
      <vt:lpstr>Most Popular Distributions</vt:lpstr>
      <vt:lpstr>Specialised Distributions</vt:lpstr>
      <vt:lpstr>File systems and file paths</vt:lpstr>
      <vt:lpstr>File systems</vt:lpstr>
      <vt:lpstr>Directory structure by OS</vt:lpstr>
      <vt:lpstr>File path in GUI</vt:lpstr>
      <vt:lpstr>Writing file paths</vt:lpstr>
      <vt:lpstr>Spaces and quotation in paths</vt:lpstr>
      <vt:lpstr>Working directory and relative paths</vt:lpstr>
      <vt:lpstr>Using the terminal to access files</vt:lpstr>
      <vt:lpstr>Biological data file formats  and quality control</vt:lpstr>
      <vt:lpstr>File types</vt:lpstr>
      <vt:lpstr>Biological file types</vt:lpstr>
      <vt:lpstr>Sequence files (FASTA)</vt:lpstr>
      <vt:lpstr>Genomic features (GTF/GFF)</vt:lpstr>
      <vt:lpstr>Sequence reads (FASTQ)</vt:lpstr>
      <vt:lpstr>PowerPoint Presentation</vt:lpstr>
      <vt:lpstr>Basic formats: Tables</vt:lpstr>
      <vt:lpstr>Other genomic features (BED)</vt:lpstr>
      <vt:lpstr>Variant calling (VCF/BCF)</vt:lpstr>
      <vt:lpstr>Managing biological flat text files</vt:lpstr>
      <vt:lpstr>Take home message</vt:lpstr>
      <vt:lpstr>UNIX command line tools</vt:lpstr>
      <vt:lpstr>Unix based operating systems</vt:lpstr>
      <vt:lpstr>Unix commands in Windows</vt:lpstr>
      <vt:lpstr>Installing BASH on  Windows 10 (64 bits)</vt:lpstr>
      <vt:lpstr>Running programs in the  BASH shell v2018-11</vt:lpstr>
      <vt:lpstr>Running programs in Linux</vt:lpstr>
      <vt:lpstr>Shells</vt:lpstr>
      <vt:lpstr>What does a shell provide</vt:lpstr>
      <vt:lpstr>Running programs in BASH</vt:lpstr>
      <vt:lpstr>PowerPoint Presentation</vt:lpstr>
      <vt:lpstr>Running programs</vt:lpstr>
      <vt:lpstr>Running programs</vt:lpstr>
      <vt:lpstr>Running graphical programs</vt:lpstr>
      <vt:lpstr>The structure of a unix command</vt:lpstr>
      <vt:lpstr>Command line switches</vt:lpstr>
      <vt:lpstr>Manual pages</vt:lpstr>
      <vt:lpstr>Manual Pages (man cat) CAT(1) User Commands</vt:lpstr>
      <vt:lpstr>Exercise 1</vt:lpstr>
      <vt:lpstr>Understanding Unix  File Systems</vt:lpstr>
      <vt:lpstr>Unix File Systems</vt:lpstr>
      <vt:lpstr>A simple unix filesystem</vt:lpstr>
      <vt:lpstr>Drives in a Linux file system</vt:lpstr>
      <vt:lpstr>Specifying file paths</vt:lpstr>
      <vt:lpstr>Specifying file paths</vt:lpstr>
      <vt:lpstr>Command line completion</vt:lpstr>
      <vt:lpstr>Command line completion</vt:lpstr>
      <vt:lpstr>Wildcards</vt:lpstr>
      <vt:lpstr>Wildcard examples</vt:lpstr>
      <vt:lpstr>The structure of a Unix command</vt:lpstr>
      <vt:lpstr>Programs for  manipulating files</vt:lpstr>
      <vt:lpstr>Manipulating files</vt:lpstr>
      <vt:lpstr>Viewing Files</vt:lpstr>
      <vt:lpstr>Editing files</vt:lpstr>
      <vt:lpstr>Using nano to edit text files</vt:lpstr>
      <vt:lpstr>Moving / Renaming files</vt:lpstr>
      <vt:lpstr>Copying files</vt:lpstr>
      <vt:lpstr>Linking rather than copying</vt:lpstr>
      <vt:lpstr>Creating symbolic links</vt:lpstr>
      <vt:lpstr>Deleting files</vt:lpstr>
      <vt:lpstr>Finding files</vt:lpstr>
      <vt:lpstr>Using find</vt:lpstr>
      <vt:lpstr>Find examples</vt:lpstr>
      <vt:lpstr>PowerPoint Presentation</vt:lpstr>
      <vt:lpstr>More advanced BASH  usage v2018-11</vt:lpstr>
      <vt:lpstr>What we know already</vt:lpstr>
      <vt:lpstr>What else can we do</vt:lpstr>
      <vt:lpstr>Recording the output of programs</vt:lpstr>
      <vt:lpstr>STDOUT  STDERR</vt:lpstr>
      <vt:lpstr>Redirecting standard streams</vt:lpstr>
      <vt:lpstr>Throwing stuff away</vt:lpstr>
      <vt:lpstr>Linking programs together</vt:lpstr>
      <vt:lpstr>Linking programs together using pipes</vt:lpstr>
      <vt:lpstr>Useful programs for pipes</vt:lpstr>
      <vt:lpstr>Small example pipeline</vt:lpstr>
      <vt:lpstr>Using backticks to capture output</vt:lpstr>
      <vt:lpstr>Backticks example</vt:lpstr>
      <vt:lpstr>Iterating over files</vt:lpstr>
      <vt:lpstr>The BASH for loop</vt:lpstr>
      <vt:lpstr>Examples of for loops</vt:lpstr>
      <vt:lpstr>Job Control</vt:lpstr>
      <vt:lpstr>PowerPoint Presentation</vt:lpstr>
      <vt:lpstr>Job Control - nohup</vt:lpstr>
      <vt:lpstr>Job Control - listing and killing processes</vt:lpstr>
      <vt:lpstr>Job Control - listing and killing processes</vt:lpstr>
      <vt:lpstr>Exercise 4</vt:lpstr>
      <vt:lpstr>PowerPoint Presentation</vt:lpstr>
      <vt:lpstr>Installing and Managing  Software v2018-11</vt:lpstr>
      <vt:lpstr>Different types of software</vt:lpstr>
      <vt:lpstr>Users, roles and permissions</vt:lpstr>
      <vt:lpstr>Users and Roles</vt:lpstr>
      <vt:lpstr>Using the root account</vt:lpstr>
      <vt:lpstr>File / Directory Permissions</vt:lpstr>
      <vt:lpstr>File / Directory Permissions</vt:lpstr>
      <vt:lpstr>File / Directory Permissions</vt:lpstr>
      <vt:lpstr>Changing permissions / ownership</vt:lpstr>
      <vt:lpstr>Special permission bits</vt:lpstr>
      <vt:lpstr>Where to install software</vt:lpstr>
      <vt:lpstr>FHS Locations</vt:lpstr>
      <vt:lpstr>FHS Installation Locations</vt:lpstr>
      <vt:lpstr>Installing operating system packages</vt:lpstr>
      <vt:lpstr>Using a package manager (command line) All operations (except searches) need to run under sudo</vt:lpstr>
      <vt:lpstr>The good and bad of OS packages</vt:lpstr>
      <vt:lpstr>OS Package Example - JRE (Java)</vt:lpstr>
      <vt:lpstr>Exercise 5</vt:lpstr>
      <vt:lpstr>Installing pre-compiled binaries</vt:lpstr>
      <vt:lpstr>Some useful related functions</vt:lpstr>
      <vt:lpstr>Downloading via command line</vt:lpstr>
      <vt:lpstr>Extracting from archive files</vt:lpstr>
      <vt:lpstr>Extracting from zip files</vt:lpstr>
      <vt:lpstr>Extracting from tar files</vt:lpstr>
      <vt:lpstr>Binary install example - bowtie2</vt:lpstr>
      <vt:lpstr>Binary install example - bowtie2</vt:lpstr>
      <vt:lpstr>Libraries</vt:lpstr>
      <vt:lpstr>Checking library compatibility</vt:lpstr>
      <vt:lpstr>Example of ldd usage</vt:lpstr>
      <vt:lpstr>Library search path</vt:lpstr>
      <vt:lpstr>Library search path</vt:lpstr>
      <vt:lpstr>Installing script files</vt:lpstr>
      <vt:lpstr>Script install example - bismark</vt:lpstr>
      <vt:lpstr>Running script based programs</vt:lpstr>
      <vt:lpstr>Script 'shebang' lines</vt:lpstr>
      <vt:lpstr>Exercise 6</vt:lpstr>
      <vt:lpstr>Installing from source code</vt:lpstr>
      <vt:lpstr>Anatomy of C/C++ compilation</vt:lpstr>
      <vt:lpstr>Libraries and headers</vt:lpstr>
      <vt:lpstr>Setting up a build environment</vt:lpstr>
      <vt:lpstr>Standard autotools / make compilation</vt:lpstr>
      <vt:lpstr>Options for autotools</vt:lpstr>
      <vt:lpstr>Installing EMBOSS</vt:lpstr>
      <vt:lpstr>Standard cmake installation</vt:lpstr>
      <vt:lpstr>PowerPoint Presentation</vt:lpstr>
      <vt:lpstr>Exercise 7</vt:lpstr>
      <vt:lpstr>PowerPoint Presentation</vt:lpstr>
      <vt:lpstr>Extending Languages v2018-11</vt:lpstr>
      <vt:lpstr>Extending Languages</vt:lpstr>
      <vt:lpstr>R packages</vt:lpstr>
      <vt:lpstr>Installing R packages</vt:lpstr>
      <vt:lpstr>R Library Paths</vt:lpstr>
      <vt:lpstr>Installing R packages through CRAN</vt:lpstr>
      <vt:lpstr>Installing R packages from BioConductor</vt:lpstr>
      <vt:lpstr>Installing R packages from BioConductor</vt:lpstr>
      <vt:lpstr>Installing R packages from other sources</vt:lpstr>
      <vt:lpstr>Exercise 8</vt:lpstr>
      <vt:lpstr>Perl Modules</vt:lpstr>
      <vt:lpstr>Installing Perl modules</vt:lpstr>
      <vt:lpstr>Perl module search path</vt:lpstr>
      <vt:lpstr>Installing Perl modules - Using cpan</vt:lpstr>
      <vt:lpstr>Manual Perl Module installation (after download and un-tarring)</vt:lpstr>
      <vt:lpstr>Installing in non-standard locations</vt:lpstr>
      <vt:lpstr>Exercise 9</vt:lpstr>
      <vt:lpstr>Python packages</vt:lpstr>
      <vt:lpstr>Installing python packages</vt:lpstr>
      <vt:lpstr>Python package locations</vt:lpstr>
      <vt:lpstr>Installing python packages with pip</vt:lpstr>
      <vt:lpstr>Manual python package installation</vt:lpstr>
      <vt:lpstr>Exercise 10</vt:lpstr>
      <vt:lpstr>PowerPoint Presentation</vt:lpstr>
      <vt:lpstr>Automated installers and  Containers v2018-11</vt:lpstr>
      <vt:lpstr>Automated Installers</vt:lpstr>
      <vt:lpstr>Conda</vt:lpstr>
      <vt:lpstr>Using conda</vt:lpstr>
      <vt:lpstr>Installing miniconda</vt:lpstr>
      <vt:lpstr>Adding bioconda channels</vt:lpstr>
      <vt:lpstr>Installing packages with conda</vt:lpstr>
      <vt:lpstr>Problems with conda?</vt:lpstr>
      <vt:lpstr>Exercise 11</vt:lpstr>
      <vt:lpstr>Containers</vt:lpstr>
      <vt:lpstr>Containers</vt:lpstr>
      <vt:lpstr>Finding a container</vt:lpstr>
      <vt:lpstr>Installing singularity</vt:lpstr>
      <vt:lpstr>Installing a container</vt:lpstr>
      <vt:lpstr>Using a container</vt:lpstr>
      <vt:lpstr>Exercise 12</vt:lpstr>
      <vt:lpstr>PowerPoint Presentation</vt:lpstr>
      <vt:lpstr>Different types of Linux  installation v2018-11</vt:lpstr>
      <vt:lpstr>Types of Linux installation</vt:lpstr>
      <vt:lpstr>Installing bare metal or in a VM</vt:lpstr>
      <vt:lpstr>Installing into a VirtualBox VM</vt:lpstr>
      <vt:lpstr>Exercise 14</vt:lpstr>
      <vt:lpstr>Creating an Amazon EC2 server</vt:lpstr>
      <vt:lpstr>Create a key pair</vt:lpstr>
      <vt:lpstr>Create an EC2 instance</vt:lpstr>
      <vt:lpstr>Launch instance and set keys</vt:lpstr>
      <vt:lpstr>Find instance details</vt:lpstr>
      <vt:lpstr>Connect to the instance via SSH using your key</vt:lpstr>
      <vt:lpstr>Terminate your instance</vt:lpstr>
      <vt:lpstr>Storage</vt:lpstr>
      <vt:lpstr>Exercise 15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Bootcamp</dc:title>
  <dc:creator>Simon Andrews</dc:creator>
  <cp:lastModifiedBy>Ricardo Perea Jacobo</cp:lastModifiedBy>
  <cp:revision>1</cp:revision>
  <dcterms:created xsi:type="dcterms:W3CDTF">2022-07-14T14:56:14Z</dcterms:created>
  <dcterms:modified xsi:type="dcterms:W3CDTF">2022-07-14T15:19:52Z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2018-11-08T00:00:00Z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2022-07-14T00:00:00Z</vt:filetime>
  </property>
</Properties>
</file>